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97" r:id="rId5"/>
    <p:sldId id="314" r:id="rId6"/>
    <p:sldId id="298" r:id="rId7"/>
    <p:sldId id="259" r:id="rId8"/>
    <p:sldId id="265" r:id="rId9"/>
    <p:sldId id="261" r:id="rId10"/>
    <p:sldId id="299" r:id="rId11"/>
    <p:sldId id="262" r:id="rId12"/>
    <p:sldId id="315" r:id="rId13"/>
    <p:sldId id="316" r:id="rId14"/>
    <p:sldId id="268" r:id="rId15"/>
    <p:sldId id="269" r:id="rId16"/>
    <p:sldId id="270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5" r:id="rId25"/>
    <p:sldId id="310" r:id="rId26"/>
    <p:sldId id="319" r:id="rId27"/>
    <p:sldId id="312" r:id="rId28"/>
    <p:sldId id="313" r:id="rId29"/>
    <p:sldId id="303" r:id="rId30"/>
    <p:sldId id="318" r:id="rId31"/>
    <p:sldId id="304" r:id="rId32"/>
    <p:sldId id="306" r:id="rId33"/>
    <p:sldId id="317" r:id="rId34"/>
    <p:sldId id="286" r:id="rId35"/>
    <p:sldId id="288" r:id="rId36"/>
    <p:sldId id="289" r:id="rId37"/>
    <p:sldId id="290" r:id="rId38"/>
    <p:sldId id="292" r:id="rId39"/>
    <p:sldId id="293" r:id="rId40"/>
    <p:sldId id="308" r:id="rId41"/>
    <p:sldId id="294" r:id="rId42"/>
    <p:sldId id="309" r:id="rId43"/>
    <p:sldId id="280" r:id="rId44"/>
    <p:sldId id="300" r:id="rId45"/>
    <p:sldId id="301" r:id="rId46"/>
    <p:sldId id="320" r:id="rId47"/>
    <p:sldId id="295" r:id="rId48"/>
    <p:sldId id="321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5671CDB7-B9CF-44D6-B472-631931B5AB24}">
          <p14:sldIdLst>
            <p14:sldId id="256"/>
            <p14:sldId id="257"/>
            <p14:sldId id="258"/>
            <p14:sldId id="297"/>
            <p14:sldId id="314"/>
            <p14:sldId id="298"/>
            <p14:sldId id="259"/>
            <p14:sldId id="265"/>
            <p14:sldId id="261"/>
            <p14:sldId id="299"/>
            <p14:sldId id="262"/>
            <p14:sldId id="315"/>
            <p14:sldId id="316"/>
            <p14:sldId id="268"/>
            <p14:sldId id="269"/>
            <p14:sldId id="270"/>
            <p14:sldId id="272"/>
            <p14:sldId id="273"/>
            <p14:sldId id="274"/>
            <p14:sldId id="275"/>
            <p14:sldId id="276"/>
            <p14:sldId id="277"/>
            <p14:sldId id="278"/>
            <p14:sldId id="285"/>
            <p14:sldId id="310"/>
            <p14:sldId id="319"/>
            <p14:sldId id="312"/>
            <p14:sldId id="313"/>
            <p14:sldId id="303"/>
            <p14:sldId id="318"/>
            <p14:sldId id="304"/>
            <p14:sldId id="306"/>
            <p14:sldId id="317"/>
            <p14:sldId id="286"/>
            <p14:sldId id="288"/>
            <p14:sldId id="289"/>
            <p14:sldId id="290"/>
            <p14:sldId id="292"/>
            <p14:sldId id="293"/>
            <p14:sldId id="308"/>
            <p14:sldId id="294"/>
            <p14:sldId id="309"/>
            <p14:sldId id="280"/>
            <p14:sldId id="300"/>
            <p14:sldId id="301"/>
            <p14:sldId id="320"/>
            <p14:sldId id="295"/>
            <p14:sldId id="32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007" autoAdjust="0"/>
  </p:normalViewPr>
  <p:slideViewPr>
    <p:cSldViewPr>
      <p:cViewPr varScale="1">
        <p:scale>
          <a:sx n="68" d="100"/>
          <a:sy n="68" d="100"/>
        </p:scale>
        <p:origin x="-144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xVal>
            <c:numRef>
              <c:f>Sheet1!$Q$48:$Q$58</c:f>
              <c:numCache>
                <c:formatCode>General</c:formatCode>
                <c:ptCount val="11"/>
                <c:pt idx="0">
                  <c:v>0</c:v>
                </c:pt>
                <c:pt idx="1">
                  <c:v>2965.6927000000001</c:v>
                </c:pt>
                <c:pt idx="2">
                  <c:v>6600.1648999999998</c:v>
                </c:pt>
                <c:pt idx="3">
                  <c:v>9207.9747000000007</c:v>
                </c:pt>
                <c:pt idx="4">
                  <c:v>10793.427</c:v>
                </c:pt>
                <c:pt idx="5">
                  <c:v>11381.566000000001</c:v>
                </c:pt>
                <c:pt idx="6">
                  <c:v>12711.232</c:v>
                </c:pt>
                <c:pt idx="7">
                  <c:v>12886.887000000001</c:v>
                </c:pt>
                <c:pt idx="8">
                  <c:v>9144.6887999999999</c:v>
                </c:pt>
                <c:pt idx="9">
                  <c:v>3866.8418000000001</c:v>
                </c:pt>
                <c:pt idx="10">
                  <c:v>0</c:v>
                </c:pt>
              </c:numCache>
            </c:numRef>
          </c:xVal>
          <c:yVal>
            <c:numRef>
              <c:f>Sheet1!$O$48:$O$58</c:f>
              <c:numCache>
                <c:formatCode>General</c:formatCode>
                <c:ptCount val="11"/>
                <c:pt idx="0">
                  <c:v>15073.19</c:v>
                </c:pt>
                <c:pt idx="1">
                  <c:v>15073.19</c:v>
                </c:pt>
                <c:pt idx="2">
                  <c:v>15073.19</c:v>
                </c:pt>
                <c:pt idx="3">
                  <c:v>13177.66</c:v>
                </c:pt>
                <c:pt idx="4">
                  <c:v>11034.13</c:v>
                </c:pt>
                <c:pt idx="5">
                  <c:v>8823.8799999999992</c:v>
                </c:pt>
                <c:pt idx="6">
                  <c:v>7804.51</c:v>
                </c:pt>
                <c:pt idx="7">
                  <c:v>6310.05</c:v>
                </c:pt>
                <c:pt idx="8">
                  <c:v>3354.61</c:v>
                </c:pt>
                <c:pt idx="9">
                  <c:v>399.40159999999997</c:v>
                </c:pt>
                <c:pt idx="10">
                  <c:v>-1376.0834</c:v>
                </c:pt>
              </c:numCache>
            </c:numRef>
          </c:yVal>
          <c:smooth val="1"/>
        </c:ser>
        <c:ser>
          <c:idx val="1"/>
          <c:order val="1"/>
          <c:xVal>
            <c:numRef>
              <c:f>Sheet1!$D$57</c:f>
              <c:numCache>
                <c:formatCode>General</c:formatCode>
                <c:ptCount val="1"/>
                <c:pt idx="0">
                  <c:v>2236</c:v>
                </c:pt>
              </c:numCache>
            </c:numRef>
          </c:xVal>
          <c:yVal>
            <c:numRef>
              <c:f>Sheet1!$C$57</c:f>
              <c:numCache>
                <c:formatCode>General</c:formatCode>
                <c:ptCount val="1"/>
                <c:pt idx="0">
                  <c:v>10550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3804800"/>
        <c:axId val="113806720"/>
      </c:scatterChart>
      <c:valAx>
        <c:axId val="11380480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M, Kn.m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13806720"/>
        <c:crosses val="autoZero"/>
        <c:crossBetween val="midCat"/>
      </c:valAx>
      <c:valAx>
        <c:axId val="11380672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P, Kn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13804800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F2C3E-3151-40A5-A93F-70A33BECC414}" type="datetimeFigureOut">
              <a:rPr lang="en-US" smtClean="0"/>
              <a:t>12/23/2014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59108-6129-4BA3-9ECE-B124BCEE944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F2C3E-3151-40A5-A93F-70A33BECC414}" type="datetimeFigureOut">
              <a:rPr lang="en-US" smtClean="0"/>
              <a:t>12/23/2014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59108-6129-4BA3-9ECE-B124BCEE94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F2C3E-3151-40A5-A93F-70A33BECC414}" type="datetimeFigureOut">
              <a:rPr lang="en-US" smtClean="0"/>
              <a:t>12/23/2014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59108-6129-4BA3-9ECE-B124BCEE94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F2C3E-3151-40A5-A93F-70A33BECC414}" type="datetimeFigureOut">
              <a:rPr lang="en-US" smtClean="0"/>
              <a:t>12/23/2014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59108-6129-4BA3-9ECE-B124BCEE94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F2C3E-3151-40A5-A93F-70A33BECC414}" type="datetimeFigureOut">
              <a:rPr lang="en-US" smtClean="0"/>
              <a:t>12/23/2014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59108-6129-4BA3-9ECE-B124BCEE944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F2C3E-3151-40A5-A93F-70A33BECC414}" type="datetimeFigureOut">
              <a:rPr lang="en-US" smtClean="0"/>
              <a:t>12/23/2014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59108-6129-4BA3-9ECE-B124BCEE94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F2C3E-3151-40A5-A93F-70A33BECC414}" type="datetimeFigureOut">
              <a:rPr lang="en-US" smtClean="0"/>
              <a:t>12/23/2014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59108-6129-4BA3-9ECE-B124BCEE94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F2C3E-3151-40A5-A93F-70A33BECC414}" type="datetimeFigureOut">
              <a:rPr lang="en-US" smtClean="0"/>
              <a:t>12/23/2014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59108-6129-4BA3-9ECE-B124BCEE94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F2C3E-3151-40A5-A93F-70A33BECC414}" type="datetimeFigureOut">
              <a:rPr lang="en-US" smtClean="0"/>
              <a:t>12/23/2014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59108-6129-4BA3-9ECE-B124BCEE94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F2C3E-3151-40A5-A93F-70A33BECC414}" type="datetimeFigureOut">
              <a:rPr lang="en-US" smtClean="0"/>
              <a:t>12/23/2014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59108-6129-4BA3-9ECE-B124BCEE94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F2C3E-3151-40A5-A93F-70A33BECC414}" type="datetimeFigureOut">
              <a:rPr lang="en-US" smtClean="0"/>
              <a:t>12/23/2014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5B59108-6129-4BA3-9ECE-B124BCEE944A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A7F2C3E-3151-40A5-A93F-70A33BECC414}" type="datetimeFigureOut">
              <a:rPr lang="en-US" smtClean="0"/>
              <a:t>12/23/2014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5B59108-6129-4BA3-9ECE-B124BCEE944A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990599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3D Dynamic design of </a:t>
            </a:r>
            <a:r>
              <a:rPr lang="en-US" sz="3200" dirty="0" err="1" smtClean="0">
                <a:solidFill>
                  <a:schemeClr val="tx1"/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Zamzam</a:t>
            </a:r>
            <a:r>
              <a:rPr lang="en-US" sz="3200" dirty="0" smtClean="0">
                <a:solidFill>
                  <a:schemeClr val="tx1"/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 building</a:t>
            </a:r>
            <a:endParaRPr lang="en-US" sz="3200" dirty="0">
              <a:solidFill>
                <a:schemeClr val="tx1"/>
              </a:solidFill>
              <a:effectLst>
                <a:reflection blurRad="6350" stA="50000" endA="300" endPos="50000" dist="29997" dir="5400000" sy="-100000" algn="bl" rotWithShape="0"/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8" y="5257800"/>
            <a:ext cx="7772400" cy="1199704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chemeClr val="tx1"/>
                </a:solidFill>
              </a:rPr>
              <a:t>Supervisor: Dr. Mahmoud </a:t>
            </a:r>
            <a:r>
              <a:rPr lang="en-US" dirty="0" err="1" smtClean="0">
                <a:solidFill>
                  <a:schemeClr val="tx1"/>
                </a:solidFill>
              </a:rPr>
              <a:t>Dweikat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عنوان فرعي 2"/>
          <p:cNvSpPr txBox="1">
            <a:spLocks/>
          </p:cNvSpPr>
          <p:nvPr/>
        </p:nvSpPr>
        <p:spPr>
          <a:xfrm>
            <a:off x="2286000" y="381000"/>
            <a:ext cx="4648232" cy="14478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lIns="45720" rIns="45720"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 marL="0" marR="64008" indent="0" algn="r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>
              <a:buFont typeface="Wingdings 2"/>
              <a:buNone/>
              <a:defRPr/>
            </a:pPr>
            <a:r>
              <a:rPr lang="en-US" sz="2200" b="1" smtClean="0">
                <a:ln w="50800"/>
              </a:rPr>
              <a:t>An-Najah National University</a:t>
            </a:r>
          </a:p>
          <a:p>
            <a:pPr algn="ctr">
              <a:buFont typeface="Wingdings 2"/>
              <a:buNone/>
              <a:defRPr/>
            </a:pPr>
            <a:r>
              <a:rPr lang="en-US" sz="2200" b="1" smtClean="0">
                <a:ln w="50800"/>
              </a:rPr>
              <a:t>Faculty of Engineering</a:t>
            </a:r>
          </a:p>
          <a:p>
            <a:pPr algn="ctr">
              <a:buFont typeface="Wingdings 2"/>
              <a:buNone/>
              <a:defRPr/>
            </a:pPr>
            <a:r>
              <a:rPr lang="en-US" sz="2200" b="1" smtClean="0">
                <a:ln w="50800"/>
              </a:rPr>
              <a:t>Civil Engineering Department</a:t>
            </a:r>
            <a:endParaRPr lang="ar-SA" sz="2200" b="1" dirty="0">
              <a:ln w="50800"/>
            </a:endParaRPr>
          </a:p>
        </p:txBody>
      </p:sp>
      <p:pic>
        <p:nvPicPr>
          <p:cNvPr id="5" name="صورة 3" descr="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85728"/>
            <a:ext cx="1143008" cy="11430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صورة 3" descr="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96200" y="381000"/>
            <a:ext cx="1143008" cy="11430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مربع نص 5"/>
          <p:cNvSpPr txBox="1"/>
          <p:nvPr/>
        </p:nvSpPr>
        <p:spPr>
          <a:xfrm>
            <a:off x="1690255" y="3124200"/>
            <a:ext cx="5286412" cy="1477328"/>
          </a:xfrm>
          <a:prstGeom prst="rect">
            <a:avLst/>
          </a:prstGeom>
          <a:noFill/>
        </p:spPr>
        <p:txBody>
          <a:bodyPr rtlCol="1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n w="50800"/>
                <a:latin typeface="+mn-lt"/>
                <a:cs typeface="+mn-cs"/>
              </a:rPr>
              <a:t>           </a:t>
            </a:r>
            <a:r>
              <a:rPr lang="en-US" b="1" dirty="0">
                <a:ln w="50800"/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+mn-lt"/>
                <a:cs typeface="+mn-cs"/>
              </a:rPr>
              <a:t>Prepared by:              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ln w="50800"/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+mn-lt"/>
              <a:cs typeface="+mn-cs"/>
            </a:endParaRP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n w="50800"/>
                <a:solidFill>
                  <a:schemeClr val="tx1">
                    <a:lumMod val="95000"/>
                  </a:schemeClr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+mn-lt"/>
                <a:cs typeface="+mn-cs"/>
              </a:rPr>
              <a:t>          1. </a:t>
            </a:r>
            <a:r>
              <a:rPr lang="en-US" b="1" dirty="0" smtClean="0">
                <a:ln w="1905"/>
                <a:solidFill>
                  <a:schemeClr val="tx1">
                    <a:lumMod val="9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Adel </a:t>
            </a:r>
            <a:r>
              <a:rPr lang="en-US" b="1" dirty="0" err="1" smtClean="0">
                <a:ln w="1905"/>
                <a:solidFill>
                  <a:schemeClr val="tx1">
                    <a:lumMod val="9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Saleem</a:t>
            </a:r>
            <a:r>
              <a:rPr lang="en-US" b="1" dirty="0" smtClean="0">
                <a:ln w="1905"/>
                <a:solidFill>
                  <a:schemeClr val="tx1">
                    <a:lumMod val="9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b="1" dirty="0" err="1" smtClean="0">
                <a:ln w="1905"/>
                <a:solidFill>
                  <a:schemeClr val="tx1">
                    <a:lumMod val="9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Yasin</a:t>
            </a:r>
            <a:r>
              <a:rPr lang="en-US" b="1" dirty="0" smtClean="0">
                <a:ln w="1905"/>
                <a:solidFill>
                  <a:schemeClr val="tx1">
                    <a:lumMod val="9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.</a:t>
            </a:r>
            <a:endParaRPr lang="en-US" b="1" dirty="0">
              <a:ln w="50800"/>
              <a:solidFill>
                <a:schemeClr val="tx1">
                  <a:lumMod val="9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  <a:reflection blurRad="6350" stA="55000" endA="300" endPos="45500" dir="5400000" sy="-100000" algn="bl" rotWithShape="0"/>
              </a:effectLst>
            </a:endParaRPr>
          </a:p>
          <a:p>
            <a:pPr algn="l" rtl="0">
              <a:defRPr/>
            </a:pPr>
            <a:r>
              <a:rPr lang="en-US" b="1" dirty="0">
                <a:ln w="50800"/>
                <a:solidFill>
                  <a:schemeClr val="tx1">
                    <a:lumMod val="95000"/>
                  </a:schemeClr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+mn-lt"/>
                <a:cs typeface="+mn-cs"/>
              </a:rPr>
              <a:t>          2. </a:t>
            </a:r>
            <a:r>
              <a:rPr lang="en-US" b="1" dirty="0" smtClean="0">
                <a:ln w="1905"/>
                <a:solidFill>
                  <a:schemeClr val="tx1">
                    <a:lumMod val="9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Mohammad </a:t>
            </a:r>
            <a:r>
              <a:rPr lang="en-US" b="1" dirty="0" err="1" smtClean="0">
                <a:ln w="1905"/>
                <a:solidFill>
                  <a:schemeClr val="tx1">
                    <a:lumMod val="9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Alwahsh</a:t>
            </a:r>
            <a:r>
              <a:rPr lang="en-US" b="1" dirty="0" smtClean="0">
                <a:ln w="1905"/>
                <a:solidFill>
                  <a:schemeClr val="tx1">
                    <a:lumMod val="9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.</a:t>
            </a:r>
            <a:endParaRPr lang="en-US" b="1" dirty="0">
              <a:ln w="1905"/>
              <a:solidFill>
                <a:schemeClr val="tx1">
                  <a:lumMod val="9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  <a:reflection blurRad="6350" stA="55000" endA="300" endPos="45500" dir="5400000" sy="-100000" algn="bl" rotWithShape="0"/>
              </a:effectLst>
            </a:endParaRPr>
          </a:p>
          <a:p>
            <a:pPr algn="l" rtl="0">
              <a:defRPr/>
            </a:pPr>
            <a:r>
              <a:rPr lang="en-US" b="1" dirty="0">
                <a:ln w="1905"/>
                <a:solidFill>
                  <a:schemeClr val="tx1">
                    <a:lumMod val="9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           3. </a:t>
            </a:r>
            <a:r>
              <a:rPr lang="en-US" b="1" dirty="0" smtClean="0">
                <a:ln w="1905"/>
                <a:solidFill>
                  <a:schemeClr val="tx1">
                    <a:lumMod val="9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Tariq </a:t>
            </a:r>
            <a:r>
              <a:rPr lang="en-US" b="1" dirty="0" err="1" smtClean="0">
                <a:ln w="1905"/>
                <a:solidFill>
                  <a:schemeClr val="tx1">
                    <a:lumMod val="9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Waheeb</a:t>
            </a:r>
            <a:r>
              <a:rPr lang="en-US" b="1" dirty="0" smtClean="0">
                <a:ln w="1905"/>
                <a:solidFill>
                  <a:schemeClr val="tx1">
                    <a:lumMod val="9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 Al-hour</a:t>
            </a:r>
            <a:r>
              <a:rPr lang="en-US" b="1" dirty="0" smtClean="0">
                <a:ln w="1905"/>
                <a:solidFill>
                  <a:schemeClr val="tx1">
                    <a:lumMod val="9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en-US" b="1" dirty="0">
              <a:ln w="1905"/>
              <a:solidFill>
                <a:schemeClr val="tx1">
                  <a:lumMod val="9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2898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Design codes and load combinations: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24000"/>
                <a:ext cx="8229600" cy="4389120"/>
              </a:xfrm>
            </p:spPr>
            <p:txBody>
              <a:bodyPr>
                <a:normAutofit fontScale="92500" lnSpcReduction="10000"/>
              </a:bodyPr>
              <a:lstStyle/>
              <a:p>
                <a:pPr marL="549275" indent="-514350">
                  <a:buSzPct val="80000"/>
                  <a:buFont typeface="Courier New" pitchFamily="49" charset="0"/>
                  <a:buChar char="o"/>
                </a:pPr>
                <a:r>
                  <a:rPr lang="en-US" sz="2800" dirty="0">
                    <a:latin typeface="+mj-lt"/>
                    <a:cs typeface="Times New Roman" pitchFamily="18" charset="0"/>
                  </a:rPr>
                  <a:t>The following are the design codes used :</a:t>
                </a:r>
              </a:p>
              <a:p>
                <a:pPr marL="606425" indent="-571500">
                  <a:buSzPct val="80000"/>
                  <a:buFont typeface="+mj-lt"/>
                  <a:buAutoNum type="romanLcPeriod"/>
                </a:pPr>
                <a:r>
                  <a:rPr lang="en-US" sz="2800" dirty="0">
                    <a:latin typeface="+mj-lt"/>
                    <a:cs typeface="Times New Roman" pitchFamily="18" charset="0"/>
                  </a:rPr>
                  <a:t>ACI </a:t>
                </a:r>
                <a:r>
                  <a:rPr lang="en-US" sz="2800" dirty="0" smtClean="0">
                    <a:latin typeface="+mj-lt"/>
                    <a:cs typeface="Times New Roman" pitchFamily="18" charset="0"/>
                  </a:rPr>
                  <a:t>318 </a:t>
                </a:r>
                <a:r>
                  <a:rPr lang="en-US" sz="2800" dirty="0">
                    <a:latin typeface="+mj-lt"/>
                    <a:cs typeface="Times New Roman" pitchFamily="18" charset="0"/>
                  </a:rPr>
                  <a:t>.</a:t>
                </a:r>
              </a:p>
              <a:p>
                <a:pPr marL="549275" indent="-514350">
                  <a:buSzPct val="80000"/>
                  <a:buFont typeface="Wingdings 3" pitchFamily="18" charset="2"/>
                  <a:buAutoNum type="romanLcPeriod"/>
                </a:pPr>
                <a:r>
                  <a:rPr lang="en-US" sz="2800" dirty="0" smtClean="0">
                    <a:latin typeface="+mj-lt"/>
                    <a:cs typeface="Times New Roman" pitchFamily="18" charset="0"/>
                  </a:rPr>
                  <a:t>ASCE 7 </a:t>
                </a:r>
                <a:r>
                  <a:rPr lang="en-US" sz="2800" dirty="0">
                    <a:latin typeface="+mj-lt"/>
                    <a:cs typeface="Times New Roman" pitchFamily="18" charset="0"/>
                  </a:rPr>
                  <a:t>for design loads.</a:t>
                </a:r>
              </a:p>
              <a:p>
                <a:pPr marL="514350" indent="-514350">
                  <a:buFont typeface="+mj-lt"/>
                  <a:buAutoNum type="romanLcPeriod"/>
                </a:pPr>
                <a:r>
                  <a:rPr lang="en-US" dirty="0" smtClean="0">
                    <a:latin typeface="+mj-lt"/>
                  </a:rPr>
                  <a:t>UBC 97 for dynamic design</a:t>
                </a:r>
              </a:p>
              <a:p>
                <a:pPr marL="514350" indent="-514350">
                  <a:buFont typeface="+mj-lt"/>
                  <a:buAutoNum type="romanLcPeriod"/>
                </a:pPr>
                <a:endParaRPr lang="en-US" dirty="0">
                  <a:latin typeface="+mj-lt"/>
                </a:endParaRPr>
              </a:p>
              <a:p>
                <a:pPr marL="550862" indent="-514350" eaLnBrk="0" hangingPunct="0">
                  <a:buClr>
                    <a:schemeClr val="accent1"/>
                  </a:buClr>
                  <a:buSzPct val="80000"/>
                  <a:buFont typeface="Courier New" pitchFamily="49" charset="0"/>
                  <a:buChar char="o"/>
                  <a:defRPr/>
                </a:pPr>
                <a:r>
                  <a:rPr lang="en-US" sz="2800" dirty="0">
                    <a:latin typeface="+mj-lt"/>
                  </a:rPr>
                  <a:t>Th</a:t>
                </a:r>
                <a:r>
                  <a:rPr lang="en-US" sz="2800" dirty="0">
                    <a:latin typeface="+mj-lt"/>
                    <a:cs typeface="Times New Roman" pitchFamily="18" charset="0"/>
                  </a:rPr>
                  <a:t>e following are the load combinations used :</a:t>
                </a:r>
              </a:p>
              <a:p>
                <a:pPr marL="608012" indent="-571500" eaLnBrk="0" hangingPunct="0">
                  <a:buClr>
                    <a:schemeClr val="accent1"/>
                  </a:buClr>
                  <a:buSzPct val="80000"/>
                  <a:buFont typeface="+mj-lt"/>
                  <a:buAutoNum type="romanLcPeriod"/>
                  <a:defRPr/>
                </a:pPr>
                <a:r>
                  <a:rPr lang="en-US" sz="2800" dirty="0">
                    <a:latin typeface="+mj-lt"/>
                    <a:cs typeface="Times New Roman" pitchFamily="18" charset="0"/>
                  </a:rPr>
                  <a:t>Wu = 1.4DL.</a:t>
                </a:r>
              </a:p>
              <a:p>
                <a:pPr marL="550862" indent="-514350" eaLnBrk="0" hangingPunct="0">
                  <a:buClr>
                    <a:schemeClr val="accent1"/>
                  </a:buClr>
                  <a:buSzPct val="80000"/>
                  <a:buFont typeface="+mj-lt"/>
                  <a:buAutoNum type="romanLcPeriod"/>
                  <a:defRPr/>
                </a:pPr>
                <a:r>
                  <a:rPr lang="en-US" sz="2800" dirty="0">
                    <a:latin typeface="+mj-lt"/>
                    <a:cs typeface="Times New Roman" pitchFamily="18" charset="0"/>
                  </a:rPr>
                  <a:t>Wu = 1.2DL + 1.6LL .</a:t>
                </a:r>
              </a:p>
              <a:p>
                <a:pPr marL="514350" indent="-514350">
                  <a:buFont typeface="+mj-lt"/>
                  <a:buAutoNum type="romanLcPeriod"/>
                </a:pPr>
                <a:r>
                  <a:rPr lang="en-US" dirty="0" smtClean="0">
                    <a:latin typeface="+mj-lt"/>
                  </a:rPr>
                  <a:t>Wu = 1.2DL + 1.0LL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ea typeface="Cambria Math"/>
                      </a:rPr>
                      <m:t>∓</m:t>
                    </m:r>
                  </m:oMath>
                </a14:m>
                <a:r>
                  <a:rPr lang="en-US" dirty="0" smtClean="0">
                    <a:latin typeface="+mj-lt"/>
                  </a:rPr>
                  <a:t> 1.0 EQ</a:t>
                </a:r>
              </a:p>
              <a:p>
                <a:pPr marL="514350" indent="-514350">
                  <a:buFont typeface="+mj-lt"/>
                  <a:buAutoNum type="romanLcPeriod"/>
                </a:pPr>
                <a:r>
                  <a:rPr lang="en-US" dirty="0" smtClean="0">
                    <a:latin typeface="+mj-lt"/>
                  </a:rPr>
                  <a:t>Wu = 0.9D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  <a:ea typeface="Cambria Math"/>
                      </a:rPr>
                      <m:t>∓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E</a:t>
                </a:r>
                <a:endParaRPr lang="en-US" dirty="0">
                  <a:latin typeface="+mj-lt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24000"/>
                <a:ext cx="8229600" cy="4389120"/>
              </a:xfrm>
              <a:blipFill rotWithShape="1">
                <a:blip r:embed="rId2"/>
                <a:stretch>
                  <a:fillRect l="-1037" t="-2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45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782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Design loads: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389120"/>
          </a:xfrm>
        </p:spPr>
        <p:txBody>
          <a:bodyPr>
            <a:normAutofit fontScale="92500" lnSpcReduction="20000"/>
          </a:bodyPr>
          <a:lstStyle/>
          <a:p>
            <a:pPr marL="365760" indent="-256032">
              <a:buFont typeface="Wingdings 3"/>
              <a:buChar char=""/>
              <a:defRPr/>
            </a:pPr>
            <a:r>
              <a:rPr lang="en-US" dirty="0">
                <a:latin typeface="+mj-lt"/>
                <a:cs typeface="Times New Roman" pitchFamily="18" charset="0"/>
              </a:rPr>
              <a:t>Dead loads in addition to slab own weight :</a:t>
            </a:r>
          </a:p>
          <a:p>
            <a:pPr marL="550862" indent="-514350">
              <a:buNone/>
              <a:defRPr/>
            </a:pPr>
            <a:r>
              <a:rPr lang="en-US" dirty="0">
                <a:latin typeface="+mj-lt"/>
                <a:cs typeface="Times New Roman" pitchFamily="18" charset="0"/>
              </a:rPr>
              <a:t>    Superimposed dead load = </a:t>
            </a:r>
            <a:r>
              <a:rPr lang="en-US" dirty="0" smtClean="0">
                <a:latin typeface="+mj-lt"/>
                <a:cs typeface="Times New Roman" pitchFamily="18" charset="0"/>
              </a:rPr>
              <a:t>4.0 </a:t>
            </a:r>
            <a:r>
              <a:rPr lang="en-US" dirty="0" err="1">
                <a:latin typeface="+mj-lt"/>
                <a:cs typeface="Times New Roman" pitchFamily="18" charset="0"/>
              </a:rPr>
              <a:t>kN</a:t>
            </a:r>
            <a:r>
              <a:rPr lang="en-US" dirty="0">
                <a:latin typeface="+mj-lt"/>
                <a:cs typeface="Times New Roman" pitchFamily="18" charset="0"/>
              </a:rPr>
              <a:t>/m</a:t>
            </a:r>
            <a:r>
              <a:rPr lang="en-US" baseline="30000" dirty="0">
                <a:latin typeface="+mj-lt"/>
                <a:cs typeface="Times New Roman" pitchFamily="18" charset="0"/>
              </a:rPr>
              <a:t>2</a:t>
            </a:r>
            <a:r>
              <a:rPr lang="en-US" dirty="0">
                <a:latin typeface="+mj-lt"/>
                <a:cs typeface="Times New Roman" pitchFamily="18" charset="0"/>
              </a:rPr>
              <a:t>  </a:t>
            </a:r>
            <a:endParaRPr lang="en-US" dirty="0" smtClean="0">
              <a:latin typeface="+mj-lt"/>
              <a:cs typeface="Times New Roman" pitchFamily="18" charset="0"/>
            </a:endParaRPr>
          </a:p>
          <a:p>
            <a:pPr marL="550862" indent="-514350">
              <a:defRPr/>
            </a:pPr>
            <a:r>
              <a:rPr lang="en-US" dirty="0" smtClean="0">
                <a:latin typeface="+mj-lt"/>
                <a:cs typeface="Times New Roman" pitchFamily="18" charset="0"/>
              </a:rPr>
              <a:t>Live load will be used according to the usage of each floor:</a:t>
            </a:r>
          </a:p>
          <a:p>
            <a:pPr marL="550862" indent="-514350">
              <a:defRPr/>
            </a:pPr>
            <a:endParaRPr lang="en-US" dirty="0">
              <a:latin typeface="+mj-lt"/>
              <a:cs typeface="Times New Roman" pitchFamily="18" charset="0"/>
            </a:endParaRPr>
          </a:p>
          <a:p>
            <a:pPr marL="550862" indent="-514350">
              <a:buFont typeface="+mj-lt"/>
              <a:buAutoNum type="arabicPeriod"/>
              <a:defRPr/>
            </a:pPr>
            <a:endParaRPr lang="en-US" baseline="30000" dirty="0">
              <a:latin typeface="+mj-lt"/>
              <a:cs typeface="Times New Roman" pitchFamily="18" charset="0"/>
            </a:endParaRPr>
          </a:p>
          <a:p>
            <a:pPr marL="550862" indent="-514350">
              <a:buNone/>
              <a:defRPr/>
            </a:pPr>
            <a:endParaRPr lang="en-US" baseline="30000" dirty="0" smtClean="0">
              <a:latin typeface="+mj-lt"/>
              <a:cs typeface="Times New Roman" pitchFamily="18" charset="0"/>
            </a:endParaRPr>
          </a:p>
          <a:p>
            <a:pPr marL="550862" indent="-514350">
              <a:buNone/>
              <a:defRPr/>
            </a:pPr>
            <a:endParaRPr lang="en-US" baseline="30000" dirty="0">
              <a:latin typeface="+mj-lt"/>
              <a:cs typeface="Times New Roman" pitchFamily="18" charset="0"/>
            </a:endParaRPr>
          </a:p>
          <a:p>
            <a:pPr marL="550862" indent="-514350">
              <a:buNone/>
              <a:defRPr/>
            </a:pPr>
            <a:endParaRPr lang="en-US" baseline="30000" dirty="0" smtClean="0">
              <a:latin typeface="+mj-lt"/>
              <a:cs typeface="Times New Roman" pitchFamily="18" charset="0"/>
            </a:endParaRPr>
          </a:p>
          <a:p>
            <a:pPr marL="550862" indent="-514350">
              <a:buNone/>
              <a:defRPr/>
            </a:pPr>
            <a:endParaRPr lang="en-US" baseline="30000" dirty="0">
              <a:latin typeface="+mj-lt"/>
              <a:cs typeface="Times New Roman" pitchFamily="18" charset="0"/>
            </a:endParaRPr>
          </a:p>
          <a:p>
            <a:pPr marL="550862" indent="-514350">
              <a:buNone/>
              <a:defRPr/>
            </a:pPr>
            <a:endParaRPr lang="en-US" baseline="30000" dirty="0" smtClean="0">
              <a:latin typeface="+mj-lt"/>
              <a:cs typeface="Times New Roman" pitchFamily="18" charset="0"/>
            </a:endParaRPr>
          </a:p>
          <a:p>
            <a:pPr marL="550862" indent="-514350">
              <a:buNone/>
              <a:defRPr/>
            </a:pPr>
            <a:endParaRPr lang="en-US" baseline="30000" dirty="0">
              <a:latin typeface="+mj-lt"/>
              <a:cs typeface="Times New Roman" pitchFamily="18" charset="0"/>
            </a:endParaRPr>
          </a:p>
          <a:p>
            <a:pPr marL="550862" indent="-514350">
              <a:buNone/>
              <a:defRPr/>
            </a:pPr>
            <a:endParaRPr lang="en-US" baseline="30000" dirty="0" smtClean="0">
              <a:latin typeface="+mj-lt"/>
              <a:cs typeface="Times New Roman" pitchFamily="18" charset="0"/>
            </a:endParaRPr>
          </a:p>
          <a:p>
            <a:pPr marL="550862" indent="-514350">
              <a:buNone/>
              <a:defRPr/>
            </a:pPr>
            <a:endParaRPr lang="en-US" baseline="30000" dirty="0">
              <a:latin typeface="+mj-lt"/>
              <a:cs typeface="Times New Roman" pitchFamily="18" charset="0"/>
            </a:endParaRPr>
          </a:p>
          <a:p>
            <a:pPr marL="550862" indent="-514350">
              <a:buNone/>
              <a:defRPr/>
            </a:pPr>
            <a:endParaRPr lang="en-US" baseline="30000" dirty="0">
              <a:latin typeface="+mj-lt"/>
              <a:cs typeface="Times New Roman" pitchFamily="18" charset="0"/>
            </a:endParaRPr>
          </a:p>
          <a:p>
            <a:pPr marL="550862" indent="-514350">
              <a:buFont typeface="Wingdings 3"/>
              <a:buChar char=""/>
              <a:defRPr/>
            </a:pPr>
            <a:r>
              <a:rPr lang="en-US" dirty="0" smtClean="0">
                <a:latin typeface="+mj-lt"/>
                <a:cs typeface="Times New Roman" pitchFamily="18" charset="0"/>
              </a:rPr>
              <a:t>Water </a:t>
            </a:r>
            <a:r>
              <a:rPr lang="en-US" dirty="0">
                <a:latin typeface="+mj-lt"/>
                <a:cs typeface="Times New Roman" pitchFamily="18" charset="0"/>
              </a:rPr>
              <a:t>tanks load = </a:t>
            </a:r>
            <a:r>
              <a:rPr lang="en-US" dirty="0" smtClean="0">
                <a:latin typeface="+mj-lt"/>
                <a:cs typeface="Times New Roman" pitchFamily="18" charset="0"/>
              </a:rPr>
              <a:t>3 </a:t>
            </a:r>
            <a:r>
              <a:rPr lang="en-US" dirty="0" err="1">
                <a:latin typeface="+mj-lt"/>
                <a:cs typeface="Times New Roman" pitchFamily="18" charset="0"/>
              </a:rPr>
              <a:t>kN</a:t>
            </a:r>
            <a:r>
              <a:rPr lang="en-US" dirty="0">
                <a:latin typeface="+mj-lt"/>
                <a:cs typeface="Times New Roman" pitchFamily="18" charset="0"/>
              </a:rPr>
              <a:t>/m</a:t>
            </a:r>
            <a:r>
              <a:rPr lang="en-US" baseline="30000" dirty="0">
                <a:latin typeface="+mj-lt"/>
                <a:cs typeface="Times New Roman" pitchFamily="18" charset="0"/>
              </a:rPr>
              <a:t>2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2553609"/>
              </p:ext>
            </p:extLst>
          </p:nvPr>
        </p:nvGraphicFramePr>
        <p:xfrm>
          <a:off x="1905000" y="2514600"/>
          <a:ext cx="5638800" cy="2590798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2819040"/>
                <a:gridCol w="2819760"/>
              </a:tblGrid>
              <a:tr h="3701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  <a:latin typeface="+mj-lt"/>
                        </a:rPr>
                        <a:t>Type of occupancy/floor</a:t>
                      </a:r>
                      <a:endParaRPr lang="en-US" sz="1600" dirty="0"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  <a:latin typeface="+mj-lt"/>
                        </a:rPr>
                        <a:t>Uniform live load (Kn/m</a:t>
                      </a:r>
                      <a:r>
                        <a:rPr lang="en-GB" sz="1600" baseline="30000">
                          <a:effectLst/>
                          <a:latin typeface="+mj-lt"/>
                        </a:rPr>
                        <a:t>2</a:t>
                      </a:r>
                      <a:r>
                        <a:rPr lang="en-GB" sz="1600">
                          <a:effectLst/>
                          <a:latin typeface="+mj-lt"/>
                        </a:rPr>
                        <a:t>)</a:t>
                      </a:r>
                      <a:endParaRPr lang="en-US" sz="1600"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701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  <a:latin typeface="+mj-lt"/>
                        </a:rPr>
                        <a:t>Garages</a:t>
                      </a:r>
                      <a:endParaRPr lang="en-US" sz="1600"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  <a:latin typeface="+mj-lt"/>
                        </a:rPr>
                        <a:t>5 KN/M</a:t>
                      </a:r>
                      <a:r>
                        <a:rPr lang="en-GB" sz="1600" baseline="30000">
                          <a:effectLst/>
                          <a:latin typeface="+mj-lt"/>
                        </a:rPr>
                        <a:t>2</a:t>
                      </a:r>
                      <a:endParaRPr lang="en-US" sz="1600"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701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  <a:latin typeface="+mj-lt"/>
                        </a:rPr>
                        <a:t>Basement</a:t>
                      </a:r>
                      <a:endParaRPr lang="en-US" sz="1600"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  <a:latin typeface="+mj-lt"/>
                        </a:rPr>
                        <a:t>4 KN/M</a:t>
                      </a:r>
                      <a:r>
                        <a:rPr lang="en-GB" sz="1600" baseline="30000" dirty="0">
                          <a:effectLst/>
                          <a:latin typeface="+mj-lt"/>
                        </a:rPr>
                        <a:t>2</a:t>
                      </a:r>
                      <a:endParaRPr lang="en-US" sz="1600" dirty="0"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701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  <a:latin typeface="+mj-lt"/>
                        </a:rPr>
                        <a:t>Ground floor (Commercial)</a:t>
                      </a:r>
                      <a:endParaRPr lang="en-US" sz="1600" dirty="0"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  <a:latin typeface="+mj-lt"/>
                        </a:rPr>
                        <a:t>5 KN/M</a:t>
                      </a:r>
                      <a:r>
                        <a:rPr lang="en-GB" sz="1600" baseline="30000">
                          <a:effectLst/>
                          <a:latin typeface="+mj-lt"/>
                        </a:rPr>
                        <a:t>2</a:t>
                      </a:r>
                      <a:endParaRPr lang="en-US" sz="1600"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701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  <a:latin typeface="+mj-lt"/>
                        </a:rPr>
                        <a:t>Public rooms</a:t>
                      </a:r>
                      <a:endParaRPr lang="en-US" sz="1600"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  <a:latin typeface="+mj-lt"/>
                        </a:rPr>
                        <a:t>4 KN/M</a:t>
                      </a:r>
                      <a:r>
                        <a:rPr lang="en-GB" sz="1600" baseline="30000">
                          <a:effectLst/>
                          <a:latin typeface="+mj-lt"/>
                        </a:rPr>
                        <a:t>2</a:t>
                      </a:r>
                      <a:endParaRPr lang="en-US" sz="1600"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701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  <a:latin typeface="+mj-lt"/>
                        </a:rPr>
                        <a:t>Residential units</a:t>
                      </a:r>
                      <a:endParaRPr lang="en-US" sz="1600"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  <a:latin typeface="+mj-lt"/>
                        </a:rPr>
                        <a:t>3.5 KN/M</a:t>
                      </a:r>
                      <a:r>
                        <a:rPr lang="en-GB" sz="1600" baseline="30000">
                          <a:effectLst/>
                          <a:latin typeface="+mj-lt"/>
                        </a:rPr>
                        <a:t>2</a:t>
                      </a:r>
                      <a:endParaRPr lang="en-US" sz="1600"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701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  <a:latin typeface="+mj-lt"/>
                        </a:rPr>
                        <a:t>Roof</a:t>
                      </a:r>
                      <a:endParaRPr lang="en-US" sz="1600" dirty="0"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  <a:latin typeface="+mj-lt"/>
                        </a:rPr>
                        <a:t>3 KN/M</a:t>
                      </a:r>
                      <a:r>
                        <a:rPr lang="en-GB" sz="1600" baseline="30000" dirty="0">
                          <a:effectLst/>
                          <a:latin typeface="+mj-lt"/>
                        </a:rPr>
                        <a:t>2</a:t>
                      </a:r>
                      <a:endParaRPr lang="en-US" sz="1600" dirty="0"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953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Structural system:</a:t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345" y="1447800"/>
            <a:ext cx="8229600" cy="4389120"/>
          </a:xfrm>
        </p:spPr>
        <p:txBody>
          <a:bodyPr/>
          <a:lstStyle/>
          <a:p>
            <a:r>
              <a:rPr lang="en-US" sz="2400" dirty="0">
                <a:latin typeface="+mj-lt"/>
              </a:rPr>
              <a:t>one way ribbed slab will be used</a:t>
            </a:r>
            <a:endParaRPr lang="en-US" dirty="0">
              <a:latin typeface="+mj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7" t="5509" r="1799"/>
          <a:stretch/>
        </p:blipFill>
        <p:spPr bwMode="auto">
          <a:xfrm>
            <a:off x="990600" y="1811270"/>
            <a:ext cx="7467600" cy="5052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66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019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+mj-lt"/>
              </a:rPr>
              <a:t>Static design</a:t>
            </a:r>
          </a:p>
          <a:p>
            <a:pPr marL="0" indent="0">
              <a:buNone/>
            </a:pPr>
            <a:endParaRPr lang="en-US" dirty="0" smtClean="0">
              <a:latin typeface="+mj-lt"/>
            </a:endParaRPr>
          </a:p>
          <a:p>
            <a:r>
              <a:rPr lang="en-US" sz="2000" dirty="0">
                <a:latin typeface="+mj-lt"/>
              </a:rPr>
              <a:t>The </a:t>
            </a:r>
            <a:r>
              <a:rPr lang="en-US" sz="2000" dirty="0" smtClean="0">
                <a:latin typeface="+mj-lt"/>
              </a:rPr>
              <a:t>web </a:t>
            </a:r>
            <a:r>
              <a:rPr lang="en-US" sz="2000" dirty="0">
                <a:latin typeface="+mj-lt"/>
                <a:cs typeface="Times New Roman" pitchFamily="18" charset="0"/>
              </a:rPr>
              <a:t>width (</a:t>
            </a:r>
            <a:r>
              <a:rPr lang="en-US" sz="2000" dirty="0" err="1">
                <a:latin typeface="+mj-lt"/>
                <a:cs typeface="Times New Roman" pitchFamily="18" charset="0"/>
              </a:rPr>
              <a:t>bw</a:t>
            </a:r>
            <a:r>
              <a:rPr lang="en-US" sz="2000" dirty="0">
                <a:latin typeface="+mj-lt"/>
                <a:cs typeface="Times New Roman" pitchFamily="18" charset="0"/>
              </a:rPr>
              <a:t>) = 15 cm.</a:t>
            </a:r>
          </a:p>
          <a:p>
            <a:r>
              <a:rPr lang="en-US" sz="2000" dirty="0">
                <a:latin typeface="+mj-lt"/>
              </a:rPr>
              <a:t>Area sections dimensions </a:t>
            </a:r>
            <a:r>
              <a:rPr lang="en-US" sz="2000" dirty="0" smtClean="0">
                <a:latin typeface="+mj-lt"/>
              </a:rPr>
              <a:t>:</a:t>
            </a:r>
          </a:p>
          <a:p>
            <a:endParaRPr lang="en-US" sz="2000" dirty="0">
              <a:latin typeface="+mj-lt"/>
            </a:endParaRPr>
          </a:p>
          <a:p>
            <a:endParaRPr lang="en-US" sz="2000" dirty="0" smtClean="0">
              <a:latin typeface="+mj-lt"/>
            </a:endParaRPr>
          </a:p>
          <a:p>
            <a:endParaRPr lang="en-US" sz="2000" dirty="0">
              <a:latin typeface="+mj-lt"/>
            </a:endParaRPr>
          </a:p>
          <a:p>
            <a:endParaRPr lang="en-US" sz="2000" dirty="0" smtClean="0">
              <a:latin typeface="+mj-lt"/>
            </a:endParaRPr>
          </a:p>
          <a:p>
            <a:endParaRPr lang="en-US" sz="2000" dirty="0" smtClean="0">
              <a:latin typeface="+mj-lt"/>
            </a:endParaRPr>
          </a:p>
          <a:p>
            <a:endParaRPr lang="en-US" sz="2000" dirty="0">
              <a:latin typeface="+mj-lt"/>
            </a:endParaRPr>
          </a:p>
          <a:p>
            <a:endParaRPr lang="en-US" sz="2000" dirty="0" smtClean="0">
              <a:latin typeface="+mj-lt"/>
            </a:endParaRPr>
          </a:p>
          <a:p>
            <a:endParaRPr lang="en-US" sz="2000" dirty="0">
              <a:latin typeface="+mj-lt"/>
            </a:endParaRPr>
          </a:p>
          <a:p>
            <a:r>
              <a:rPr lang="en-US" sz="2000" dirty="0" smtClean="0">
                <a:latin typeface="+mj-lt"/>
              </a:rPr>
              <a:t>Story height = 3 m</a:t>
            </a:r>
            <a:endParaRPr lang="en-US" sz="2000" dirty="0">
              <a:latin typeface="+mj-lt"/>
            </a:endParaRP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043499"/>
              </p:ext>
            </p:extLst>
          </p:nvPr>
        </p:nvGraphicFramePr>
        <p:xfrm>
          <a:off x="1524000" y="2133600"/>
          <a:ext cx="6248400" cy="25501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124200"/>
                <a:gridCol w="3124200"/>
              </a:tblGrid>
              <a:tr h="4622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Area section name:</a:t>
                      </a:r>
                      <a:endParaRPr lang="en-US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Thickness</a:t>
                      </a:r>
                      <a:r>
                        <a:rPr lang="en-US" sz="2000" baseline="0" dirty="0" smtClean="0">
                          <a:latin typeface="+mj-lt"/>
                        </a:rPr>
                        <a:t> (cm)</a:t>
                      </a:r>
                      <a:endParaRPr lang="en-US" sz="2000" dirty="0">
                        <a:latin typeface="+mj-lt"/>
                      </a:endParaRPr>
                    </a:p>
                  </a:txBody>
                  <a:tcPr/>
                </a:tc>
              </a:tr>
              <a:tr h="4622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Actual slab</a:t>
                      </a:r>
                      <a:endParaRPr lang="en-US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30</a:t>
                      </a:r>
                      <a:endParaRPr lang="en-US" sz="2000" dirty="0">
                        <a:latin typeface="+mj-lt"/>
                      </a:endParaRPr>
                    </a:p>
                  </a:txBody>
                  <a:tcPr/>
                </a:tc>
              </a:tr>
              <a:tr h="4622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Equivalent slab</a:t>
                      </a:r>
                      <a:endParaRPr lang="en-US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23</a:t>
                      </a:r>
                      <a:endParaRPr lang="en-US" sz="2000" dirty="0">
                        <a:latin typeface="+mj-lt"/>
                      </a:endParaRPr>
                    </a:p>
                  </a:txBody>
                  <a:tcPr/>
                </a:tc>
              </a:tr>
              <a:tr h="4622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Shear wall</a:t>
                      </a:r>
                      <a:endParaRPr lang="en-US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25</a:t>
                      </a:r>
                      <a:endParaRPr lang="en-US" sz="2000" dirty="0">
                        <a:latin typeface="+mj-lt"/>
                      </a:endParaRPr>
                    </a:p>
                  </a:txBody>
                  <a:tcPr/>
                </a:tc>
              </a:tr>
              <a:tr h="5130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Retaining wall (basement)</a:t>
                      </a:r>
                      <a:endParaRPr lang="en-US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+mj-lt"/>
                        </a:rPr>
                        <a:t>20 </a:t>
                      </a:r>
                      <a:r>
                        <a:rPr lang="en-US" sz="2000" baseline="0" dirty="0" smtClean="0">
                          <a:latin typeface="+mj-lt"/>
                        </a:rPr>
                        <a:t>(initially)</a:t>
                      </a:r>
                      <a:endParaRPr lang="en-US" sz="2000" dirty="0" smtClean="0">
                        <a:latin typeface="+mj-lt"/>
                      </a:endParaRPr>
                    </a:p>
                    <a:p>
                      <a:pPr algn="ctr"/>
                      <a:endParaRPr lang="en-US" sz="2000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7" t="13194" r="5634" b="16666"/>
          <a:stretch/>
        </p:blipFill>
        <p:spPr bwMode="auto">
          <a:xfrm>
            <a:off x="3733800" y="4953000"/>
            <a:ext cx="3886200" cy="16192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9082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2788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3. Static Design: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81600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Distribution of columns and beams:</a:t>
            </a:r>
            <a:endParaRPr lang="en-US" dirty="0">
              <a:latin typeface="+mj-lt"/>
            </a:endParaRPr>
          </a:p>
          <a:p>
            <a:endParaRPr lang="en-US" dirty="0"/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6146" r="1827"/>
          <a:stretch/>
        </p:blipFill>
        <p:spPr bwMode="auto">
          <a:xfrm>
            <a:off x="685800" y="1676400"/>
            <a:ext cx="7696200" cy="5029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0049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399288"/>
          </a:xfrm>
        </p:spPr>
        <p:txBody>
          <a:bodyPr>
            <a:noAutofit/>
          </a:bodyPr>
          <a:lstStyle/>
          <a:p>
            <a:r>
              <a:rPr lang="en-US" sz="2800" dirty="0" smtClean="0"/>
              <a:t>Static design</a:t>
            </a: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410200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Beam dimension: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109223"/>
              </p:ext>
            </p:extLst>
          </p:nvPr>
        </p:nvGraphicFramePr>
        <p:xfrm>
          <a:off x="914400" y="1981200"/>
          <a:ext cx="7391400" cy="4419603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2463800"/>
                <a:gridCol w="2463800"/>
                <a:gridCol w="2463800"/>
              </a:tblGrid>
              <a:tr h="4910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</a:rPr>
                        <a:t>Beam</a:t>
                      </a:r>
                      <a:endParaRPr lang="en-US" sz="1800" dirty="0"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</a:rPr>
                        <a:t>Depth (cm)</a:t>
                      </a:r>
                      <a:endParaRPr lang="en-US" sz="1800" dirty="0"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  <a:latin typeface="+mj-lt"/>
                        </a:rPr>
                        <a:t>Width (36)</a:t>
                      </a:r>
                      <a:endParaRPr lang="en-US" sz="1800"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4910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  <a:latin typeface="+mj-lt"/>
                        </a:rPr>
                        <a:t>B1</a:t>
                      </a:r>
                      <a:endParaRPr lang="en-US" sz="1800"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</a:rPr>
                        <a:t>30</a:t>
                      </a:r>
                      <a:endParaRPr lang="en-US" sz="1800" dirty="0"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  <a:latin typeface="+mj-lt"/>
                        </a:rPr>
                        <a:t>80</a:t>
                      </a:r>
                      <a:endParaRPr lang="en-US" sz="1800"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4910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  <a:latin typeface="+mj-lt"/>
                        </a:rPr>
                        <a:t>B2</a:t>
                      </a:r>
                      <a:endParaRPr lang="en-US" sz="1800"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  <a:latin typeface="+mj-lt"/>
                        </a:rPr>
                        <a:t>30</a:t>
                      </a:r>
                      <a:endParaRPr lang="en-US" sz="1800"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  <a:latin typeface="+mj-lt"/>
                        </a:rPr>
                        <a:t>90</a:t>
                      </a:r>
                      <a:endParaRPr lang="en-US" sz="1800"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4910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  <a:latin typeface="+mj-lt"/>
                        </a:rPr>
                        <a:t>B3</a:t>
                      </a:r>
                      <a:endParaRPr lang="en-US" sz="1800"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  <a:latin typeface="+mj-lt"/>
                        </a:rPr>
                        <a:t>30</a:t>
                      </a:r>
                      <a:endParaRPr lang="en-US" sz="1800"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  <a:latin typeface="+mj-lt"/>
                        </a:rPr>
                        <a:t>70</a:t>
                      </a:r>
                      <a:endParaRPr lang="en-US" sz="1800"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4910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  <a:latin typeface="+mj-lt"/>
                        </a:rPr>
                        <a:t>B4</a:t>
                      </a:r>
                      <a:endParaRPr lang="en-US" sz="1800"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  <a:latin typeface="+mj-lt"/>
                        </a:rPr>
                        <a:t>60</a:t>
                      </a:r>
                      <a:endParaRPr lang="en-US" sz="1800"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  <a:latin typeface="+mj-lt"/>
                        </a:rPr>
                        <a:t>30</a:t>
                      </a:r>
                      <a:endParaRPr lang="en-US" sz="1800"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4910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  <a:latin typeface="+mj-lt"/>
                        </a:rPr>
                        <a:t>B5</a:t>
                      </a:r>
                      <a:endParaRPr lang="en-US" sz="1800"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  <a:latin typeface="+mj-lt"/>
                        </a:rPr>
                        <a:t>50</a:t>
                      </a:r>
                      <a:endParaRPr lang="en-US" sz="1800"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  <a:latin typeface="+mj-lt"/>
                        </a:rPr>
                        <a:t>30</a:t>
                      </a:r>
                      <a:endParaRPr lang="en-US" sz="1800"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4910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  <a:latin typeface="+mj-lt"/>
                        </a:rPr>
                        <a:t>B6</a:t>
                      </a:r>
                      <a:endParaRPr lang="en-US" sz="1800"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  <a:latin typeface="+mj-lt"/>
                        </a:rPr>
                        <a:t>50</a:t>
                      </a:r>
                      <a:endParaRPr lang="en-US" sz="1800"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  <a:latin typeface="+mj-lt"/>
                        </a:rPr>
                        <a:t>40</a:t>
                      </a:r>
                      <a:endParaRPr lang="en-US" sz="1800"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4910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</a:rPr>
                        <a:t>B7</a:t>
                      </a:r>
                      <a:endParaRPr lang="en-US" sz="1800" dirty="0"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  <a:latin typeface="+mj-lt"/>
                        </a:rPr>
                        <a:t>60</a:t>
                      </a:r>
                      <a:endParaRPr lang="en-US" sz="1800"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</a:rPr>
                        <a:t>40</a:t>
                      </a:r>
                      <a:endParaRPr lang="en-US" sz="1800" dirty="0"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4910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 smtClean="0">
                          <a:effectLst/>
                          <a:latin typeface="+mj-lt"/>
                        </a:rPr>
                        <a:t>B8</a:t>
                      </a:r>
                      <a:endParaRPr lang="en-US" sz="1800" dirty="0"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 smtClean="0">
                          <a:effectLst/>
                          <a:latin typeface="+mj-lt"/>
                        </a:rPr>
                        <a:t>80</a:t>
                      </a:r>
                      <a:endParaRPr lang="en-US" sz="1800" dirty="0"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 smtClean="0">
                          <a:effectLst/>
                          <a:latin typeface="+mj-lt"/>
                        </a:rPr>
                        <a:t>30</a:t>
                      </a:r>
                      <a:endParaRPr lang="en-US" sz="1800" dirty="0"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27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09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Static design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81600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Columns Dimension:</a:t>
            </a:r>
            <a:endParaRPr lang="en-US" dirty="0">
              <a:latin typeface="+mj-lt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5411092"/>
              </p:ext>
            </p:extLst>
          </p:nvPr>
        </p:nvGraphicFramePr>
        <p:xfrm>
          <a:off x="838200" y="1981201"/>
          <a:ext cx="7924800" cy="3604047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2075726"/>
                <a:gridCol w="1848520"/>
                <a:gridCol w="2005421"/>
                <a:gridCol w="1995133"/>
              </a:tblGrid>
              <a:tr h="9143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  <a:latin typeface="+mj-lt"/>
                        </a:rPr>
                        <a:t>Column</a:t>
                      </a:r>
                      <a:endParaRPr lang="en-US" sz="1800" dirty="0"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+mj-lt"/>
                        </a:rPr>
                        <a:t>No. of columns/ floor</a:t>
                      </a:r>
                      <a:endParaRPr lang="en-US" sz="1800"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+mj-lt"/>
                        </a:rPr>
                        <a:t>Short side (cm)</a:t>
                      </a:r>
                      <a:endParaRPr lang="en-US" sz="1800"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  <a:latin typeface="+mj-lt"/>
                        </a:rPr>
                        <a:t>Long side (cm)</a:t>
                      </a:r>
                      <a:endParaRPr lang="en-US" sz="1800" dirty="0"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67241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+mj-lt"/>
                        </a:rPr>
                        <a:t>C1</a:t>
                      </a:r>
                      <a:endParaRPr lang="en-US" sz="1800"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+mj-lt"/>
                        </a:rPr>
                        <a:t>9</a:t>
                      </a:r>
                      <a:endParaRPr lang="en-US" sz="1800"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+mj-lt"/>
                        </a:rPr>
                        <a:t>80</a:t>
                      </a:r>
                      <a:endParaRPr lang="en-US" sz="1800"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+mj-lt"/>
                        </a:rPr>
                        <a:t>80</a:t>
                      </a:r>
                      <a:endParaRPr lang="en-US" sz="1800"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67241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+mj-lt"/>
                        </a:rPr>
                        <a:t>C2</a:t>
                      </a:r>
                      <a:endParaRPr lang="en-US" sz="1800"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+mj-lt"/>
                        </a:rPr>
                        <a:t>11</a:t>
                      </a:r>
                      <a:endParaRPr lang="en-US" sz="1800"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+mj-lt"/>
                        </a:rPr>
                        <a:t>70</a:t>
                      </a:r>
                      <a:endParaRPr lang="en-US" sz="1800"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+mj-lt"/>
                        </a:rPr>
                        <a:t>70</a:t>
                      </a:r>
                      <a:endParaRPr lang="en-US" sz="1800"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67241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+mj-lt"/>
                        </a:rPr>
                        <a:t>C3</a:t>
                      </a:r>
                      <a:endParaRPr lang="en-US" sz="1800"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+mj-lt"/>
                        </a:rPr>
                        <a:t>2</a:t>
                      </a:r>
                      <a:endParaRPr lang="en-US" sz="1800"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+mj-lt"/>
                        </a:rPr>
                        <a:t>40</a:t>
                      </a:r>
                      <a:endParaRPr lang="en-US" sz="1800"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+mj-lt"/>
                        </a:rPr>
                        <a:t>115</a:t>
                      </a:r>
                      <a:endParaRPr lang="en-US" sz="1800"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67241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  <a:latin typeface="+mj-lt"/>
                        </a:rPr>
                        <a:t>C4</a:t>
                      </a:r>
                      <a:endParaRPr lang="en-US" sz="1800" dirty="0"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+mj-lt"/>
                        </a:rPr>
                        <a:t>2</a:t>
                      </a:r>
                      <a:endParaRPr lang="en-US" sz="1800"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+mj-lt"/>
                        </a:rPr>
                        <a:t>60</a:t>
                      </a:r>
                      <a:endParaRPr lang="en-US" sz="1800"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  <a:latin typeface="+mj-lt"/>
                        </a:rPr>
                        <a:t>60</a:t>
                      </a:r>
                      <a:endParaRPr lang="en-US" sz="1800" dirty="0"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024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019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+mj-lt"/>
              </a:rPr>
              <a:t>Static Design</a:t>
            </a:r>
          </a:p>
          <a:p>
            <a:r>
              <a:rPr lang="en-US" sz="2400" dirty="0" smtClean="0">
                <a:latin typeface="+mj-lt"/>
              </a:rPr>
              <a:t>Verification of SAP model:</a:t>
            </a:r>
          </a:p>
          <a:p>
            <a:pPr marL="0" indent="0">
              <a:buNone/>
            </a:pPr>
            <a:r>
              <a:rPr lang="en-US" sz="2400" dirty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for any structure, there are three main checks: compatibility, equilibrium, and stress-strain relation ships.</a:t>
            </a:r>
          </a:p>
          <a:p>
            <a:pPr marL="0" indent="0">
              <a:buNone/>
            </a:pPr>
            <a:r>
              <a:rPr lang="en-US" sz="2400" dirty="0" smtClean="0">
                <a:latin typeface="+mj-lt"/>
              </a:rPr>
              <a:t>1. Compatibility satisfied:</a:t>
            </a:r>
            <a:endParaRPr lang="en-US" sz="2400" dirty="0">
              <a:latin typeface="+mj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 t="5923" r="6471" b="3995"/>
          <a:stretch/>
        </p:blipFill>
        <p:spPr bwMode="auto">
          <a:xfrm>
            <a:off x="4419600" y="2057400"/>
            <a:ext cx="3747655" cy="4768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385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019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+mj-lt"/>
              </a:rPr>
              <a:t>Static Design</a:t>
            </a:r>
          </a:p>
          <a:p>
            <a:pPr marL="0" indent="0">
              <a:buNone/>
            </a:pPr>
            <a:r>
              <a:rPr lang="en-US" dirty="0" smtClean="0">
                <a:latin typeface="+mj-lt"/>
              </a:rPr>
              <a:t>2. Equilibrium satisfied:</a:t>
            </a:r>
          </a:p>
          <a:p>
            <a:endParaRPr lang="en-US" dirty="0">
              <a:latin typeface="+mj-lt"/>
            </a:endParaRPr>
          </a:p>
          <a:p>
            <a:endParaRPr lang="en-US" dirty="0" smtClean="0">
              <a:latin typeface="+mj-lt"/>
            </a:endParaRPr>
          </a:p>
          <a:p>
            <a:pPr marL="0" indent="0">
              <a:buNone/>
            </a:pPr>
            <a:endParaRPr lang="en-US" dirty="0" smtClean="0">
              <a:latin typeface="+mj-lt"/>
            </a:endParaRPr>
          </a:p>
          <a:p>
            <a:r>
              <a:rPr lang="en-GB" sz="1600" dirty="0">
                <a:latin typeface="+mj-lt"/>
              </a:rPr>
              <a:t>% of error in Dead Load = (112624.8-108843.3) / 112624.8 = 3.3%</a:t>
            </a:r>
            <a:endParaRPr lang="en-US" sz="1600" dirty="0">
              <a:latin typeface="+mj-lt"/>
            </a:endParaRPr>
          </a:p>
          <a:p>
            <a:r>
              <a:rPr lang="en-GB" sz="1600" dirty="0">
                <a:latin typeface="+mj-lt"/>
              </a:rPr>
              <a:t>% of error in Live Load = (27031.3-26001) / 27031.3 = 3.8%</a:t>
            </a:r>
            <a:endParaRPr lang="en-US" sz="1600" dirty="0">
              <a:latin typeface="+mj-lt"/>
            </a:endParaRPr>
          </a:p>
          <a:p>
            <a:endParaRPr lang="en-US" dirty="0" smtClean="0">
              <a:latin typeface="+mj-lt"/>
            </a:endParaRPr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97" r="331" b="17447"/>
          <a:stretch/>
        </p:blipFill>
        <p:spPr bwMode="auto">
          <a:xfrm>
            <a:off x="838200" y="1295400"/>
            <a:ext cx="6096000" cy="1295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4182" y="3200400"/>
            <a:ext cx="6781800" cy="116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buNone/>
              <a:defRPr/>
            </a:pPr>
            <a:r>
              <a:rPr lang="en-US" sz="2800" dirty="0">
                <a:latin typeface="+mj-lt"/>
                <a:cs typeface="Times New Roman" pitchFamily="18" charset="0"/>
              </a:rPr>
              <a:t>3.Stress -Strain relationship  satisfied:</a:t>
            </a:r>
          </a:p>
          <a:p>
            <a:pPr>
              <a:buNone/>
            </a:pPr>
            <a:r>
              <a:rPr lang="en-US" dirty="0">
                <a:latin typeface="+mj-lt"/>
                <a:cs typeface="Times New Roman" pitchFamily="18" charset="0"/>
              </a:rPr>
              <a:t>     Taking </a:t>
            </a:r>
            <a:r>
              <a:rPr lang="en-US" dirty="0" smtClean="0">
                <a:latin typeface="+mj-lt"/>
                <a:cs typeface="Times New Roman" pitchFamily="18" charset="0"/>
              </a:rPr>
              <a:t>some elements in the structure to perform the verification</a:t>
            </a:r>
            <a:r>
              <a:rPr lang="en-US" dirty="0" smtClean="0">
                <a:latin typeface="+mj-lt"/>
              </a:rPr>
              <a:t>:</a:t>
            </a:r>
            <a:endParaRPr lang="en-US" dirty="0">
              <a:latin typeface="+mj-lt"/>
            </a:endParaRPr>
          </a:p>
          <a:p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9517052"/>
              </p:ext>
            </p:extLst>
          </p:nvPr>
        </p:nvGraphicFramePr>
        <p:xfrm>
          <a:off x="1295400" y="4114800"/>
          <a:ext cx="6228080" cy="1534160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798830"/>
                <a:gridCol w="742950"/>
                <a:gridCol w="1085850"/>
                <a:gridCol w="1085850"/>
                <a:gridCol w="800100"/>
                <a:gridCol w="914400"/>
                <a:gridCol w="800100"/>
              </a:tblGrid>
              <a:tr h="838200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dirty="0" smtClean="0">
                          <a:effectLst/>
                          <a:latin typeface="+mj-lt"/>
                        </a:rPr>
                        <a:t>Element</a:t>
                      </a:r>
                      <a:endParaRPr lang="en-US" sz="1200" dirty="0"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>
                          <a:effectLst/>
                          <a:latin typeface="+mj-lt"/>
                        </a:rPr>
                        <a:t>Mu(SAP)</a:t>
                      </a:r>
                      <a:endParaRPr lang="en-US" sz="1200">
                        <a:effectLst/>
                        <a:latin typeface="+mj-lt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>
                          <a:effectLst/>
                          <a:latin typeface="+mj-lt"/>
                        </a:rPr>
                        <a:t>KN.m</a:t>
                      </a:r>
                      <a:endParaRPr lang="en-US" sz="1200"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</a:rPr>
                        <a:t>Mu (manual)</a:t>
                      </a:r>
                      <a:endParaRPr lang="en-US" sz="1100" dirty="0">
                        <a:effectLst/>
                        <a:latin typeface="+mj-lt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 dirty="0" err="1">
                          <a:effectLst/>
                          <a:latin typeface="+mj-lt"/>
                        </a:rPr>
                        <a:t>KN.m</a:t>
                      </a:r>
                      <a:endParaRPr lang="en-US" sz="1100" dirty="0"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dirty="0">
                          <a:effectLst/>
                          <a:latin typeface="+mj-lt"/>
                        </a:rPr>
                        <a:t> </a:t>
                      </a:r>
                      <a:endParaRPr lang="en-US" sz="1200" dirty="0">
                        <a:effectLst/>
                        <a:latin typeface="+mj-lt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dirty="0">
                          <a:effectLst/>
                          <a:latin typeface="+mj-lt"/>
                        </a:rPr>
                        <a:t>Floor</a:t>
                      </a:r>
                      <a:endParaRPr lang="en-US" sz="1200" dirty="0"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dirty="0">
                          <a:effectLst/>
                          <a:latin typeface="+mj-lt"/>
                        </a:rPr>
                        <a:t> </a:t>
                      </a:r>
                      <a:endParaRPr lang="en-US" sz="1200" dirty="0">
                        <a:effectLst/>
                        <a:latin typeface="+mj-lt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dirty="0">
                          <a:effectLst/>
                          <a:latin typeface="+mj-lt"/>
                        </a:rPr>
                        <a:t>Difference</a:t>
                      </a:r>
                      <a:endParaRPr lang="en-US" sz="1200" dirty="0"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dirty="0">
                          <a:effectLst/>
                          <a:latin typeface="+mj-lt"/>
                        </a:rPr>
                        <a:t> </a:t>
                      </a:r>
                      <a:endParaRPr lang="en-US" sz="1200" dirty="0">
                        <a:effectLst/>
                        <a:latin typeface="+mj-lt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dirty="0">
                          <a:effectLst/>
                          <a:latin typeface="+mj-lt"/>
                        </a:rPr>
                        <a:t>Length</a:t>
                      </a:r>
                      <a:endParaRPr lang="en-US" sz="1200" dirty="0"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759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300" dirty="0" smtClean="0">
                          <a:effectLst/>
                          <a:latin typeface="+mj-lt"/>
                        </a:rPr>
                        <a:t>Beam B1</a:t>
                      </a:r>
                      <a:endParaRPr lang="en-US" sz="1300" dirty="0"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  <a:latin typeface="+mj-lt"/>
                        </a:rPr>
                        <a:t>90*36</a:t>
                      </a:r>
                      <a:endParaRPr lang="en-US" sz="1400"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  <a:latin typeface="+mj-lt"/>
                        </a:rPr>
                        <a:t>56.51</a:t>
                      </a:r>
                      <a:endParaRPr lang="en-US" sz="1400"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  <a:latin typeface="+mj-lt"/>
                        </a:rPr>
                        <a:t>52.32</a:t>
                      </a:r>
                      <a:endParaRPr lang="en-US" sz="1400" dirty="0"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  <a:latin typeface="+mj-lt"/>
                        </a:rPr>
                        <a:t>Z = 9</a:t>
                      </a:r>
                      <a:endParaRPr lang="en-US" sz="1400"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  <a:latin typeface="+mj-lt"/>
                        </a:rPr>
                        <a:t>7.4%</a:t>
                      </a:r>
                      <a:endParaRPr lang="en-US" sz="1400"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  <a:latin typeface="+mj-lt"/>
                        </a:rPr>
                        <a:t>4.12</a:t>
                      </a:r>
                      <a:endParaRPr lang="en-US" sz="1400"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9591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300" dirty="0" smtClean="0">
                          <a:effectLst/>
                          <a:latin typeface="+mj-lt"/>
                        </a:rPr>
                        <a:t>Slab</a:t>
                      </a:r>
                      <a:endParaRPr lang="en-US" sz="1300" dirty="0"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 smtClean="0">
                          <a:effectLst/>
                          <a:latin typeface="+mj-lt"/>
                        </a:rPr>
                        <a:t>Y-</a:t>
                      </a:r>
                      <a:r>
                        <a:rPr lang="en-GB" sz="1400" dirty="0" err="1" smtClean="0">
                          <a:effectLst/>
                          <a:latin typeface="+mj-lt"/>
                        </a:rPr>
                        <a:t>direc</a:t>
                      </a:r>
                      <a:r>
                        <a:rPr lang="en-GB" sz="1400" dirty="0" smtClean="0">
                          <a:effectLst/>
                          <a:latin typeface="+mj-lt"/>
                        </a:rPr>
                        <a:t>.</a:t>
                      </a:r>
                      <a:endParaRPr lang="en-US" sz="1400" dirty="0"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 smtClean="0">
                          <a:effectLst/>
                          <a:latin typeface="+mj-lt"/>
                        </a:rPr>
                        <a:t>71.35</a:t>
                      </a:r>
                      <a:endParaRPr lang="en-US" sz="1400" dirty="0"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 smtClean="0">
                          <a:effectLst/>
                          <a:latin typeface="+mj-lt"/>
                        </a:rPr>
                        <a:t>66.2</a:t>
                      </a:r>
                      <a:endParaRPr lang="en-US" sz="1400" dirty="0"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  <a:latin typeface="+mj-lt"/>
                        </a:rPr>
                        <a:t>Z = </a:t>
                      </a:r>
                      <a:r>
                        <a:rPr lang="en-GB" sz="1400" dirty="0" smtClean="0">
                          <a:effectLst/>
                          <a:latin typeface="+mj-lt"/>
                        </a:rPr>
                        <a:t>12</a:t>
                      </a:r>
                      <a:endParaRPr lang="en-US" sz="1400" dirty="0"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 smtClean="0">
                          <a:effectLst/>
                          <a:latin typeface="+mj-lt"/>
                        </a:rPr>
                        <a:t>7.2%</a:t>
                      </a:r>
                      <a:endParaRPr lang="en-US" sz="1400" dirty="0"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 smtClean="0">
                          <a:effectLst/>
                          <a:latin typeface="+mj-lt"/>
                        </a:rPr>
                        <a:t>-</a:t>
                      </a:r>
                      <a:endParaRPr lang="en-US" sz="1400" dirty="0"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9625181"/>
              </p:ext>
            </p:extLst>
          </p:nvPr>
        </p:nvGraphicFramePr>
        <p:xfrm>
          <a:off x="1295400" y="5805055"/>
          <a:ext cx="6248400" cy="83958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914400"/>
                <a:gridCol w="990600"/>
                <a:gridCol w="1219200"/>
                <a:gridCol w="1143000"/>
                <a:gridCol w="914400"/>
                <a:gridCol w="1066800"/>
              </a:tblGrid>
              <a:tr h="51954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element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dimension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/>
                        <a:t>Pu</a:t>
                      </a:r>
                      <a:r>
                        <a:rPr lang="en-US" sz="1200" dirty="0" smtClean="0"/>
                        <a:t> (SAP) </a:t>
                      </a:r>
                      <a:r>
                        <a:rPr lang="en-US" sz="1200" dirty="0" err="1" smtClean="0"/>
                        <a:t>Kn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/>
                        <a:t>Pu</a:t>
                      </a:r>
                      <a:r>
                        <a:rPr lang="en-US" sz="1200" dirty="0" smtClean="0"/>
                        <a:t> (manual) </a:t>
                      </a:r>
                      <a:r>
                        <a:rPr lang="en-US" sz="1200" dirty="0" err="1" smtClean="0"/>
                        <a:t>Kn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floor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differences</a:t>
                      </a:r>
                      <a:endParaRPr lang="en-US" sz="1200" dirty="0"/>
                    </a:p>
                  </a:txBody>
                  <a:tcPr/>
                </a:tc>
              </a:tr>
              <a:tr h="30129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300" dirty="0" smtClean="0">
                          <a:effectLst/>
                        </a:rPr>
                        <a:t>Column  </a:t>
                      </a:r>
                      <a:endParaRPr lang="en-US" sz="1300" dirty="0"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80*80</a:t>
                      </a:r>
                      <a:endParaRPr lang="en-US" sz="1400" dirty="0"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992</a:t>
                      </a:r>
                      <a:endParaRPr lang="en-US" sz="1400" dirty="0"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959</a:t>
                      </a:r>
                      <a:endParaRPr lang="en-US" sz="1400" dirty="0"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</a:rPr>
                        <a:t>Z = </a:t>
                      </a:r>
                      <a:r>
                        <a:rPr lang="en-GB" sz="1400" dirty="0" smtClean="0">
                          <a:effectLst/>
                        </a:rPr>
                        <a:t>23.5</a:t>
                      </a:r>
                      <a:endParaRPr lang="en-US" sz="1400" dirty="0"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3.2%</a:t>
                      </a:r>
                      <a:endParaRPr lang="en-US" sz="1400" dirty="0"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899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0198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000" dirty="0" smtClean="0">
                <a:latin typeface="+mj-lt"/>
              </a:rPr>
              <a:t>Static Design</a:t>
            </a:r>
          </a:p>
          <a:p>
            <a:r>
              <a:rPr lang="en-US" dirty="0">
                <a:latin typeface="+mj-lt"/>
              </a:rPr>
              <a:t>Slab design :</a:t>
            </a:r>
          </a:p>
          <a:p>
            <a:pPr marL="514350" indent="-514350">
              <a:buNone/>
            </a:pPr>
            <a:r>
              <a:rPr lang="en-US" b="1" dirty="0">
                <a:latin typeface="+mj-lt"/>
                <a:cs typeface="Times New Roman" pitchFamily="18" charset="0"/>
              </a:rPr>
              <a:t>1. Check slab deflection :</a:t>
            </a:r>
          </a:p>
          <a:p>
            <a:pPr>
              <a:buNone/>
            </a:pPr>
            <a:r>
              <a:rPr lang="en-US" dirty="0">
                <a:latin typeface="+mj-lt"/>
                <a:cs typeface="Times New Roman" pitchFamily="18" charset="0"/>
              </a:rPr>
              <a:t>  So,  ∆dead = </a:t>
            </a:r>
            <a:r>
              <a:rPr lang="en-US" dirty="0" smtClean="0">
                <a:latin typeface="+mj-lt"/>
                <a:cs typeface="Times New Roman" pitchFamily="18" charset="0"/>
              </a:rPr>
              <a:t>5.2 </a:t>
            </a:r>
            <a:r>
              <a:rPr lang="en-US" dirty="0">
                <a:latin typeface="+mj-lt"/>
                <a:cs typeface="Times New Roman" pitchFamily="18" charset="0"/>
              </a:rPr>
              <a:t>mm.</a:t>
            </a:r>
          </a:p>
          <a:p>
            <a:pPr>
              <a:buNone/>
            </a:pPr>
            <a:r>
              <a:rPr lang="en-US" dirty="0">
                <a:latin typeface="+mj-lt"/>
                <a:cs typeface="Times New Roman" pitchFamily="18" charset="0"/>
              </a:rPr>
              <a:t>         ∆Live = </a:t>
            </a:r>
            <a:r>
              <a:rPr lang="en-US" dirty="0" smtClean="0">
                <a:latin typeface="+mj-lt"/>
                <a:cs typeface="Times New Roman" pitchFamily="18" charset="0"/>
              </a:rPr>
              <a:t>1.4mm</a:t>
            </a:r>
            <a:r>
              <a:rPr lang="en-US" dirty="0">
                <a:latin typeface="+mj-lt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dirty="0">
                <a:latin typeface="+mj-lt"/>
                <a:cs typeface="Times New Roman" pitchFamily="18" charset="0"/>
              </a:rPr>
              <a:t>         Δ long term = </a:t>
            </a:r>
            <a:r>
              <a:rPr lang="en-US" dirty="0" smtClean="0">
                <a:latin typeface="+mj-lt"/>
                <a:cs typeface="Times New Roman" pitchFamily="18" charset="0"/>
              </a:rPr>
              <a:t>15.84mm</a:t>
            </a:r>
            <a:r>
              <a:rPr lang="en-US" dirty="0">
                <a:latin typeface="+mj-lt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sz="2400" dirty="0">
                <a:latin typeface="+mj-lt"/>
                <a:cs typeface="Times New Roman" pitchFamily="18" charset="0"/>
              </a:rPr>
              <a:t>The allowable deflection = </a:t>
            </a:r>
            <a:r>
              <a:rPr lang="en-US" sz="2400" dirty="0" smtClean="0">
                <a:latin typeface="+mj-lt"/>
                <a:cs typeface="Times New Roman" pitchFamily="18" charset="0"/>
              </a:rPr>
              <a:t>5900 </a:t>
            </a:r>
            <a:r>
              <a:rPr lang="en-US" sz="2400" dirty="0">
                <a:latin typeface="+mj-lt"/>
                <a:cs typeface="Times New Roman" pitchFamily="18" charset="0"/>
              </a:rPr>
              <a:t>/240 = </a:t>
            </a:r>
            <a:r>
              <a:rPr lang="en-US" sz="2400" dirty="0" smtClean="0">
                <a:latin typeface="+mj-lt"/>
                <a:cs typeface="Times New Roman" pitchFamily="18" charset="0"/>
              </a:rPr>
              <a:t>24.5 </a:t>
            </a:r>
            <a:r>
              <a:rPr lang="en-US" sz="2400" dirty="0">
                <a:latin typeface="+mj-lt"/>
                <a:cs typeface="Times New Roman" pitchFamily="18" charset="0"/>
              </a:rPr>
              <a:t>mm.</a:t>
            </a:r>
            <a:endParaRPr lang="en-US" dirty="0">
              <a:latin typeface="+mj-lt"/>
              <a:cs typeface="Times New Roman" pitchFamily="18" charset="0"/>
            </a:endParaRPr>
          </a:p>
          <a:p>
            <a:r>
              <a:rPr lang="en-US" sz="2400" dirty="0">
                <a:latin typeface="+mj-lt"/>
                <a:cs typeface="Times New Roman" pitchFamily="18" charset="0"/>
              </a:rPr>
              <a:t>So the slab deflection = </a:t>
            </a:r>
            <a:r>
              <a:rPr lang="en-US" sz="2400" dirty="0" smtClean="0">
                <a:latin typeface="+mj-lt"/>
                <a:cs typeface="Times New Roman" pitchFamily="18" charset="0"/>
              </a:rPr>
              <a:t>15.84mm </a:t>
            </a:r>
            <a:r>
              <a:rPr lang="en-US" sz="2400" dirty="0">
                <a:latin typeface="+mj-lt"/>
                <a:cs typeface="Times New Roman" pitchFamily="18" charset="0"/>
              </a:rPr>
              <a:t>&lt; allowable long term def. </a:t>
            </a:r>
            <a:r>
              <a:rPr lang="en-US" dirty="0">
                <a:latin typeface="+mj-lt"/>
                <a:cs typeface="Times New Roman" pitchFamily="18" charset="0"/>
              </a:rPr>
              <a:t>OK. </a:t>
            </a:r>
          </a:p>
          <a:p>
            <a:pPr marL="514350" indent="-514350">
              <a:buNone/>
            </a:pPr>
            <a:r>
              <a:rPr lang="en-US" b="1" dirty="0">
                <a:latin typeface="+mj-lt"/>
                <a:cs typeface="Times New Roman" pitchFamily="18" charset="0"/>
              </a:rPr>
              <a:t>2. Design for shear  :</a:t>
            </a:r>
          </a:p>
          <a:p>
            <a:pPr marL="514350" indent="-514350">
              <a:buNone/>
            </a:pPr>
            <a:r>
              <a:rPr lang="en-US" dirty="0">
                <a:latin typeface="+mj-lt"/>
                <a:cs typeface="Times New Roman" pitchFamily="18" charset="0"/>
              </a:rPr>
              <a:t>       The rib shear strength </a:t>
            </a:r>
            <a:r>
              <a:rPr lang="en-US" baseline="-25000" dirty="0">
                <a:latin typeface="+mj-lt"/>
                <a:cs typeface="Times New Roman" pitchFamily="18" charset="0"/>
              </a:rPr>
              <a:t> </a:t>
            </a:r>
            <a:r>
              <a:rPr lang="en-US" dirty="0">
                <a:latin typeface="+mj-lt"/>
                <a:cs typeface="Times New Roman" pitchFamily="18" charset="0"/>
              </a:rPr>
              <a:t>= </a:t>
            </a:r>
            <a:r>
              <a:rPr lang="en-US" dirty="0" smtClean="0">
                <a:latin typeface="+mj-lt"/>
                <a:cs typeface="Times New Roman" pitchFamily="18" charset="0"/>
              </a:rPr>
              <a:t>25.7KN</a:t>
            </a:r>
            <a:r>
              <a:rPr lang="en-US" dirty="0">
                <a:latin typeface="+mj-lt"/>
                <a:cs typeface="Times New Roman" pitchFamily="18" charset="0"/>
              </a:rPr>
              <a:t>. </a:t>
            </a:r>
          </a:p>
          <a:p>
            <a:pPr marL="514350" indent="-514350">
              <a:buNone/>
            </a:pPr>
            <a:r>
              <a:rPr lang="en-US" dirty="0">
                <a:latin typeface="+mj-lt"/>
                <a:cs typeface="Times New Roman" pitchFamily="18" charset="0"/>
              </a:rPr>
              <a:t>       The max  shear =  </a:t>
            </a:r>
            <a:r>
              <a:rPr lang="en-US" dirty="0" smtClean="0">
                <a:latin typeface="+mj-lt"/>
                <a:cs typeface="Times New Roman" pitchFamily="18" charset="0"/>
              </a:rPr>
              <a:t>26 </a:t>
            </a:r>
            <a:r>
              <a:rPr lang="en-US" dirty="0">
                <a:latin typeface="+mj-lt"/>
                <a:cs typeface="Times New Roman" pitchFamily="18" charset="0"/>
              </a:rPr>
              <a:t>KN/m.</a:t>
            </a:r>
          </a:p>
          <a:p>
            <a:pPr marL="514350" indent="-514350">
              <a:buNone/>
            </a:pPr>
            <a:r>
              <a:rPr lang="en-US" dirty="0">
                <a:latin typeface="+mj-lt"/>
                <a:cs typeface="Times New Roman" pitchFamily="18" charset="0"/>
              </a:rPr>
              <a:t>        shear per rib = </a:t>
            </a:r>
            <a:r>
              <a:rPr lang="en-US" dirty="0" smtClean="0">
                <a:latin typeface="+mj-lt"/>
                <a:cs typeface="Times New Roman" pitchFamily="18" charset="0"/>
              </a:rPr>
              <a:t>0.55*26 </a:t>
            </a:r>
            <a:r>
              <a:rPr lang="en-US" dirty="0">
                <a:latin typeface="+mj-lt"/>
                <a:cs typeface="Times New Roman" pitchFamily="18" charset="0"/>
              </a:rPr>
              <a:t>= </a:t>
            </a:r>
            <a:r>
              <a:rPr lang="en-US" dirty="0" smtClean="0">
                <a:latin typeface="+mj-lt"/>
                <a:cs typeface="Times New Roman" pitchFamily="18" charset="0"/>
              </a:rPr>
              <a:t>14.3 KN.</a:t>
            </a:r>
            <a:endParaRPr lang="en-US" dirty="0">
              <a:latin typeface="+mj-lt"/>
              <a:cs typeface="Times New Roman" pitchFamily="18" charset="0"/>
            </a:endParaRPr>
          </a:p>
          <a:p>
            <a:r>
              <a:rPr lang="en-US" dirty="0">
                <a:latin typeface="+mj-lt"/>
                <a:cs typeface="Times New Roman" pitchFamily="18" charset="0"/>
              </a:rPr>
              <a:t>So </a:t>
            </a:r>
            <a:r>
              <a:rPr lang="en-US" dirty="0" smtClean="0">
                <a:latin typeface="+mj-lt"/>
                <a:cs typeface="Times New Roman" pitchFamily="18" charset="0"/>
              </a:rPr>
              <a:t>26.78 </a:t>
            </a:r>
            <a:r>
              <a:rPr lang="en-US" dirty="0">
                <a:latin typeface="+mj-lt"/>
                <a:cs typeface="Times New Roman" pitchFamily="18" charset="0"/>
              </a:rPr>
              <a:t>≥ </a:t>
            </a:r>
            <a:r>
              <a:rPr lang="en-US" dirty="0" smtClean="0">
                <a:latin typeface="+mj-lt"/>
                <a:cs typeface="Times New Roman" pitchFamily="18" charset="0"/>
              </a:rPr>
              <a:t>14.3  </a:t>
            </a:r>
            <a:r>
              <a:rPr lang="en-US" dirty="0">
                <a:latin typeface="+mj-lt"/>
                <a:cs typeface="Times New Roman" pitchFamily="18" charset="0"/>
              </a:rPr>
              <a:t>OK</a:t>
            </a:r>
          </a:p>
          <a:p>
            <a:r>
              <a:rPr lang="en-US" dirty="0" smtClean="0">
                <a:latin typeface="+mj-lt"/>
                <a:cs typeface="Times New Roman" pitchFamily="18" charset="0"/>
              </a:rPr>
              <a:t>So, no need for shear reinforcement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657600"/>
            <a:ext cx="3000375" cy="288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91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Outline: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dirty="0" smtClean="0">
                <a:latin typeface="+mj-lt"/>
              </a:rPr>
              <a:t>Introduction.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dirty="0" smtClean="0">
                <a:latin typeface="+mj-lt"/>
              </a:rPr>
              <a:t>Static design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dirty="0" smtClean="0">
                <a:latin typeface="+mj-lt"/>
              </a:rPr>
              <a:t>dynamic design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dirty="0" smtClean="0">
                <a:latin typeface="+mj-lt"/>
              </a:rPr>
              <a:t>Conclusion.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1632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019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+mj-lt"/>
              </a:rPr>
              <a:t>Static Design</a:t>
            </a:r>
          </a:p>
          <a:p>
            <a:pPr marL="0" indent="0">
              <a:buNone/>
            </a:pPr>
            <a:r>
              <a:rPr lang="en-US" sz="2400" b="1" dirty="0" smtClean="0">
                <a:latin typeface="+mj-lt"/>
              </a:rPr>
              <a:t>3. Flexure design:</a:t>
            </a:r>
          </a:p>
          <a:p>
            <a:pPr marL="0" indent="0">
              <a:buNone/>
            </a:pPr>
            <a:endParaRPr lang="en-US" sz="2400" b="1" dirty="0" smtClean="0">
              <a:latin typeface="+mj-lt"/>
            </a:endParaRPr>
          </a:p>
          <a:p>
            <a:r>
              <a:rPr lang="en-US" sz="2400" dirty="0" smtClean="0">
                <a:latin typeface="+mj-lt"/>
              </a:rPr>
              <a:t>We take the max. +</a:t>
            </a:r>
            <a:r>
              <a:rPr lang="en-US" sz="2400" dirty="0" err="1" smtClean="0">
                <a:latin typeface="+mj-lt"/>
              </a:rPr>
              <a:t>ve</a:t>
            </a:r>
            <a:r>
              <a:rPr lang="en-US" sz="2400" dirty="0" smtClean="0">
                <a:latin typeface="+mj-lt"/>
              </a:rPr>
              <a:t> and –</a:t>
            </a:r>
            <a:r>
              <a:rPr lang="en-US" sz="2400" dirty="0" err="1" smtClean="0">
                <a:latin typeface="+mj-lt"/>
              </a:rPr>
              <a:t>ve</a:t>
            </a:r>
            <a:r>
              <a:rPr lang="en-US" sz="2400" dirty="0" smtClean="0">
                <a:latin typeface="+mj-lt"/>
              </a:rPr>
              <a:t> moment and then we generalize them over the slab.</a:t>
            </a:r>
          </a:p>
          <a:p>
            <a:r>
              <a:rPr lang="en-US" sz="2400" dirty="0" smtClean="0">
                <a:latin typeface="+mj-lt"/>
              </a:rPr>
              <a:t>Max. +</a:t>
            </a:r>
            <a:r>
              <a:rPr lang="en-US" sz="2400" dirty="0" err="1" smtClean="0">
                <a:latin typeface="+mj-lt"/>
              </a:rPr>
              <a:t>ve</a:t>
            </a:r>
            <a:r>
              <a:rPr lang="en-US" sz="2400" dirty="0" smtClean="0">
                <a:latin typeface="+mj-lt"/>
              </a:rPr>
              <a:t> moment = 23 </a:t>
            </a:r>
            <a:r>
              <a:rPr lang="en-US" sz="2400" dirty="0" err="1" smtClean="0">
                <a:latin typeface="+mj-lt"/>
              </a:rPr>
              <a:t>Kn.m</a:t>
            </a:r>
            <a:r>
              <a:rPr lang="en-US" sz="2400" dirty="0" smtClean="0">
                <a:latin typeface="+mj-lt"/>
              </a:rPr>
              <a:t>/m.</a:t>
            </a:r>
          </a:p>
          <a:p>
            <a:r>
              <a:rPr lang="en-US" sz="2400" dirty="0" smtClean="0">
                <a:latin typeface="+mj-lt"/>
              </a:rPr>
              <a:t>Max. –</a:t>
            </a:r>
            <a:r>
              <a:rPr lang="en-US" sz="2400" dirty="0" err="1" smtClean="0">
                <a:latin typeface="+mj-lt"/>
              </a:rPr>
              <a:t>ve</a:t>
            </a:r>
            <a:r>
              <a:rPr lang="en-US" sz="2400" dirty="0" smtClean="0">
                <a:latin typeface="+mj-lt"/>
              </a:rPr>
              <a:t> moment = 22 </a:t>
            </a:r>
            <a:r>
              <a:rPr lang="en-US" sz="2400" dirty="0" err="1" smtClean="0">
                <a:latin typeface="+mj-lt"/>
              </a:rPr>
              <a:t>kn.m</a:t>
            </a:r>
            <a:r>
              <a:rPr lang="en-US" sz="2400" dirty="0" smtClean="0">
                <a:latin typeface="+mj-lt"/>
              </a:rPr>
              <a:t>/m.</a:t>
            </a:r>
          </a:p>
          <a:p>
            <a:pPr marL="0" indent="0">
              <a:buNone/>
            </a:pPr>
            <a:endParaRPr lang="en-US" sz="2400" dirty="0">
              <a:latin typeface="+mj-lt"/>
            </a:endParaRPr>
          </a:p>
          <a:p>
            <a:r>
              <a:rPr lang="en-US" sz="2400" dirty="0" smtClean="0">
                <a:latin typeface="+mj-lt"/>
              </a:rPr>
              <a:t>As +</a:t>
            </a:r>
            <a:r>
              <a:rPr lang="en-US" sz="2400" dirty="0" err="1" smtClean="0">
                <a:latin typeface="+mj-lt"/>
              </a:rPr>
              <a:t>ve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smtClean="0">
                <a:latin typeface="+mj-lt"/>
                <a:sym typeface="Wingdings" pitchFamily="2" charset="2"/>
              </a:rPr>
              <a:t> 2</a:t>
            </a:r>
            <a:r>
              <a:rPr lang="el-GR" sz="2400" dirty="0" smtClean="0">
                <a:latin typeface="+mj-lt"/>
                <a:sym typeface="Wingdings" pitchFamily="2" charset="2"/>
              </a:rPr>
              <a:t>Φ</a:t>
            </a:r>
            <a:r>
              <a:rPr lang="en-US" sz="2400" dirty="0" smtClean="0">
                <a:latin typeface="+mj-lt"/>
                <a:sym typeface="Wingdings" pitchFamily="2" charset="2"/>
              </a:rPr>
              <a:t>12 mm/ rib.</a:t>
            </a:r>
          </a:p>
          <a:p>
            <a:r>
              <a:rPr lang="en-US" sz="2400" dirty="0" smtClean="0">
                <a:latin typeface="+mj-lt"/>
                <a:sym typeface="Wingdings" pitchFamily="2" charset="2"/>
              </a:rPr>
              <a:t>As –</a:t>
            </a:r>
            <a:r>
              <a:rPr lang="en-US" sz="2400" dirty="0" err="1" smtClean="0">
                <a:latin typeface="+mj-lt"/>
                <a:sym typeface="Wingdings" pitchFamily="2" charset="2"/>
              </a:rPr>
              <a:t>ve</a:t>
            </a:r>
            <a:r>
              <a:rPr lang="en-US" sz="2400" dirty="0" smtClean="0">
                <a:latin typeface="+mj-lt"/>
                <a:sym typeface="Wingdings" pitchFamily="2" charset="2"/>
              </a:rPr>
              <a:t>  </a:t>
            </a:r>
            <a:r>
              <a:rPr lang="en-US" sz="2400" dirty="0">
                <a:latin typeface="+mj-lt"/>
                <a:sym typeface="Wingdings" pitchFamily="2" charset="2"/>
              </a:rPr>
              <a:t>2</a:t>
            </a:r>
            <a:r>
              <a:rPr lang="el-GR" sz="2400" dirty="0">
                <a:latin typeface="+mj-lt"/>
                <a:sym typeface="Wingdings" pitchFamily="2" charset="2"/>
              </a:rPr>
              <a:t>Φ</a:t>
            </a:r>
            <a:r>
              <a:rPr lang="en-US" sz="2400" dirty="0">
                <a:latin typeface="+mj-lt"/>
                <a:sym typeface="Wingdings" pitchFamily="2" charset="2"/>
              </a:rPr>
              <a:t>12 mm/ rib.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63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096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+mj-lt"/>
              </a:rPr>
              <a:t>Static Design</a:t>
            </a:r>
          </a:p>
          <a:p>
            <a:pPr marL="0" indent="0">
              <a:buNone/>
            </a:pPr>
            <a:r>
              <a:rPr lang="en-US" b="1" dirty="0" smtClean="0">
                <a:latin typeface="+mj-lt"/>
              </a:rPr>
              <a:t> Beam Design:</a:t>
            </a:r>
          </a:p>
          <a:p>
            <a:r>
              <a:rPr lang="en-US" sz="2400" dirty="0">
                <a:latin typeface="+mj-lt"/>
                <a:cs typeface="Times New Roman" pitchFamily="18" charset="0"/>
              </a:rPr>
              <a:t>Taking a sample beam (beam B in the first floor) :</a:t>
            </a:r>
          </a:p>
          <a:p>
            <a:pPr marL="514350" lvl="0" indent="-514350">
              <a:buNone/>
            </a:pPr>
            <a:r>
              <a:rPr lang="en-US" sz="2400" dirty="0">
                <a:latin typeface="+mj-lt"/>
                <a:cs typeface="Times New Roman" pitchFamily="18" charset="0"/>
              </a:rPr>
              <a:t>- The beam section dimensions are :</a:t>
            </a:r>
          </a:p>
          <a:p>
            <a:pPr marL="514350" indent="-514350">
              <a:buNone/>
            </a:pPr>
            <a:r>
              <a:rPr lang="en-US" sz="2400" dirty="0">
                <a:latin typeface="+mj-lt"/>
                <a:cs typeface="Times New Roman" pitchFamily="18" charset="0"/>
              </a:rPr>
              <a:t>- Total depth (h) = </a:t>
            </a:r>
            <a:r>
              <a:rPr lang="en-US" sz="2400" dirty="0" smtClean="0">
                <a:latin typeface="+mj-lt"/>
                <a:cs typeface="Times New Roman" pitchFamily="18" charset="0"/>
              </a:rPr>
              <a:t>600 </a:t>
            </a:r>
            <a:r>
              <a:rPr lang="en-US" sz="2400" dirty="0">
                <a:latin typeface="+mj-lt"/>
                <a:cs typeface="Times New Roman" pitchFamily="18" charset="0"/>
              </a:rPr>
              <a:t>mm.</a:t>
            </a:r>
          </a:p>
          <a:p>
            <a:pPr marL="514350" indent="-514350">
              <a:buNone/>
            </a:pPr>
            <a:r>
              <a:rPr lang="en-US" sz="2400" dirty="0">
                <a:latin typeface="+mj-lt"/>
                <a:cs typeface="Times New Roman" pitchFamily="18" charset="0"/>
              </a:rPr>
              <a:t>- The effective depth (d) = </a:t>
            </a:r>
            <a:r>
              <a:rPr lang="en-US" sz="2400" dirty="0" smtClean="0">
                <a:latin typeface="+mj-lt"/>
                <a:cs typeface="Times New Roman" pitchFamily="18" charset="0"/>
              </a:rPr>
              <a:t>550 </a:t>
            </a:r>
            <a:r>
              <a:rPr lang="en-US" sz="2400" dirty="0">
                <a:latin typeface="+mj-lt"/>
                <a:cs typeface="Times New Roman" pitchFamily="18" charset="0"/>
              </a:rPr>
              <a:t>mm.</a:t>
            </a:r>
          </a:p>
          <a:p>
            <a:pPr marL="514350" indent="-514350">
              <a:buNone/>
            </a:pPr>
            <a:r>
              <a:rPr lang="en-US" sz="2400" dirty="0">
                <a:latin typeface="+mj-lt"/>
                <a:cs typeface="Times New Roman" pitchFamily="18" charset="0"/>
              </a:rPr>
              <a:t>-Beam width (</a:t>
            </a:r>
            <a:r>
              <a:rPr lang="en-US" sz="2400" dirty="0" err="1">
                <a:latin typeface="+mj-lt"/>
                <a:cs typeface="Times New Roman" pitchFamily="18" charset="0"/>
              </a:rPr>
              <a:t>b</a:t>
            </a:r>
            <a:r>
              <a:rPr lang="en-US" sz="2400" baseline="-25000" dirty="0" err="1">
                <a:latin typeface="+mj-lt"/>
                <a:cs typeface="Times New Roman" pitchFamily="18" charset="0"/>
              </a:rPr>
              <a:t>w</a:t>
            </a:r>
            <a:r>
              <a:rPr lang="en-US" sz="2400" dirty="0">
                <a:latin typeface="+mj-lt"/>
                <a:cs typeface="Times New Roman" pitchFamily="18" charset="0"/>
              </a:rPr>
              <a:t>) = </a:t>
            </a:r>
            <a:r>
              <a:rPr lang="en-US" sz="2400" dirty="0" smtClean="0">
                <a:latin typeface="+mj-lt"/>
                <a:cs typeface="Times New Roman" pitchFamily="18" charset="0"/>
              </a:rPr>
              <a:t>300 </a:t>
            </a:r>
            <a:r>
              <a:rPr lang="en-US" sz="2400" dirty="0">
                <a:latin typeface="+mj-lt"/>
                <a:cs typeface="Times New Roman" pitchFamily="18" charset="0"/>
              </a:rPr>
              <a:t>mm.</a:t>
            </a:r>
          </a:p>
          <a:p>
            <a:pPr marL="514350" indent="-514350">
              <a:buNone/>
            </a:pPr>
            <a:r>
              <a:rPr lang="en-US" sz="2400" dirty="0">
                <a:latin typeface="+mj-lt"/>
                <a:cs typeface="Times New Roman" pitchFamily="18" charset="0"/>
              </a:rPr>
              <a:t>- min reinforcement ratio = 0.0033.</a:t>
            </a:r>
          </a:p>
          <a:p>
            <a:pPr marL="514350" indent="-514350">
              <a:buNone/>
            </a:pPr>
            <a:r>
              <a:rPr lang="en-US" sz="2400" dirty="0">
                <a:latin typeface="+mj-lt"/>
                <a:cs typeface="Times New Roman" pitchFamily="18" charset="0"/>
              </a:rPr>
              <a:t>- A</a:t>
            </a:r>
            <a:r>
              <a:rPr lang="en-US" sz="2400" baseline="-25000" dirty="0">
                <a:latin typeface="+mj-lt"/>
                <a:cs typeface="Times New Roman" pitchFamily="18" charset="0"/>
              </a:rPr>
              <a:t>s min  </a:t>
            </a:r>
            <a:r>
              <a:rPr lang="en-US" sz="2400" dirty="0">
                <a:latin typeface="+mj-lt"/>
                <a:cs typeface="Times New Roman" pitchFamily="18" charset="0"/>
              </a:rPr>
              <a:t> = </a:t>
            </a:r>
            <a:r>
              <a:rPr lang="el-GR" sz="2400" dirty="0">
                <a:latin typeface="+mj-lt"/>
                <a:cs typeface="Times New Roman" pitchFamily="18" charset="0"/>
              </a:rPr>
              <a:t>ρ</a:t>
            </a:r>
            <a:r>
              <a:rPr lang="en-US" sz="2400" dirty="0" err="1">
                <a:latin typeface="+mj-lt"/>
                <a:cs typeface="Times New Roman" pitchFamily="18" charset="0"/>
              </a:rPr>
              <a:t>bd</a:t>
            </a:r>
            <a:r>
              <a:rPr lang="en-US" sz="2400" dirty="0">
                <a:latin typeface="+mj-lt"/>
                <a:cs typeface="Times New Roman" pitchFamily="18" charset="0"/>
              </a:rPr>
              <a:t> = </a:t>
            </a:r>
            <a:r>
              <a:rPr lang="en-US" sz="2400" dirty="0" smtClean="0">
                <a:latin typeface="+mj-lt"/>
                <a:cs typeface="Times New Roman" pitchFamily="18" charset="0"/>
              </a:rPr>
              <a:t>0.0033*300*550 </a:t>
            </a:r>
            <a:r>
              <a:rPr lang="en-US" sz="2400" dirty="0">
                <a:latin typeface="+mj-lt"/>
                <a:cs typeface="Times New Roman" pitchFamily="18" charset="0"/>
              </a:rPr>
              <a:t>= </a:t>
            </a:r>
            <a:r>
              <a:rPr lang="en-US" sz="2400" dirty="0" smtClean="0">
                <a:latin typeface="+mj-lt"/>
                <a:cs typeface="Times New Roman" pitchFamily="18" charset="0"/>
              </a:rPr>
              <a:t>545 </a:t>
            </a:r>
            <a:r>
              <a:rPr lang="en-US" sz="2400" dirty="0">
                <a:latin typeface="+mj-lt"/>
                <a:cs typeface="Times New Roman" pitchFamily="18" charset="0"/>
              </a:rPr>
              <a:t>mm</a:t>
            </a:r>
            <a:r>
              <a:rPr lang="en-US" sz="2400" baseline="30000" dirty="0">
                <a:latin typeface="+mj-lt"/>
                <a:cs typeface="Times New Roman" pitchFamily="18" charset="0"/>
              </a:rPr>
              <a:t>2</a:t>
            </a:r>
            <a:endParaRPr lang="en-US" sz="2400" dirty="0">
              <a:latin typeface="+mj-lt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>
                <a:latin typeface="+mj-lt"/>
                <a:cs typeface="Times New Roman" pitchFamily="18" charset="0"/>
              </a:rPr>
              <a:t>- </a:t>
            </a:r>
            <a:r>
              <a:rPr lang="el-GR" sz="2400" dirty="0">
                <a:latin typeface="+mj-lt"/>
                <a:cs typeface="Times New Roman" pitchFamily="18" charset="0"/>
              </a:rPr>
              <a:t>φ</a:t>
            </a:r>
            <a:r>
              <a:rPr lang="en-US" sz="2400" dirty="0" err="1">
                <a:latin typeface="+mj-lt"/>
                <a:cs typeface="Times New Roman" pitchFamily="18" charset="0"/>
              </a:rPr>
              <a:t>Vc</a:t>
            </a:r>
            <a:r>
              <a:rPr lang="en-US" sz="2400" dirty="0">
                <a:latin typeface="+mj-lt"/>
                <a:cs typeface="Times New Roman" pitchFamily="18" charset="0"/>
              </a:rPr>
              <a:t> = </a:t>
            </a:r>
            <a:r>
              <a:rPr lang="en-US" sz="2400" dirty="0" smtClean="0">
                <a:latin typeface="+mj-lt"/>
                <a:cs typeface="Times New Roman" pitchFamily="18" charset="0"/>
              </a:rPr>
              <a:t>109.1 </a:t>
            </a:r>
            <a:r>
              <a:rPr lang="en-US" sz="2400" dirty="0">
                <a:latin typeface="+mj-lt"/>
                <a:cs typeface="Times New Roman" pitchFamily="18" charset="0"/>
              </a:rPr>
              <a:t>KN.</a:t>
            </a:r>
          </a:p>
          <a:p>
            <a:pPr>
              <a:buNone/>
            </a:pPr>
            <a:r>
              <a:rPr lang="en-US" sz="2400" dirty="0">
                <a:latin typeface="+mj-lt"/>
                <a:cs typeface="Times New Roman" pitchFamily="18" charset="0"/>
              </a:rPr>
              <a:t>- (Av/s)</a:t>
            </a:r>
            <a:r>
              <a:rPr lang="en-US" sz="2400" baseline="-25000" dirty="0">
                <a:latin typeface="+mj-lt"/>
                <a:cs typeface="Times New Roman" pitchFamily="18" charset="0"/>
              </a:rPr>
              <a:t>min</a:t>
            </a:r>
            <a:r>
              <a:rPr lang="en-US" sz="2400" dirty="0">
                <a:latin typeface="+mj-lt"/>
                <a:cs typeface="Times New Roman" pitchFamily="18" charset="0"/>
              </a:rPr>
              <a:t> = 0.333.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891" y="4267200"/>
            <a:ext cx="4724400" cy="236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82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b="24194"/>
          <a:stretch/>
        </p:blipFill>
        <p:spPr>
          <a:xfrm>
            <a:off x="832139" y="263236"/>
            <a:ext cx="7058025" cy="1364673"/>
          </a:xfrm>
          <a:prstGeom prst="rect">
            <a:avLst/>
          </a:prstGeom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6" t="12320" r="3664" b="8991"/>
          <a:stretch/>
        </p:blipFill>
        <p:spPr bwMode="auto">
          <a:xfrm>
            <a:off x="914400" y="1524000"/>
            <a:ext cx="7121237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59" r="43949" b="17183"/>
          <a:stretch/>
        </p:blipFill>
        <p:spPr bwMode="auto">
          <a:xfrm>
            <a:off x="457200" y="2854695"/>
            <a:ext cx="8569844" cy="1767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4380" b="14147"/>
          <a:stretch/>
        </p:blipFill>
        <p:spPr bwMode="auto">
          <a:xfrm>
            <a:off x="847686" y="4621809"/>
            <a:ext cx="7788871" cy="1886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353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096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+mj-lt"/>
              </a:rPr>
              <a:t>Static Design</a:t>
            </a:r>
          </a:p>
          <a:p>
            <a:r>
              <a:rPr lang="en-US" dirty="0" smtClean="0">
                <a:latin typeface="+mj-lt"/>
              </a:rPr>
              <a:t>Columns grouping, reinforcing, and stirrups</a:t>
            </a:r>
            <a:endParaRPr lang="en-US" dirty="0">
              <a:latin typeface="+mj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9032281"/>
              </p:ext>
            </p:extLst>
          </p:nvPr>
        </p:nvGraphicFramePr>
        <p:xfrm>
          <a:off x="914400" y="1981200"/>
          <a:ext cx="7088504" cy="3098408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1505506"/>
                <a:gridCol w="1340715"/>
                <a:gridCol w="1340715"/>
                <a:gridCol w="1454515"/>
                <a:gridCol w="1447053"/>
              </a:tblGrid>
              <a:tr h="8259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 smtClean="0">
                          <a:effectLst/>
                          <a:latin typeface="+mj-lt"/>
                        </a:rPr>
                        <a:t>Column grouping</a:t>
                      </a:r>
                      <a:endParaRPr lang="en-US" sz="1600" dirty="0"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  <a:latin typeface="+mj-lt"/>
                        </a:rPr>
                        <a:t>No. of columns/ floor</a:t>
                      </a:r>
                      <a:endParaRPr lang="en-US" sz="1600" dirty="0"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 smtClean="0">
                          <a:effectLst/>
                          <a:latin typeface="+mj-lt"/>
                        </a:rPr>
                        <a:t>As</a:t>
                      </a: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 smtClean="0">
                          <a:effectLst/>
                          <a:latin typeface="+mj-lt"/>
                        </a:rPr>
                        <a:t>(mm2)</a:t>
                      </a:r>
                      <a:endParaRPr lang="en-US" sz="1600" dirty="0"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 smtClean="0">
                          <a:effectLst/>
                          <a:latin typeface="+mj-lt"/>
                        </a:rPr>
                        <a:t>Distribution of</a:t>
                      </a:r>
                      <a:r>
                        <a:rPr lang="en-GB" sz="1600" baseline="0" dirty="0" smtClean="0">
                          <a:effectLst/>
                          <a:latin typeface="+mj-lt"/>
                        </a:rPr>
                        <a:t> steel Rein.</a:t>
                      </a:r>
                      <a:endParaRPr lang="en-US" sz="1600" dirty="0"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 smtClean="0">
                          <a:effectLst/>
                          <a:latin typeface="+mj-lt"/>
                        </a:rPr>
                        <a:t>Stirrups </a:t>
                      </a:r>
                      <a:endParaRPr lang="en-US" sz="1600" dirty="0"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5002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  <a:latin typeface="+mj-lt"/>
                        </a:rPr>
                        <a:t>C1</a:t>
                      </a:r>
                      <a:endParaRPr lang="en-US" sz="1600" dirty="0"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  <a:latin typeface="+mj-lt"/>
                        </a:rPr>
                        <a:t>9</a:t>
                      </a:r>
                      <a:endParaRPr lang="en-US" sz="1600" dirty="0"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 smtClean="0">
                          <a:effectLst/>
                          <a:latin typeface="+mj-lt"/>
                        </a:rPr>
                        <a:t>3120</a:t>
                      </a:r>
                      <a:endParaRPr lang="en-US" sz="1600" dirty="0"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 smtClean="0">
                          <a:effectLst/>
                          <a:latin typeface="+mj-lt"/>
                        </a:rPr>
                        <a:t>10</a:t>
                      </a:r>
                      <a:r>
                        <a:rPr lang="el-GR" sz="1600" dirty="0" smtClean="0">
                          <a:effectLst/>
                          <a:latin typeface="+mj-lt"/>
                        </a:rPr>
                        <a:t>Φ</a:t>
                      </a:r>
                      <a:r>
                        <a:rPr lang="en-US" sz="1600" dirty="0" smtClean="0">
                          <a:effectLst/>
                          <a:latin typeface="+mj-lt"/>
                        </a:rPr>
                        <a:t>20</a:t>
                      </a:r>
                      <a:endParaRPr lang="en-US" sz="1600" dirty="0"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dirty="0" smtClean="0">
                          <a:effectLst/>
                          <a:latin typeface="+mj-lt"/>
                        </a:rPr>
                        <a:t>Φ</a:t>
                      </a:r>
                      <a:r>
                        <a:rPr lang="en-US" sz="1600" dirty="0" smtClean="0">
                          <a:effectLst/>
                          <a:latin typeface="+mj-lt"/>
                        </a:rPr>
                        <a:t>8/25</a:t>
                      </a:r>
                      <a:r>
                        <a:rPr lang="en-US" sz="1600" baseline="0" dirty="0" smtClean="0">
                          <a:effectLst/>
                          <a:latin typeface="+mj-lt"/>
                        </a:rPr>
                        <a:t> cm</a:t>
                      </a:r>
                      <a:endParaRPr lang="en-US" sz="1600" dirty="0" smtClean="0"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5002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  <a:latin typeface="+mj-lt"/>
                        </a:rPr>
                        <a:t>C2</a:t>
                      </a:r>
                      <a:endParaRPr lang="en-US" sz="1600" dirty="0"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  <a:latin typeface="+mj-lt"/>
                        </a:rPr>
                        <a:t>11</a:t>
                      </a:r>
                      <a:endParaRPr lang="en-US" sz="1600"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 smtClean="0">
                          <a:effectLst/>
                          <a:latin typeface="+mj-lt"/>
                        </a:rPr>
                        <a:t>2450</a:t>
                      </a:r>
                      <a:endParaRPr lang="en-US" sz="1600" dirty="0"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effectLst/>
                          <a:latin typeface="+mj-lt"/>
                        </a:rPr>
                        <a:t>8</a:t>
                      </a:r>
                      <a:r>
                        <a:rPr lang="el-GR" sz="1600" dirty="0" smtClean="0">
                          <a:effectLst/>
                          <a:latin typeface="+mj-lt"/>
                        </a:rPr>
                        <a:t>Φ</a:t>
                      </a:r>
                      <a:r>
                        <a:rPr lang="en-US" sz="1600" dirty="0" smtClean="0">
                          <a:effectLst/>
                          <a:latin typeface="+mj-lt"/>
                        </a:rPr>
                        <a:t>20</a:t>
                      </a:r>
                      <a:endParaRPr lang="en-US" sz="1600" dirty="0" smtClean="0"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dirty="0" smtClean="0">
                          <a:effectLst/>
                          <a:latin typeface="+mj-lt"/>
                        </a:rPr>
                        <a:t>Φ</a:t>
                      </a:r>
                      <a:r>
                        <a:rPr lang="en-US" sz="1600" dirty="0" smtClean="0">
                          <a:effectLst/>
                          <a:latin typeface="+mj-lt"/>
                        </a:rPr>
                        <a:t>8/25</a:t>
                      </a:r>
                      <a:r>
                        <a:rPr lang="en-US" sz="1600" baseline="0" dirty="0" smtClean="0">
                          <a:effectLst/>
                          <a:latin typeface="+mj-lt"/>
                        </a:rPr>
                        <a:t> cm</a:t>
                      </a:r>
                      <a:endParaRPr lang="en-US" sz="1600" dirty="0" smtClean="0"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5002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  <a:latin typeface="+mj-lt"/>
                        </a:rPr>
                        <a:t>C3</a:t>
                      </a:r>
                      <a:endParaRPr lang="en-US" sz="1600"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  <a:latin typeface="+mj-lt"/>
                        </a:rPr>
                        <a:t>2</a:t>
                      </a:r>
                      <a:endParaRPr lang="en-US" sz="1600"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 smtClean="0">
                          <a:effectLst/>
                          <a:latin typeface="+mj-lt"/>
                        </a:rPr>
                        <a:t>3510</a:t>
                      </a:r>
                      <a:endParaRPr lang="en-US" sz="1600" dirty="0"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effectLst/>
                          <a:latin typeface="+mj-lt"/>
                        </a:rPr>
                        <a:t>12</a:t>
                      </a:r>
                      <a:r>
                        <a:rPr lang="el-GR" sz="1600" dirty="0" smtClean="0">
                          <a:effectLst/>
                          <a:latin typeface="+mj-lt"/>
                        </a:rPr>
                        <a:t>Φ</a:t>
                      </a:r>
                      <a:r>
                        <a:rPr lang="en-US" sz="1600" dirty="0" smtClean="0">
                          <a:effectLst/>
                          <a:latin typeface="+mj-lt"/>
                        </a:rPr>
                        <a:t>20</a:t>
                      </a:r>
                      <a:endParaRPr lang="en-US" sz="1600" dirty="0" smtClean="0"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dirty="0" smtClean="0">
                          <a:effectLst/>
                          <a:latin typeface="+mj-lt"/>
                        </a:rPr>
                        <a:t>Φ</a:t>
                      </a:r>
                      <a:r>
                        <a:rPr lang="en-US" sz="1600" dirty="0" smtClean="0">
                          <a:effectLst/>
                          <a:latin typeface="+mj-lt"/>
                        </a:rPr>
                        <a:t>8/25</a:t>
                      </a:r>
                      <a:r>
                        <a:rPr lang="en-US" sz="1600" baseline="0" dirty="0" smtClean="0">
                          <a:effectLst/>
                          <a:latin typeface="+mj-lt"/>
                        </a:rPr>
                        <a:t> cm</a:t>
                      </a:r>
                      <a:endParaRPr lang="en-US" sz="1600" dirty="0" smtClean="0"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5002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  <a:latin typeface="+mj-lt"/>
                        </a:rPr>
                        <a:t>C4</a:t>
                      </a:r>
                      <a:endParaRPr lang="en-US" sz="1600"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  <a:latin typeface="+mj-lt"/>
                        </a:rPr>
                        <a:t>2</a:t>
                      </a:r>
                      <a:endParaRPr lang="en-US" sz="1600"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 smtClean="0">
                          <a:effectLst/>
                          <a:latin typeface="+mj-lt"/>
                        </a:rPr>
                        <a:t>2250</a:t>
                      </a:r>
                      <a:endParaRPr lang="en-US" sz="1600" dirty="0"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effectLst/>
                          <a:latin typeface="+mj-lt"/>
                        </a:rPr>
                        <a:t>12</a:t>
                      </a:r>
                      <a:r>
                        <a:rPr lang="el-GR" sz="1600" dirty="0" smtClean="0">
                          <a:effectLst/>
                          <a:latin typeface="+mj-lt"/>
                        </a:rPr>
                        <a:t>Φ</a:t>
                      </a:r>
                      <a:r>
                        <a:rPr lang="en-US" sz="1600" dirty="0" smtClean="0">
                          <a:effectLst/>
                          <a:latin typeface="+mj-lt"/>
                        </a:rPr>
                        <a:t>16</a:t>
                      </a:r>
                      <a:endParaRPr lang="en-US" sz="1600" dirty="0" smtClean="0"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dirty="0" smtClean="0">
                          <a:effectLst/>
                          <a:latin typeface="+mj-lt"/>
                        </a:rPr>
                        <a:t>Φ</a:t>
                      </a:r>
                      <a:r>
                        <a:rPr lang="en-US" sz="1600" dirty="0" smtClean="0">
                          <a:effectLst/>
                          <a:latin typeface="+mj-lt"/>
                        </a:rPr>
                        <a:t>8/25</a:t>
                      </a:r>
                      <a:r>
                        <a:rPr lang="en-US" sz="1600" baseline="0" dirty="0" smtClean="0">
                          <a:effectLst/>
                          <a:latin typeface="+mj-lt"/>
                        </a:rPr>
                        <a:t> cm</a:t>
                      </a:r>
                      <a:endParaRPr lang="en-US" sz="1600" dirty="0" smtClean="0"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219200" y="5486400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Stirrups near the end @ 15 cm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0382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27888"/>
          </a:xfrm>
        </p:spPr>
        <p:txBody>
          <a:bodyPr>
            <a:normAutofit fontScale="90000"/>
          </a:bodyPr>
          <a:lstStyle/>
          <a:p>
            <a:r>
              <a:rPr lang="en-US" sz="4400" dirty="0" smtClean="0"/>
              <a:t>5. Dynamic Design: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5105400"/>
          </a:xfrm>
        </p:spPr>
        <p:txBody>
          <a:bodyPr>
            <a:normAutofit/>
          </a:bodyPr>
          <a:lstStyle/>
          <a:p>
            <a:r>
              <a:rPr lang="en-US" b="1" dirty="0">
                <a:latin typeface="+mj-lt"/>
                <a:cs typeface="Times New Roman" pitchFamily="18" charset="0"/>
              </a:rPr>
              <a:t>Methods for dynamic analysis</a:t>
            </a:r>
            <a:r>
              <a:rPr lang="en-US" b="1" dirty="0" smtClean="0">
                <a:latin typeface="+mj-lt"/>
                <a:cs typeface="Times New Roman" pitchFamily="18" charset="0"/>
              </a:rPr>
              <a:t>:</a:t>
            </a:r>
            <a:endParaRPr lang="en-US" b="1" dirty="0">
              <a:latin typeface="+mj-lt"/>
              <a:cs typeface="Times New Roman" pitchFamily="18" charset="0"/>
            </a:endParaRPr>
          </a:p>
          <a:p>
            <a:pPr marL="514350" indent="-514350">
              <a:buAutoNum type="arabicPeriod"/>
            </a:pPr>
            <a:r>
              <a:rPr lang="en-US" sz="2400" dirty="0">
                <a:latin typeface="+mj-lt"/>
                <a:cs typeface="Times New Roman" pitchFamily="18" charset="0"/>
              </a:rPr>
              <a:t>Equivalent static method.</a:t>
            </a:r>
          </a:p>
          <a:p>
            <a:pPr marL="514350" indent="-514350">
              <a:buAutoNum type="arabicPeriod"/>
            </a:pPr>
            <a:r>
              <a:rPr lang="en-US" sz="2400" dirty="0">
                <a:latin typeface="+mj-lt"/>
                <a:cs typeface="Times New Roman" pitchFamily="18" charset="0"/>
              </a:rPr>
              <a:t>Time history method.</a:t>
            </a:r>
          </a:p>
          <a:p>
            <a:pPr marL="514350" indent="-514350">
              <a:buAutoNum type="arabicPeriod"/>
            </a:pPr>
            <a:r>
              <a:rPr lang="en-US" sz="2400" dirty="0">
                <a:latin typeface="+mj-lt"/>
                <a:cs typeface="Times New Roman" pitchFamily="18" charset="0"/>
              </a:rPr>
              <a:t>Response spectrum analysis</a:t>
            </a:r>
            <a:r>
              <a:rPr lang="en-US" sz="2400" dirty="0" smtClean="0">
                <a:latin typeface="+mj-lt"/>
                <a:cs typeface="Times New Roman" pitchFamily="18" charset="0"/>
              </a:rPr>
              <a:t>.</a:t>
            </a:r>
          </a:p>
          <a:p>
            <a:pPr marL="514350" indent="-514350">
              <a:buAutoNum type="arabicPeriod"/>
            </a:pPr>
            <a:endParaRPr lang="en-US" sz="2400" dirty="0">
              <a:latin typeface="+mj-lt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+mj-lt"/>
                <a:cs typeface="Times New Roman" pitchFamily="18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38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6096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Dynamic design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66800"/>
                <a:ext cx="8229600" cy="4389120"/>
              </a:xfrm>
            </p:spPr>
            <p:txBody>
              <a:bodyPr>
                <a:normAutofit/>
              </a:bodyPr>
              <a:lstStyle/>
              <a:p>
                <a:r>
                  <a:rPr lang="en-US" sz="2000" dirty="0" smtClean="0">
                    <a:latin typeface="+mj-lt"/>
                    <a:ea typeface="Adobe Heiti Std R" pitchFamily="34" charset="-128"/>
                  </a:rPr>
                  <a:t>Before using SAP  hand calculation should be done to verify SAP results with max error 15%</a:t>
                </a:r>
              </a:p>
              <a:p>
                <a:r>
                  <a:rPr lang="en-US" sz="2000" dirty="0" smtClean="0">
                    <a:latin typeface="+mj-lt"/>
                  </a:rPr>
                  <a:t>Equivalent static (hand calculation):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</a:rPr>
                      <m:t>V</m:t>
                    </m:r>
                    <m:r>
                      <a:rPr lang="en-US" sz="2000" b="0" i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/>
                          </a:rPr>
                          <m:t>Cv</m:t>
                        </m:r>
                        <m:r>
                          <a:rPr lang="en-US" sz="2000" b="0" i="0" smtClean="0">
                            <a:latin typeface="Cambria Math"/>
                          </a:rPr>
                          <m:t>∗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/>
                          </a:rPr>
                          <m:t>I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/>
                          </a:rPr>
                          <m:t>R</m:t>
                        </m:r>
                        <m:r>
                          <a:rPr lang="en-US" sz="2000" b="0" i="0" smtClean="0">
                            <a:latin typeface="Cambria Math"/>
                          </a:rPr>
                          <m:t>∗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/>
                          </a:rPr>
                          <m:t>T</m:t>
                        </m:r>
                      </m:den>
                    </m:f>
                    <m:r>
                      <a:rPr lang="en-US" sz="20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</a:rPr>
                      <m:t>W</m:t>
                    </m:r>
                  </m:oMath>
                </a14:m>
                <a:endParaRPr lang="en-US" sz="2000" dirty="0" smtClean="0">
                  <a:latin typeface="+mj-lt"/>
                </a:endParaRPr>
              </a:p>
              <a:p>
                <a:pPr marL="514350" indent="-514350"/>
                <a:r>
                  <a:rPr lang="en-US" sz="2000" b="1" dirty="0">
                    <a:latin typeface="+mj-lt"/>
                    <a:cs typeface="Times New Roman" pitchFamily="18" charset="0"/>
                  </a:rPr>
                  <a:t>Input parameters in dynamic analysis :</a:t>
                </a:r>
              </a:p>
              <a:p>
                <a:pPr marL="514350" indent="-514350">
                  <a:buNone/>
                </a:pPr>
                <a:r>
                  <a:rPr lang="en-US" sz="2000" dirty="0">
                    <a:latin typeface="+mj-lt"/>
                    <a:cs typeface="Times New Roman" pitchFamily="18" charset="0"/>
                  </a:rPr>
                  <a:t> - </a:t>
                </a:r>
                <a:r>
                  <a:rPr lang="en-US" sz="1800" dirty="0">
                    <a:latin typeface="+mj-lt"/>
                    <a:cs typeface="Times New Roman" pitchFamily="18" charset="0"/>
                  </a:rPr>
                  <a:t>Importance factor (I) = 1 .</a:t>
                </a:r>
              </a:p>
              <a:p>
                <a:pPr marL="514350" indent="-514350">
                  <a:buNone/>
                </a:pPr>
                <a:r>
                  <a:rPr lang="en-US" sz="1800" dirty="0">
                    <a:latin typeface="+mj-lt"/>
                    <a:cs typeface="Times New Roman" pitchFamily="18" charset="0"/>
                  </a:rPr>
                  <a:t> -  Peak ground acceleration (PGA) = 0.2g .</a:t>
                </a:r>
              </a:p>
              <a:p>
                <a:pPr marL="514350" indent="-514350">
                  <a:buNone/>
                </a:pPr>
                <a:r>
                  <a:rPr lang="en-US" sz="1800" dirty="0">
                    <a:latin typeface="+mj-lt"/>
                    <a:cs typeface="Times New Roman" pitchFamily="18" charset="0"/>
                  </a:rPr>
                  <a:t> -  Soil class  = Class d.</a:t>
                </a:r>
              </a:p>
              <a:p>
                <a:pPr>
                  <a:buFontTx/>
                  <a:buChar char="-"/>
                </a:pPr>
                <a:r>
                  <a:rPr lang="en-US" sz="1800" dirty="0" smtClean="0">
                    <a:latin typeface="+mj-lt"/>
                    <a:cs typeface="Times New Roman" pitchFamily="18" charset="0"/>
                  </a:rPr>
                  <a:t>response </a:t>
                </a:r>
                <a:r>
                  <a:rPr lang="en-US" sz="1800" dirty="0">
                    <a:latin typeface="+mj-lt"/>
                    <a:cs typeface="Times New Roman" pitchFamily="18" charset="0"/>
                  </a:rPr>
                  <a:t>modification factor R = 4.5 </a:t>
                </a:r>
                <a:r>
                  <a:rPr lang="en-US" sz="1800" dirty="0" smtClean="0">
                    <a:latin typeface="+mj-lt"/>
                    <a:cs typeface="Times New Roman" pitchFamily="18" charset="0"/>
                  </a:rPr>
                  <a:t>.</a:t>
                </a:r>
              </a:p>
              <a:p>
                <a:r>
                  <a:rPr lang="en-GB" sz="1600" dirty="0">
                    <a:latin typeface="+mj-lt"/>
                  </a:rPr>
                  <a:t>Zone </a:t>
                </a:r>
                <a:r>
                  <a:rPr lang="en-GB" sz="1600" dirty="0">
                    <a:latin typeface="+mj-lt"/>
                    <a:sym typeface="Wingdings"/>
                  </a:rPr>
                  <a:t></a:t>
                </a:r>
                <a:r>
                  <a:rPr lang="en-GB" sz="1600" dirty="0">
                    <a:latin typeface="+mj-lt"/>
                  </a:rPr>
                  <a:t> 2B.</a:t>
                </a:r>
                <a:endParaRPr lang="en-US" sz="1600" dirty="0">
                  <a:latin typeface="+mj-lt"/>
                </a:endParaRPr>
              </a:p>
              <a:p>
                <a:r>
                  <a:rPr lang="en-GB" sz="1600" dirty="0">
                    <a:latin typeface="+mj-lt"/>
                  </a:rPr>
                  <a:t>Soil type </a:t>
                </a:r>
                <a:r>
                  <a:rPr lang="en-GB" sz="1600" dirty="0">
                    <a:latin typeface="+mj-lt"/>
                    <a:sym typeface="Wingdings"/>
                  </a:rPr>
                  <a:t></a:t>
                </a:r>
                <a:r>
                  <a:rPr lang="en-GB" sz="1600" dirty="0">
                    <a:latin typeface="+mj-lt"/>
                  </a:rPr>
                  <a:t> Sd.</a:t>
                </a:r>
                <a:endParaRPr lang="en-US" sz="1600" dirty="0">
                  <a:latin typeface="+mj-lt"/>
                </a:endParaRPr>
              </a:p>
              <a:p>
                <a:r>
                  <a:rPr lang="en-GB" sz="1600" dirty="0" err="1">
                    <a:latin typeface="+mj-lt"/>
                  </a:rPr>
                  <a:t>Cv</a:t>
                </a:r>
                <a:r>
                  <a:rPr lang="en-GB" sz="1600" dirty="0">
                    <a:latin typeface="+mj-lt"/>
                  </a:rPr>
                  <a:t> = 0.4 &amp; </a:t>
                </a:r>
                <a:r>
                  <a:rPr lang="en-GB" sz="1600" dirty="0" err="1">
                    <a:latin typeface="+mj-lt"/>
                  </a:rPr>
                  <a:t>Ca</a:t>
                </a:r>
                <a:r>
                  <a:rPr lang="en-GB" sz="1600" dirty="0">
                    <a:latin typeface="+mj-lt"/>
                  </a:rPr>
                  <a:t> = 0.28</a:t>
                </a:r>
                <a:endParaRPr lang="en-US" sz="1600" dirty="0">
                  <a:latin typeface="+mj-lt"/>
                </a:endParaRPr>
              </a:p>
              <a:p>
                <a:pPr>
                  <a:buFontTx/>
                  <a:buChar char="-"/>
                </a:pPr>
                <a:endParaRPr lang="en-US" sz="1800" dirty="0" smtClean="0">
                  <a:latin typeface="+mj-lt"/>
                  <a:cs typeface="Times New Roman" pitchFamily="18" charset="0"/>
                </a:endParaRPr>
              </a:p>
              <a:p>
                <a:endParaRPr lang="en-US" sz="2000" dirty="0">
                  <a:latin typeface="+mj-lt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66800"/>
                <a:ext cx="8229600" cy="4389120"/>
              </a:xfrm>
              <a:blipFill rotWithShape="1">
                <a:blip r:embed="rId2"/>
                <a:stretch>
                  <a:fillRect l="-741" t="-694" b="-5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159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600200"/>
            <a:ext cx="6752273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64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14" y="609601"/>
            <a:ext cx="8311798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237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762000"/>
            <a:ext cx="4724400" cy="5456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358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914400"/>
            <a:ext cx="6477000" cy="5330508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304800"/>
            <a:ext cx="8305800" cy="47548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Response spectrum function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7830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Introduction: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en-US" sz="2400" dirty="0" err="1" smtClean="0">
                <a:latin typeface="+mj-lt"/>
                <a:cs typeface="Times New Roman" pitchFamily="18" charset="0"/>
              </a:rPr>
              <a:t>Zamzam</a:t>
            </a:r>
            <a:r>
              <a:rPr lang="en-US" sz="2400" dirty="0" smtClean="0">
                <a:latin typeface="+mj-lt"/>
                <a:cs typeface="Times New Roman" pitchFamily="18" charset="0"/>
              </a:rPr>
              <a:t> building </a:t>
            </a:r>
            <a:r>
              <a:rPr lang="en-US" sz="2400" dirty="0">
                <a:latin typeface="+mj-lt"/>
                <a:cs typeface="Times New Roman" pitchFamily="18" charset="0"/>
              </a:rPr>
              <a:t>is </a:t>
            </a:r>
            <a:r>
              <a:rPr lang="en-US" sz="2400" dirty="0" smtClean="0">
                <a:latin typeface="+mj-lt"/>
                <a:cs typeface="Times New Roman" pitchFamily="18" charset="0"/>
              </a:rPr>
              <a:t>reinforced </a:t>
            </a:r>
            <a:r>
              <a:rPr lang="en-US" sz="2400" dirty="0">
                <a:latin typeface="+mj-lt"/>
                <a:cs typeface="Times New Roman" pitchFamily="18" charset="0"/>
              </a:rPr>
              <a:t>concrete </a:t>
            </a:r>
            <a:r>
              <a:rPr lang="en-US" sz="2400" dirty="0" smtClean="0">
                <a:latin typeface="+mj-lt"/>
                <a:cs typeface="Times New Roman" pitchFamily="18" charset="0"/>
              </a:rPr>
              <a:t>building, located </a:t>
            </a:r>
            <a:r>
              <a:rPr lang="en-US" sz="2400" dirty="0">
                <a:latin typeface="+mj-lt"/>
                <a:cs typeface="Times New Roman" pitchFamily="18" charset="0"/>
              </a:rPr>
              <a:t>in Nablus city and used as commercial and residential building</a:t>
            </a:r>
            <a:r>
              <a:rPr lang="en-US" sz="2400" dirty="0" smtClean="0">
                <a:latin typeface="+mj-lt"/>
                <a:cs typeface="Times New Roman" pitchFamily="18" charset="0"/>
              </a:rPr>
              <a:t>. It composed of 11 stories </a:t>
            </a:r>
            <a:r>
              <a:rPr lang="en-US" dirty="0" smtClean="0">
                <a:latin typeface="+mj-lt"/>
                <a:cs typeface="Times New Roman" pitchFamily="18" charset="0"/>
              </a:rPr>
              <a:t>with </a:t>
            </a:r>
            <a:r>
              <a:rPr lang="en-US" dirty="0">
                <a:latin typeface="+mj-lt"/>
                <a:cs typeface="Times New Roman" pitchFamily="18" charset="0"/>
              </a:rPr>
              <a:t>an average surface area of 591 </a:t>
            </a:r>
            <a:r>
              <a:rPr lang="en-US" dirty="0" smtClean="0">
                <a:latin typeface="+mj-lt"/>
                <a:cs typeface="Times New Roman" pitchFamily="18" charset="0"/>
              </a:rPr>
              <a:t>m2/floor, with 3 m height.</a:t>
            </a:r>
            <a:endParaRPr lang="en-US" sz="2400" dirty="0" smtClean="0">
              <a:latin typeface="+mj-lt"/>
              <a:cs typeface="Times New Roman" pitchFamily="18" charset="0"/>
            </a:endParaRPr>
          </a:p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en-US" dirty="0" smtClean="0">
                <a:latin typeface="+mj-lt"/>
                <a:cs typeface="Times New Roman" pitchFamily="18" charset="0"/>
              </a:rPr>
              <a:t>3</a:t>
            </a:r>
            <a:r>
              <a:rPr lang="en-US" baseline="30000" dirty="0" smtClean="0">
                <a:latin typeface="+mj-lt"/>
                <a:cs typeface="Times New Roman" pitchFamily="18" charset="0"/>
              </a:rPr>
              <a:t>rd</a:t>
            </a:r>
            <a:r>
              <a:rPr lang="en-US" dirty="0" smtClean="0">
                <a:latin typeface="+mj-lt"/>
                <a:cs typeface="Times New Roman" pitchFamily="18" charset="0"/>
              </a:rPr>
              <a:t> and 2</a:t>
            </a:r>
            <a:r>
              <a:rPr lang="en-US" baseline="30000" dirty="0" smtClean="0">
                <a:latin typeface="+mj-lt"/>
                <a:cs typeface="Times New Roman" pitchFamily="18" charset="0"/>
              </a:rPr>
              <a:t>nd</a:t>
            </a:r>
            <a:r>
              <a:rPr lang="en-US" dirty="0" smtClean="0">
                <a:latin typeface="+mj-lt"/>
                <a:cs typeface="Times New Roman" pitchFamily="18" charset="0"/>
              </a:rPr>
              <a:t> basement used as garages, 1</a:t>
            </a:r>
            <a:r>
              <a:rPr lang="en-US" baseline="30000" dirty="0" smtClean="0">
                <a:latin typeface="+mj-lt"/>
                <a:cs typeface="Times New Roman" pitchFamily="18" charset="0"/>
              </a:rPr>
              <a:t>st</a:t>
            </a:r>
            <a:r>
              <a:rPr lang="en-US" dirty="0" smtClean="0">
                <a:latin typeface="+mj-lt"/>
                <a:cs typeface="Times New Roman" pitchFamily="18" charset="0"/>
              </a:rPr>
              <a:t> basement, ground floor and attic is </a:t>
            </a:r>
            <a:r>
              <a:rPr lang="en-US" dirty="0">
                <a:latin typeface="+mj-lt"/>
                <a:cs typeface="Times New Roman" pitchFamily="18" charset="0"/>
              </a:rPr>
              <a:t>used </a:t>
            </a:r>
            <a:r>
              <a:rPr lang="en-US" dirty="0" smtClean="0">
                <a:latin typeface="+mj-lt"/>
                <a:cs typeface="Times New Roman" pitchFamily="18" charset="0"/>
              </a:rPr>
              <a:t>for </a:t>
            </a:r>
            <a:r>
              <a:rPr lang="en-US" dirty="0">
                <a:latin typeface="+mj-lt"/>
                <a:cs typeface="Times New Roman" pitchFamily="18" charset="0"/>
              </a:rPr>
              <a:t>commercial </a:t>
            </a:r>
            <a:r>
              <a:rPr lang="en-US" dirty="0" smtClean="0">
                <a:latin typeface="+mj-lt"/>
                <a:cs typeface="Times New Roman" pitchFamily="18" charset="0"/>
              </a:rPr>
              <a:t>purpose and storage, the first and second </a:t>
            </a:r>
            <a:r>
              <a:rPr lang="en-US" dirty="0">
                <a:latin typeface="+mj-lt"/>
                <a:cs typeface="Times New Roman" pitchFamily="18" charset="0"/>
              </a:rPr>
              <a:t>story is used as </a:t>
            </a:r>
            <a:r>
              <a:rPr lang="en-US" dirty="0" smtClean="0">
                <a:latin typeface="+mj-lt"/>
                <a:cs typeface="Times New Roman" pitchFamily="18" charset="0"/>
              </a:rPr>
              <a:t>restaurant and office, </a:t>
            </a:r>
            <a:r>
              <a:rPr lang="en-US" dirty="0">
                <a:latin typeface="+mj-lt"/>
                <a:cs typeface="Times New Roman" pitchFamily="18" charset="0"/>
              </a:rPr>
              <a:t>one and the above </a:t>
            </a:r>
            <a:r>
              <a:rPr lang="en-US" dirty="0" smtClean="0">
                <a:latin typeface="+mj-lt"/>
                <a:cs typeface="Times New Roman" pitchFamily="18" charset="0"/>
              </a:rPr>
              <a:t>2 </a:t>
            </a:r>
            <a:r>
              <a:rPr lang="en-US" dirty="0">
                <a:latin typeface="+mj-lt"/>
                <a:cs typeface="Times New Roman" pitchFamily="18" charset="0"/>
              </a:rPr>
              <a:t>stories used as residential </a:t>
            </a:r>
            <a:r>
              <a:rPr lang="en-US" dirty="0" smtClean="0">
                <a:latin typeface="+mj-lt"/>
                <a:cs typeface="Times New Roman" pitchFamily="18" charset="0"/>
              </a:rPr>
              <a:t>apartments with </a:t>
            </a:r>
            <a:r>
              <a:rPr lang="en-US" dirty="0">
                <a:latin typeface="+mj-lt"/>
                <a:cs typeface="Times New Roman" pitchFamily="18" charset="0"/>
              </a:rPr>
              <a:t>plan area of </a:t>
            </a:r>
            <a:r>
              <a:rPr lang="en-US" dirty="0" smtClean="0">
                <a:latin typeface="+mj-lt"/>
                <a:cs typeface="Times New Roman" pitchFamily="18" charset="0"/>
              </a:rPr>
              <a:t>541 </a:t>
            </a:r>
            <a:r>
              <a:rPr lang="en-US" dirty="0">
                <a:latin typeface="+mj-lt"/>
                <a:cs typeface="Times New Roman" pitchFamily="18" charset="0"/>
              </a:rPr>
              <a:t>m²</a:t>
            </a:r>
            <a:endParaRPr lang="en-US" sz="2400" dirty="0">
              <a:latin typeface="+mj-lt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04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55168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Dynamic design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00600"/>
          </a:xfrm>
        </p:spPr>
        <p:txBody>
          <a:bodyPr/>
          <a:lstStyle/>
          <a:p>
            <a:r>
              <a:rPr lang="en-US" sz="2400" b="1" dirty="0">
                <a:latin typeface="+mj-lt"/>
                <a:cs typeface="Times New Roman" pitchFamily="18" charset="0"/>
              </a:rPr>
              <a:t>Response spectrum analysis :</a:t>
            </a:r>
          </a:p>
          <a:p>
            <a:pPr>
              <a:buNone/>
            </a:pPr>
            <a:r>
              <a:rPr lang="en-US" sz="2000" dirty="0">
                <a:latin typeface="+mj-lt"/>
                <a:cs typeface="Times New Roman" pitchFamily="18" charset="0"/>
              </a:rPr>
              <a:t>We will perform the dynamic design using response spectrum method:</a:t>
            </a:r>
          </a:p>
          <a:p>
            <a:pPr>
              <a:buNone/>
            </a:pPr>
            <a:r>
              <a:rPr lang="en-US" sz="2000" dirty="0">
                <a:latin typeface="+mj-lt"/>
                <a:cs typeface="Times New Roman" pitchFamily="18" charset="0"/>
              </a:rPr>
              <a:t>Define two response spectrum load cases one in x-direction and the another in y-direction :</a:t>
            </a:r>
          </a:p>
          <a:p>
            <a:pPr>
              <a:buNone/>
            </a:pPr>
            <a:r>
              <a:rPr lang="en-US" sz="2000" dirty="0">
                <a:latin typeface="+mj-lt"/>
                <a:cs typeface="Times New Roman" pitchFamily="18" charset="0"/>
              </a:rPr>
              <a:t>- For response-x:  * Scale factor = </a:t>
            </a:r>
            <a:r>
              <a:rPr lang="en-US" sz="2000" dirty="0" smtClean="0">
                <a:latin typeface="+mj-lt"/>
                <a:cs typeface="Times New Roman" pitchFamily="18" charset="0"/>
              </a:rPr>
              <a:t>2.18.</a:t>
            </a:r>
            <a:endParaRPr lang="en-US" sz="2000" dirty="0">
              <a:latin typeface="+mj-lt"/>
              <a:cs typeface="Times New Roman" pitchFamily="18" charset="0"/>
            </a:endParaRPr>
          </a:p>
          <a:p>
            <a:pPr>
              <a:buNone/>
            </a:pPr>
            <a:r>
              <a:rPr lang="en-US" sz="2000" dirty="0">
                <a:latin typeface="+mj-lt"/>
                <a:cs typeface="Times New Roman" pitchFamily="18" charset="0"/>
              </a:rPr>
              <a:t>                              *Scale factor = </a:t>
            </a:r>
            <a:r>
              <a:rPr lang="en-US" sz="2000" dirty="0" smtClean="0">
                <a:latin typeface="+mj-lt"/>
                <a:cs typeface="Times New Roman" pitchFamily="18" charset="0"/>
              </a:rPr>
              <a:t>0.719.</a:t>
            </a:r>
            <a:endParaRPr lang="en-US" sz="2000" dirty="0">
              <a:latin typeface="+mj-lt"/>
              <a:cs typeface="Times New Roman" pitchFamily="18" charset="0"/>
            </a:endParaRPr>
          </a:p>
          <a:p>
            <a:pPr>
              <a:buNone/>
            </a:pPr>
            <a:r>
              <a:rPr lang="en-US" sz="2000" dirty="0">
                <a:latin typeface="+mj-lt"/>
                <a:cs typeface="Times New Roman" pitchFamily="18" charset="0"/>
              </a:rPr>
              <a:t>- For response-y:  * Scale factor = 2.18.</a:t>
            </a:r>
          </a:p>
          <a:p>
            <a:pPr>
              <a:buNone/>
            </a:pPr>
            <a:r>
              <a:rPr lang="en-US" sz="2000" dirty="0">
                <a:latin typeface="+mj-lt"/>
                <a:cs typeface="Times New Roman" pitchFamily="18" charset="0"/>
              </a:rPr>
              <a:t>                              *Scale factor = </a:t>
            </a:r>
            <a:r>
              <a:rPr lang="en-US" sz="2000" dirty="0" smtClean="0">
                <a:latin typeface="+mj-lt"/>
                <a:cs typeface="Times New Roman" pitchFamily="18" charset="0"/>
              </a:rPr>
              <a:t>0.719.</a:t>
            </a:r>
            <a:endParaRPr lang="en-US" sz="2000" dirty="0">
              <a:latin typeface="+mj-lt"/>
              <a:cs typeface="Times New Roman" pitchFamily="18" charset="0"/>
            </a:endParaRPr>
          </a:p>
          <a:p>
            <a:r>
              <a:rPr lang="en-US" sz="2000" dirty="0">
                <a:latin typeface="+mj-lt"/>
                <a:cs typeface="Times New Roman" pitchFamily="18" charset="0"/>
              </a:rPr>
              <a:t>Perform design using envelope </a:t>
            </a:r>
            <a:r>
              <a:rPr lang="en-US" sz="2000" dirty="0" smtClean="0">
                <a:latin typeface="+mj-lt"/>
                <a:cs typeface="Times New Roman" pitchFamily="18" charset="0"/>
              </a:rPr>
              <a:t>combination.</a:t>
            </a: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650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892" y="838200"/>
            <a:ext cx="6553200" cy="5334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90600" y="228600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Response spectrum function in x-direction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15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649" y="914400"/>
            <a:ext cx="6639951" cy="5562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95400" y="228600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Response spectrum in y-direction: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25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143000"/>
            <a:ext cx="8352473" cy="2112646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05800" cy="627888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Dynamic design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905000" y="4038600"/>
                <a:ext cx="4572000" cy="10436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V (manual hand) = 10516 </a:t>
                </a:r>
              </a:p>
              <a:p>
                <a:r>
                  <a:rPr lang="en-US" dirty="0" smtClean="0"/>
                  <a:t>Difference for EQX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10516−9775.4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10516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=0.07%</m:t>
                    </m:r>
                  </m:oMath>
                </a14:m>
                <a:endParaRPr lang="en-US" b="0" dirty="0" smtClean="0"/>
              </a:p>
              <a:p>
                <a:r>
                  <a:rPr lang="en-US" dirty="0" smtClean="0"/>
                  <a:t>No need for scaling.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4038600"/>
                <a:ext cx="4572000" cy="1043684"/>
              </a:xfrm>
              <a:prstGeom prst="rect">
                <a:avLst/>
              </a:prstGeom>
              <a:blipFill rotWithShape="1">
                <a:blip r:embed="rId3"/>
                <a:stretch>
                  <a:fillRect l="-1200" t="-2924" b="-81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19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551688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Dynamic design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960120"/>
          </a:xfrm>
        </p:spPr>
        <p:txBody>
          <a:bodyPr/>
          <a:lstStyle/>
          <a:p>
            <a:r>
              <a:rPr lang="en-US" sz="2200" dirty="0">
                <a:latin typeface="+mj-lt"/>
              </a:rPr>
              <a:t>Modal information :</a:t>
            </a:r>
          </a:p>
          <a:p>
            <a:pPr>
              <a:buNone/>
            </a:pPr>
            <a:r>
              <a:rPr lang="en-US" sz="2000" dirty="0">
                <a:latin typeface="+mj-lt"/>
              </a:rPr>
              <a:t> - For </a:t>
            </a:r>
            <a:r>
              <a:rPr lang="en-US" sz="2000" dirty="0" smtClean="0">
                <a:latin typeface="+mj-lt"/>
              </a:rPr>
              <a:t>eleven </a:t>
            </a:r>
            <a:r>
              <a:rPr lang="en-US" sz="2000" dirty="0">
                <a:latin typeface="+mj-lt"/>
              </a:rPr>
              <a:t>stories before </a:t>
            </a:r>
            <a:r>
              <a:rPr lang="en-US" sz="2000" dirty="0" smtClean="0">
                <a:latin typeface="+mj-lt"/>
              </a:rPr>
              <a:t>putting shear walls in the building:</a:t>
            </a:r>
            <a:endParaRPr lang="en-US" sz="2000" dirty="0">
              <a:latin typeface="+mj-lt"/>
            </a:endParaRP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7317516"/>
              </p:ext>
            </p:extLst>
          </p:nvPr>
        </p:nvGraphicFramePr>
        <p:xfrm>
          <a:off x="1524000" y="2133600"/>
          <a:ext cx="5943600" cy="14630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485900"/>
                <a:gridCol w="1485900"/>
                <a:gridCol w="1485900"/>
                <a:gridCol w="1485900"/>
              </a:tblGrid>
              <a:tr h="32385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Mode no.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direction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Period (sec)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MMPR %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</a:tr>
              <a:tr h="32385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1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RZ (Torsion)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1.25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85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</a:tr>
              <a:tr h="32385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2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Y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1.1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79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</a:tr>
              <a:tr h="32385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3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X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0.9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74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85800" y="3803955"/>
            <a:ext cx="7620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After putting shear wall in the building:</a:t>
            </a:r>
          </a:p>
          <a:p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5417172"/>
              </p:ext>
            </p:extLst>
          </p:nvPr>
        </p:nvGraphicFramePr>
        <p:xfrm>
          <a:off x="1600200" y="4572000"/>
          <a:ext cx="6096000" cy="14833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Mode no.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direction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Period (sec)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MMPR %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1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Y 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0.93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97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2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X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0.6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95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3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RZ (Torsion)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0.53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88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142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229600" cy="399288"/>
          </a:xfrm>
        </p:spPr>
        <p:txBody>
          <a:bodyPr>
            <a:noAutofit/>
          </a:bodyPr>
          <a:lstStyle/>
          <a:p>
            <a:r>
              <a:rPr lang="en-US" sz="2800" dirty="0" smtClean="0"/>
              <a:t>Dynamic Design: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410200"/>
          </a:xfrm>
        </p:spPr>
        <p:txBody>
          <a:bodyPr/>
          <a:lstStyle/>
          <a:p>
            <a:endParaRPr lang="en-US" sz="2400" dirty="0" smtClean="0">
              <a:latin typeface="+mj-lt"/>
            </a:endParaRPr>
          </a:p>
          <a:p>
            <a:r>
              <a:rPr lang="en-US" sz="2400" dirty="0" smtClean="0">
                <a:latin typeface="+mj-lt"/>
              </a:rPr>
              <a:t>Slab design:</a:t>
            </a:r>
          </a:p>
          <a:p>
            <a:endParaRPr lang="en-US" sz="2400" dirty="0" smtClean="0">
              <a:latin typeface="+mj-lt"/>
            </a:endParaRPr>
          </a:p>
          <a:p>
            <a:r>
              <a:rPr lang="en-US" sz="2000" dirty="0">
                <a:latin typeface="+mj-lt"/>
              </a:rPr>
              <a:t>We take the max. +</a:t>
            </a:r>
            <a:r>
              <a:rPr lang="en-US" sz="2000" dirty="0" err="1">
                <a:latin typeface="+mj-lt"/>
              </a:rPr>
              <a:t>ve</a:t>
            </a:r>
            <a:r>
              <a:rPr lang="en-US" sz="2000" dirty="0">
                <a:latin typeface="+mj-lt"/>
              </a:rPr>
              <a:t> and –</a:t>
            </a:r>
            <a:r>
              <a:rPr lang="en-US" sz="2000" dirty="0" err="1">
                <a:latin typeface="+mj-lt"/>
              </a:rPr>
              <a:t>ve</a:t>
            </a:r>
            <a:r>
              <a:rPr lang="en-US" sz="2000" dirty="0">
                <a:latin typeface="+mj-lt"/>
              </a:rPr>
              <a:t> moment and then we generalize them over the slab.</a:t>
            </a:r>
          </a:p>
          <a:p>
            <a:r>
              <a:rPr lang="en-US" sz="2000" dirty="0">
                <a:latin typeface="+mj-lt"/>
              </a:rPr>
              <a:t>Max. +</a:t>
            </a:r>
            <a:r>
              <a:rPr lang="en-US" sz="2000" dirty="0" err="1">
                <a:latin typeface="+mj-lt"/>
              </a:rPr>
              <a:t>ve</a:t>
            </a:r>
            <a:r>
              <a:rPr lang="en-US" sz="2000" dirty="0">
                <a:latin typeface="+mj-lt"/>
              </a:rPr>
              <a:t> moment = </a:t>
            </a:r>
            <a:r>
              <a:rPr lang="en-US" sz="2000" dirty="0" smtClean="0">
                <a:latin typeface="+mj-lt"/>
              </a:rPr>
              <a:t>26 </a:t>
            </a:r>
            <a:r>
              <a:rPr lang="en-US" sz="2000" dirty="0" err="1">
                <a:latin typeface="+mj-lt"/>
              </a:rPr>
              <a:t>Kn.m</a:t>
            </a:r>
            <a:r>
              <a:rPr lang="en-US" sz="2000" dirty="0">
                <a:latin typeface="+mj-lt"/>
              </a:rPr>
              <a:t>/m.</a:t>
            </a:r>
          </a:p>
          <a:p>
            <a:r>
              <a:rPr lang="en-US" sz="2000" dirty="0">
                <a:latin typeface="+mj-lt"/>
              </a:rPr>
              <a:t>Max. –</a:t>
            </a:r>
            <a:r>
              <a:rPr lang="en-US" sz="2000" dirty="0" err="1">
                <a:latin typeface="+mj-lt"/>
              </a:rPr>
              <a:t>ve</a:t>
            </a:r>
            <a:r>
              <a:rPr lang="en-US" sz="2000" dirty="0">
                <a:latin typeface="+mj-lt"/>
              </a:rPr>
              <a:t> moment = </a:t>
            </a:r>
            <a:r>
              <a:rPr lang="en-US" sz="2000" dirty="0" smtClean="0">
                <a:latin typeface="+mj-lt"/>
              </a:rPr>
              <a:t>28 </a:t>
            </a:r>
            <a:r>
              <a:rPr lang="en-US" sz="2000" dirty="0" err="1">
                <a:latin typeface="+mj-lt"/>
              </a:rPr>
              <a:t>kn.m</a:t>
            </a:r>
            <a:r>
              <a:rPr lang="en-US" sz="2000" dirty="0">
                <a:latin typeface="+mj-lt"/>
              </a:rPr>
              <a:t>/m.</a:t>
            </a:r>
          </a:p>
          <a:p>
            <a:pPr marL="0" indent="0">
              <a:buNone/>
            </a:pPr>
            <a:endParaRPr lang="en-US" sz="2000" dirty="0">
              <a:latin typeface="+mj-lt"/>
            </a:endParaRPr>
          </a:p>
          <a:p>
            <a:r>
              <a:rPr lang="en-US" sz="2000" dirty="0">
                <a:latin typeface="+mj-lt"/>
              </a:rPr>
              <a:t>As +</a:t>
            </a:r>
            <a:r>
              <a:rPr lang="en-US" sz="2000" dirty="0" err="1">
                <a:latin typeface="+mj-lt"/>
              </a:rPr>
              <a:t>ve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>
                <a:latin typeface="+mj-lt"/>
                <a:sym typeface="Wingdings" pitchFamily="2" charset="2"/>
              </a:rPr>
              <a:t> 2</a:t>
            </a:r>
            <a:r>
              <a:rPr lang="el-GR" sz="2000" dirty="0">
                <a:latin typeface="+mj-lt"/>
                <a:sym typeface="Wingdings" pitchFamily="2" charset="2"/>
              </a:rPr>
              <a:t>Φ</a:t>
            </a:r>
            <a:r>
              <a:rPr lang="en-US" sz="2000" dirty="0">
                <a:latin typeface="+mj-lt"/>
                <a:sym typeface="Wingdings" pitchFamily="2" charset="2"/>
              </a:rPr>
              <a:t>12 mm/ rib.</a:t>
            </a:r>
          </a:p>
          <a:p>
            <a:r>
              <a:rPr lang="en-US" sz="2000" dirty="0">
                <a:latin typeface="+mj-lt"/>
                <a:sym typeface="Wingdings" pitchFamily="2" charset="2"/>
              </a:rPr>
              <a:t>As –</a:t>
            </a:r>
            <a:r>
              <a:rPr lang="en-US" sz="2000" dirty="0" err="1">
                <a:latin typeface="+mj-lt"/>
                <a:sym typeface="Wingdings" pitchFamily="2" charset="2"/>
              </a:rPr>
              <a:t>ve</a:t>
            </a:r>
            <a:r>
              <a:rPr lang="en-US" sz="2000" dirty="0">
                <a:latin typeface="+mj-lt"/>
                <a:sym typeface="Wingdings" pitchFamily="2" charset="2"/>
              </a:rPr>
              <a:t>  2</a:t>
            </a:r>
            <a:r>
              <a:rPr lang="el-GR" sz="2000" dirty="0" smtClean="0">
                <a:latin typeface="+mj-lt"/>
                <a:sym typeface="Wingdings" pitchFamily="2" charset="2"/>
              </a:rPr>
              <a:t>Φ</a:t>
            </a:r>
            <a:r>
              <a:rPr lang="en-US" sz="2000" dirty="0" smtClean="0">
                <a:latin typeface="+mj-lt"/>
                <a:sym typeface="Wingdings" pitchFamily="2" charset="2"/>
              </a:rPr>
              <a:t>12 </a:t>
            </a:r>
            <a:r>
              <a:rPr lang="en-US" sz="2000" dirty="0">
                <a:latin typeface="+mj-lt"/>
                <a:sym typeface="Wingdings" pitchFamily="2" charset="2"/>
              </a:rPr>
              <a:t>mm/ rib.</a:t>
            </a:r>
          </a:p>
          <a:p>
            <a:endParaRPr lang="en-US" dirty="0"/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7991" t="12445" r="9770" b="17778"/>
          <a:stretch/>
        </p:blipFill>
        <p:spPr bwMode="auto">
          <a:xfrm>
            <a:off x="2071255" y="4800600"/>
            <a:ext cx="4704715" cy="14954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3871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55168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Dynamic Design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762000"/>
            <a:ext cx="8229600" cy="4846320"/>
          </a:xfrm>
        </p:spPr>
        <p:txBody>
          <a:bodyPr/>
          <a:lstStyle/>
          <a:p>
            <a:r>
              <a:rPr lang="en-US" dirty="0" smtClean="0"/>
              <a:t>Beam Design:</a:t>
            </a:r>
          </a:p>
          <a:p>
            <a:r>
              <a:rPr lang="en-US" sz="2000" dirty="0" smtClean="0"/>
              <a:t>Reinforcement  </a:t>
            </a:r>
            <a:r>
              <a:rPr lang="en-US" sz="2000" dirty="0"/>
              <a:t>from envelope combination is </a:t>
            </a:r>
            <a:r>
              <a:rPr lang="en-US" sz="2000" dirty="0" smtClean="0"/>
              <a:t>considered</a:t>
            </a:r>
          </a:p>
          <a:p>
            <a:r>
              <a:rPr lang="en-US" sz="2000" dirty="0" smtClean="0"/>
              <a:t>We take the reinforcement from the SAP program and then draw the detailing.</a:t>
            </a:r>
            <a:endParaRPr lang="en-US" sz="20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9" t="24610" r="40933" b="17631"/>
          <a:stretch/>
        </p:blipFill>
        <p:spPr bwMode="auto">
          <a:xfrm>
            <a:off x="304800" y="2447394"/>
            <a:ext cx="8676616" cy="2510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6" t="9599" b="9745"/>
          <a:stretch/>
        </p:blipFill>
        <p:spPr bwMode="auto">
          <a:xfrm>
            <a:off x="2008908" y="4974779"/>
            <a:ext cx="5001491" cy="1578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844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2788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Dynamic Design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524000"/>
                <a:ext cx="8229600" cy="4267200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sz="2800" dirty="0" smtClean="0">
                    <a:latin typeface="+mj-lt"/>
                  </a:rPr>
                  <a:t>Column</a:t>
                </a:r>
                <a:r>
                  <a:rPr lang="en-US" dirty="0" smtClean="0">
                    <a:latin typeface="+mj-lt"/>
                  </a:rPr>
                  <a:t> </a:t>
                </a:r>
                <a:r>
                  <a:rPr lang="en-US" sz="2800" dirty="0" smtClean="0">
                    <a:latin typeface="+mj-lt"/>
                  </a:rPr>
                  <a:t>design:</a:t>
                </a:r>
              </a:p>
              <a:p>
                <a:r>
                  <a:rPr lang="en-US" sz="2400" dirty="0" err="1" smtClean="0">
                    <a:latin typeface="+mj-lt"/>
                  </a:rPr>
                  <a:t>Pu</a:t>
                </a:r>
                <a:r>
                  <a:rPr lang="en-US" sz="2400" dirty="0" smtClean="0">
                    <a:latin typeface="+mj-lt"/>
                  </a:rPr>
                  <a:t> = 6400 Kn.</a:t>
                </a:r>
              </a:p>
              <a:p>
                <a:r>
                  <a:rPr lang="en-US" sz="2400" dirty="0" smtClean="0">
                    <a:latin typeface="+mj-lt"/>
                  </a:rPr>
                  <a:t>Column dimension 80*80</a:t>
                </a:r>
              </a:p>
              <a:p>
                <a:r>
                  <a:rPr lang="en-GB" sz="2400" dirty="0"/>
                  <a:t>Ρ = 0.01</a:t>
                </a:r>
                <a:endParaRPr lang="en-US" sz="2400" dirty="0"/>
              </a:p>
              <a:p>
                <a14:m>
                  <m:oMath xmlns:m="http://schemas.openxmlformats.org/officeDocument/2006/math">
                    <m:r>
                      <a:rPr lang="en-GB" sz="2400" i="1">
                        <a:latin typeface="Cambria Math"/>
                      </a:rPr>
                      <m:t>ᴓ</m:t>
                    </m:r>
                    <m:r>
                      <a:rPr lang="en-GB" sz="2400" i="1">
                        <a:latin typeface="Cambria Math"/>
                      </a:rPr>
                      <m:t>𝑃𝑛</m:t>
                    </m:r>
                    <m:r>
                      <a:rPr lang="en-GB" sz="2400" i="1">
                        <a:latin typeface="Cambria Math"/>
                      </a:rPr>
                      <m:t>=0.65∗0.8[0.85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GB" sz="2400" i="1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GB" sz="2400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GB" sz="2400" i="1">
                        <a:latin typeface="Cambria Math"/>
                      </a:rPr>
                      <m:t>𝑐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GB" sz="2400" i="1">
                            <a:latin typeface="Cambria Math"/>
                          </a:rPr>
                          <m:t>𝐴𝑔</m:t>
                        </m:r>
                        <m:r>
                          <a:rPr lang="en-GB" sz="2400" i="1">
                            <a:latin typeface="Cambria Math"/>
                          </a:rPr>
                          <m:t>−</m:t>
                        </m:r>
                        <m:r>
                          <a:rPr lang="en-GB" sz="2400" i="1">
                            <a:latin typeface="Cambria Math"/>
                          </a:rPr>
                          <m:t>𝐴𝑠</m:t>
                        </m:r>
                      </m:e>
                    </m:d>
                    <m:r>
                      <a:rPr lang="en-GB" sz="2400" i="1">
                        <a:latin typeface="Cambria Math"/>
                      </a:rPr>
                      <m:t>+</m:t>
                    </m:r>
                    <m:r>
                      <a:rPr lang="en-GB" sz="2400" i="1">
                        <a:latin typeface="Cambria Math"/>
                      </a:rPr>
                      <m:t>𝐴𝑠</m:t>
                    </m:r>
                    <m:r>
                      <a:rPr lang="en-GB" sz="2400" i="1">
                        <a:latin typeface="Cambria Math"/>
                      </a:rPr>
                      <m:t>∗</m:t>
                    </m:r>
                    <m:r>
                      <a:rPr lang="en-GB" sz="2400" i="1">
                        <a:latin typeface="Cambria Math"/>
                      </a:rPr>
                      <m:t>𝑓𝑦</m:t>
                    </m:r>
                    <m:r>
                      <a:rPr lang="en-GB" sz="2400" i="1">
                        <a:latin typeface="Cambria Math"/>
                      </a:rPr>
                      <m:t>]</m:t>
                    </m:r>
                  </m:oMath>
                </a14:m>
                <a:endParaRPr lang="en-US" sz="2400" dirty="0">
                  <a:latin typeface="+mj-lt"/>
                </a:endParaRPr>
              </a:p>
              <a:p>
                <a:r>
                  <a:rPr lang="en-GB" sz="2400" dirty="0">
                    <a:latin typeface="+mj-lt"/>
                  </a:rPr>
                  <a:t>         = 0.65 * 0.8 [0.85*{28(0.99*80*80)-(420*0.01*80*80)}] = 6653.3 </a:t>
                </a:r>
                <a:r>
                  <a:rPr lang="en-GB" sz="2400" dirty="0" err="1">
                    <a:latin typeface="+mj-lt"/>
                  </a:rPr>
                  <a:t>Kn</a:t>
                </a:r>
                <a:r>
                  <a:rPr lang="en-GB" sz="2400" dirty="0">
                    <a:latin typeface="+mj-lt"/>
                  </a:rPr>
                  <a:t> &gt; 6400 Ok</a:t>
                </a:r>
                <a:r>
                  <a:rPr lang="en-GB" sz="2400" dirty="0" smtClean="0">
                    <a:latin typeface="+mj-lt"/>
                  </a:rPr>
                  <a:t>.</a:t>
                </a:r>
              </a:p>
              <a:p>
                <a:r>
                  <a:rPr lang="en-GB" sz="2400" dirty="0" smtClean="0">
                    <a:latin typeface="+mj-lt"/>
                  </a:rPr>
                  <a:t>As = 0.01*6400 = 64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𝑐𝑚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>
                  <a:latin typeface="+mj-lt"/>
                </a:endParaRPr>
              </a:p>
              <a:p>
                <a:r>
                  <a:rPr lang="en-US" sz="2400" dirty="0" smtClean="0">
                    <a:latin typeface="+mj-lt"/>
                  </a:rPr>
                  <a:t>Use 14</a:t>
                </a:r>
                <a:r>
                  <a:rPr lang="el-GR" sz="2400" dirty="0" smtClean="0">
                    <a:latin typeface="+mj-lt"/>
                  </a:rPr>
                  <a:t>Φ</a:t>
                </a:r>
                <a:r>
                  <a:rPr lang="en-US" sz="2400" dirty="0" smtClean="0">
                    <a:latin typeface="+mj-lt"/>
                  </a:rPr>
                  <a:t>25 mm.</a:t>
                </a:r>
              </a:p>
              <a:p>
                <a:endParaRPr lang="en-US" sz="2400" dirty="0">
                  <a:latin typeface="+mj-lt"/>
                </a:endParaRPr>
              </a:p>
              <a:p>
                <a:endParaRPr lang="en-US" sz="2400" dirty="0" smtClean="0">
                  <a:latin typeface="+mj-lt"/>
                </a:endParaRPr>
              </a:p>
              <a:p>
                <a:endParaRPr lang="en-US" sz="2400" dirty="0" smtClean="0">
                  <a:latin typeface="+mj-lt"/>
                </a:endParaRPr>
              </a:p>
              <a:p>
                <a:r>
                  <a:rPr lang="en-US" sz="2400" dirty="0" smtClean="0">
                    <a:latin typeface="+mj-lt"/>
                  </a:rPr>
                  <a:t>Stirrups used </a:t>
                </a:r>
                <a:r>
                  <a:rPr lang="en-US" sz="2400" dirty="0" smtClean="0">
                    <a:latin typeface="+mj-lt"/>
                    <a:sym typeface="Wingdings" pitchFamily="2" charset="2"/>
                  </a:rPr>
                  <a:t> </a:t>
                </a:r>
                <a:r>
                  <a:rPr lang="en-US" sz="2400" dirty="0" smtClean="0">
                    <a:latin typeface="+mj-lt"/>
                  </a:rPr>
                  <a:t>Φ10/20cm</a:t>
                </a:r>
                <a:r>
                  <a:rPr lang="en-US" sz="2400" dirty="0">
                    <a:latin typeface="+mj-lt"/>
                  </a:rPr>
                  <a:t>.  &amp; Φ10/15 near the  ends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524000"/>
                <a:ext cx="8229600" cy="4267200"/>
              </a:xfrm>
              <a:blipFill rotWithShape="1">
                <a:blip r:embed="rId2"/>
                <a:stretch>
                  <a:fillRect l="-741" t="-2714" r="-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560618"/>
            <a:ext cx="4180885" cy="1717964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557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551688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Dynamic Design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715000"/>
          </a:xfrm>
        </p:spPr>
        <p:txBody>
          <a:bodyPr/>
          <a:lstStyle/>
          <a:p>
            <a:endParaRPr lang="en-US" dirty="0" smtClean="0"/>
          </a:p>
          <a:p>
            <a:r>
              <a:rPr lang="en-US" sz="2200" dirty="0" smtClean="0">
                <a:latin typeface="+mj-lt"/>
              </a:rPr>
              <a:t>Shear wall design:</a:t>
            </a:r>
          </a:p>
          <a:p>
            <a:endParaRPr lang="en-US" sz="2200" dirty="0" smtClean="0">
              <a:latin typeface="+mj-lt"/>
            </a:endParaRPr>
          </a:p>
          <a:p>
            <a:endParaRPr lang="en-US" sz="2200" dirty="0" smtClean="0">
              <a:latin typeface="+mj-lt"/>
            </a:endParaRPr>
          </a:p>
          <a:p>
            <a:r>
              <a:rPr lang="en-US" sz="2200" dirty="0" smtClean="0">
                <a:latin typeface="+mj-lt"/>
              </a:rPr>
              <a:t>Shear wall carry lateral and gravity loads </a:t>
            </a:r>
            <a:r>
              <a:rPr lang="en-US" sz="2200" dirty="0" smtClean="0">
                <a:latin typeface="+mj-lt"/>
                <a:sym typeface="Wingdings" pitchFamily="2" charset="2"/>
              </a:rPr>
              <a:t> designed as beam column.</a:t>
            </a:r>
          </a:p>
          <a:p>
            <a:r>
              <a:rPr lang="en-US" sz="2200" dirty="0" smtClean="0">
                <a:latin typeface="+mj-lt"/>
                <a:sym typeface="Wingdings" pitchFamily="2" charset="2"/>
              </a:rPr>
              <a:t>Design to resist shear as a column using interaction diagram.</a:t>
            </a:r>
          </a:p>
          <a:p>
            <a:endParaRPr lang="en-US" sz="2400" dirty="0" smtClean="0">
              <a:latin typeface="+mj-lt"/>
            </a:endParaRPr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12422" t="8714" r="9159" b="12033"/>
          <a:stretch/>
        </p:blipFill>
        <p:spPr bwMode="auto">
          <a:xfrm>
            <a:off x="6705600" y="4267200"/>
            <a:ext cx="1924050" cy="18192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59833481"/>
              </p:ext>
            </p:extLst>
          </p:nvPr>
        </p:nvGraphicFramePr>
        <p:xfrm>
          <a:off x="1447800" y="4267200"/>
          <a:ext cx="4143375" cy="2447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7028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5168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Dynamic design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5626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>
                <a:latin typeface="+mj-lt"/>
              </a:rPr>
              <a:t> Shear wall reinforcement: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4884499"/>
              </p:ext>
            </p:extLst>
          </p:nvPr>
        </p:nvGraphicFramePr>
        <p:xfrm>
          <a:off x="1066799" y="1981198"/>
          <a:ext cx="6934200" cy="3769931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1063474"/>
                <a:gridCol w="1121375"/>
                <a:gridCol w="1649080"/>
                <a:gridCol w="1649080"/>
                <a:gridCol w="1451191"/>
              </a:tblGrid>
              <a:tr h="469243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  <a:latin typeface="+mj-lt"/>
                        </a:rPr>
                        <a:t>Shear wall no.</a:t>
                      </a:r>
                      <a:endParaRPr lang="en-US" sz="1600" dirty="0"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  <a:latin typeface="+mj-lt"/>
                        </a:rPr>
                        <a:t>Shear wall dimension</a:t>
                      </a:r>
                      <a:endParaRPr lang="en-US" sz="1600"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  <a:latin typeface="+mj-lt"/>
                        </a:rPr>
                        <a:t>Horizontal steel</a:t>
                      </a:r>
                      <a:endParaRPr lang="en-US" sz="1600"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  <a:latin typeface="+mj-lt"/>
                        </a:rPr>
                        <a:t>Vertical steel</a:t>
                      </a:r>
                      <a:endParaRPr lang="en-US" sz="1600"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5252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  <a:latin typeface="+mj-lt"/>
                        </a:rPr>
                        <a:t>Width (m)</a:t>
                      </a:r>
                      <a:endParaRPr lang="en-US" sz="1600"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  <a:latin typeface="+mj-lt"/>
                        </a:rPr>
                        <a:t>Length (m)</a:t>
                      </a:r>
                      <a:endParaRPr lang="en-US" sz="1600"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  <a:latin typeface="+mj-lt"/>
                        </a:rPr>
                        <a:t># of bars</a:t>
                      </a:r>
                      <a:endParaRPr lang="en-US" sz="1600"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  <a:latin typeface="+mj-lt"/>
                        </a:rPr>
                        <a:t># of bars</a:t>
                      </a:r>
                      <a:endParaRPr lang="en-US" sz="1600"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4692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  <a:latin typeface="+mj-lt"/>
                        </a:rPr>
                        <a:t>SW1</a:t>
                      </a:r>
                      <a:endParaRPr lang="en-US" sz="1600"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  <a:latin typeface="+mj-lt"/>
                        </a:rPr>
                        <a:t>0.25</a:t>
                      </a:r>
                      <a:endParaRPr lang="en-US" sz="1600"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  <a:latin typeface="+mj-lt"/>
                        </a:rPr>
                        <a:t>4.7</a:t>
                      </a:r>
                      <a:endParaRPr lang="en-US" sz="1600"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 smtClean="0">
                          <a:effectLst/>
                          <a:latin typeface="+mj-lt"/>
                        </a:rPr>
                        <a:t>8Φ12/m</a:t>
                      </a:r>
                      <a:endParaRPr lang="en-US" sz="1600" dirty="0"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kumimoji="0" lang="en-GB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8Φ12/m</a:t>
                      </a:r>
                      <a:endParaRPr kumimoji="0" lang="en-US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4692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  <a:latin typeface="+mj-lt"/>
                        </a:rPr>
                        <a:t>SW2</a:t>
                      </a:r>
                      <a:endParaRPr lang="en-US" sz="1600"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  <a:latin typeface="+mj-lt"/>
                        </a:rPr>
                        <a:t>0.25</a:t>
                      </a:r>
                      <a:endParaRPr lang="en-US" sz="1600" dirty="0"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  <a:latin typeface="+mj-lt"/>
                        </a:rPr>
                        <a:t>4</a:t>
                      </a:r>
                      <a:endParaRPr lang="en-US" sz="1600"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kumimoji="0" lang="en-GB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8Φ12/m</a:t>
                      </a:r>
                      <a:endParaRPr kumimoji="0" lang="en-US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kumimoji="0" lang="en-GB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8Φ12/m</a:t>
                      </a:r>
                      <a:endParaRPr kumimoji="0" lang="en-US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4291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  <a:latin typeface="+mj-lt"/>
                        </a:rPr>
                        <a:t>SW3</a:t>
                      </a:r>
                      <a:endParaRPr lang="en-US" sz="1600"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  <a:latin typeface="+mj-lt"/>
                        </a:rPr>
                        <a:t>0.25</a:t>
                      </a:r>
                      <a:endParaRPr lang="en-US" sz="1600"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  <a:latin typeface="+mj-lt"/>
                        </a:rPr>
                        <a:t>4.1</a:t>
                      </a:r>
                      <a:endParaRPr lang="en-US" sz="1600"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8Φ12/m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kumimoji="0" lang="en-GB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8Φ12/m</a:t>
                      </a:r>
                      <a:endParaRPr kumimoji="0" lang="en-US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4692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  <a:latin typeface="+mj-lt"/>
                        </a:rPr>
                        <a:t>SW4</a:t>
                      </a:r>
                      <a:endParaRPr lang="en-US" sz="1600"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  <a:latin typeface="+mj-lt"/>
                        </a:rPr>
                        <a:t>0.25</a:t>
                      </a:r>
                      <a:endParaRPr lang="en-US" sz="1600" dirty="0"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  <a:latin typeface="+mj-lt"/>
                        </a:rPr>
                        <a:t>3.6</a:t>
                      </a:r>
                      <a:endParaRPr lang="en-US" sz="1600"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8Φ12/m</a:t>
                      </a:r>
                      <a:endParaRPr kumimoji="0" lang="en-US" sz="1600" kern="1200" dirty="0" smtClean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kumimoji="0" lang="en-GB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8Φ12/m</a:t>
                      </a:r>
                      <a:endParaRPr kumimoji="0" lang="en-US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4692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  <a:latin typeface="+mj-lt"/>
                        </a:rPr>
                        <a:t>SW5</a:t>
                      </a:r>
                      <a:endParaRPr lang="en-US" sz="1600"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  <a:latin typeface="+mj-lt"/>
                        </a:rPr>
                        <a:t>0.2</a:t>
                      </a:r>
                      <a:endParaRPr lang="en-US" sz="1600"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  <a:latin typeface="+mj-lt"/>
                        </a:rPr>
                        <a:t>8</a:t>
                      </a:r>
                      <a:endParaRPr lang="en-US" sz="1600"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8Φ12/m</a:t>
                      </a:r>
                      <a:endParaRPr kumimoji="0" lang="en-US" sz="1600" kern="1200" dirty="0" smtClean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kumimoji="0" lang="en-GB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8Φ12/m</a:t>
                      </a:r>
                      <a:endParaRPr kumimoji="0" lang="en-US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4692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  <a:latin typeface="+mj-lt"/>
                        </a:rPr>
                        <a:t>SW6</a:t>
                      </a:r>
                      <a:endParaRPr lang="en-US" sz="1600"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  <a:latin typeface="+mj-lt"/>
                        </a:rPr>
                        <a:t>0.2</a:t>
                      </a:r>
                      <a:endParaRPr lang="en-US" sz="1600"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  <a:latin typeface="+mj-lt"/>
                        </a:rPr>
                        <a:t>3.4</a:t>
                      </a:r>
                      <a:endParaRPr lang="en-US" sz="1600"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8Φ12/m</a:t>
                      </a:r>
                      <a:endParaRPr kumimoji="0" lang="en-US" sz="1600" kern="1200" dirty="0" smtClean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kumimoji="0" lang="en-GB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8Φ12/m</a:t>
                      </a:r>
                      <a:endParaRPr kumimoji="0" lang="en-US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642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055" y="990600"/>
            <a:ext cx="7468611" cy="5620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267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18" y="1192336"/>
            <a:ext cx="3457279" cy="4638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391" y="1371600"/>
            <a:ext cx="4343400" cy="4280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428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5168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Dynamic Design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638800"/>
          </a:xfrm>
        </p:spPr>
        <p:txBody>
          <a:bodyPr/>
          <a:lstStyle/>
          <a:p>
            <a:r>
              <a:rPr lang="en-US" sz="2000" dirty="0" smtClean="0">
                <a:latin typeface="+mj-lt"/>
              </a:rPr>
              <a:t>Basement wall design: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43000"/>
            <a:ext cx="6959759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91200" y="4617423"/>
            <a:ext cx="259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+mj-lt"/>
              </a:rPr>
              <a:t>Shear </a:t>
            </a:r>
            <a:r>
              <a:rPr lang="en-US" sz="2000" b="1" dirty="0" err="1" smtClean="0">
                <a:latin typeface="+mj-lt"/>
              </a:rPr>
              <a:t>dsign</a:t>
            </a:r>
            <a:r>
              <a:rPr lang="en-US" sz="2000" b="1" dirty="0" smtClean="0">
                <a:latin typeface="+mj-lt"/>
              </a:rPr>
              <a:t>:</a:t>
            </a:r>
          </a:p>
          <a:p>
            <a:r>
              <a:rPr lang="en-US" dirty="0" smtClean="0">
                <a:latin typeface="+mj-lt"/>
              </a:rPr>
              <a:t>Vu = 110.4 </a:t>
            </a:r>
            <a:r>
              <a:rPr lang="en-US" dirty="0" err="1" smtClean="0">
                <a:latin typeface="+mj-lt"/>
              </a:rPr>
              <a:t>Kn</a:t>
            </a:r>
            <a:endParaRPr lang="en-US" dirty="0" smtClean="0">
              <a:latin typeface="+mj-lt"/>
            </a:endParaRPr>
          </a:p>
          <a:p>
            <a:r>
              <a:rPr lang="en-US" dirty="0" err="1" smtClean="0">
                <a:latin typeface="+mj-lt"/>
              </a:rPr>
              <a:t>ΦVc</a:t>
            </a:r>
            <a:r>
              <a:rPr lang="en-US" dirty="0" smtClean="0">
                <a:latin typeface="+mj-lt"/>
              </a:rPr>
              <a:t> = 112.4 &gt; Vu , OK</a:t>
            </a:r>
            <a:endParaRPr lang="en-US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38200" y="4648200"/>
                <a:ext cx="45720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latin typeface="Cambria Math"/>
                  </a:rPr>
                  <a:t>Flexure design: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𝑀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dirty="0" smtClean="0">
                    <a:latin typeface="+mj-lt"/>
                  </a:rPr>
                  <a:t>= 58.6 </a:t>
                </a:r>
                <a:r>
                  <a:rPr lang="en-US" dirty="0" err="1" smtClean="0">
                    <a:latin typeface="+mj-lt"/>
                  </a:rPr>
                  <a:t>Kn.m</a:t>
                </a:r>
                <a:r>
                  <a:rPr lang="en-US" dirty="0" smtClean="0">
                    <a:latin typeface="+mj-lt"/>
                  </a:rPr>
                  <a:t> </a:t>
                </a:r>
                <a:r>
                  <a:rPr lang="en-US" dirty="0" smtClean="0">
                    <a:latin typeface="+mj-lt"/>
                    <a:sym typeface="Wingdings" pitchFamily="2" charset="2"/>
                  </a:rPr>
                  <a:t> As = 5</a:t>
                </a:r>
                <a:r>
                  <a:rPr lang="en-US" dirty="0" smtClean="0">
                    <a:latin typeface="+mj-lt"/>
                  </a:rPr>
                  <a:t>Φ16/m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𝑀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dirty="0" smtClean="0">
                    <a:latin typeface="+mj-lt"/>
                  </a:rPr>
                  <a:t>= 64 </a:t>
                </a:r>
                <a:r>
                  <a:rPr lang="en-US" dirty="0" err="1" smtClean="0">
                    <a:latin typeface="+mj-lt"/>
                  </a:rPr>
                  <a:t>Kn.m</a:t>
                </a:r>
                <a:r>
                  <a:rPr lang="en-US" dirty="0" smtClean="0">
                    <a:latin typeface="+mj-lt"/>
                  </a:rPr>
                  <a:t> </a:t>
                </a:r>
                <a:r>
                  <a:rPr lang="en-US" dirty="0" smtClean="0">
                    <a:latin typeface="+mj-lt"/>
                    <a:sym typeface="Wingdings" pitchFamily="2" charset="2"/>
                  </a:rPr>
                  <a:t> As = 6</a:t>
                </a:r>
                <a:r>
                  <a:rPr lang="en-US" dirty="0" smtClean="0">
                    <a:latin typeface="+mj-lt"/>
                  </a:rPr>
                  <a:t>Φ16 /m</a:t>
                </a:r>
                <a:endParaRPr lang="en-US" dirty="0">
                  <a:latin typeface="+mj-lt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648200"/>
                <a:ext cx="4572000" cy="923330"/>
              </a:xfrm>
              <a:prstGeom prst="rect">
                <a:avLst/>
              </a:prstGeom>
              <a:blipFill rotWithShape="1">
                <a:blip r:embed="rId3"/>
                <a:stretch>
                  <a:fillRect l="-1200" t="-3974" b="-92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685800" y="5671066"/>
            <a:ext cx="70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shear; deigned as shear wall designed in the previous slides.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7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11"/>
          <a:stretch/>
        </p:blipFill>
        <p:spPr bwMode="auto">
          <a:xfrm>
            <a:off x="685800" y="1295400"/>
            <a:ext cx="3086686" cy="414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85"/>
          <a:stretch/>
        </p:blipFill>
        <p:spPr bwMode="auto">
          <a:xfrm>
            <a:off x="3657600" y="685800"/>
            <a:ext cx="4572000" cy="4428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491" y="4953000"/>
            <a:ext cx="3274109" cy="175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063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551688"/>
          </a:xfrm>
        </p:spPr>
        <p:txBody>
          <a:bodyPr>
            <a:noAutofit/>
          </a:bodyPr>
          <a:lstStyle/>
          <a:p>
            <a:r>
              <a:rPr lang="en-US" sz="3600" dirty="0" smtClean="0"/>
              <a:t> Footing Design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486400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Single footing:</a:t>
            </a:r>
          </a:p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Is one of the most economical types of footing and is used when columns are spaced at relatively long distances .</a:t>
            </a:r>
          </a:p>
          <a:p>
            <a:r>
              <a:rPr lang="en-US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Combined footing: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this type of footing used when the distance between columns is too small. So, a single footings will be overlap.</a:t>
            </a: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Bearing capacity of the </a:t>
            </a:r>
            <a:r>
              <a:rPr lang="en-US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soil=400 </a:t>
            </a:r>
            <a:r>
              <a:rPr lang="en-US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KN/m</a:t>
            </a:r>
            <a:r>
              <a:rPr lang="en-US" baseline="300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65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475488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Footing grouping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7555974"/>
              </p:ext>
            </p:extLst>
          </p:nvPr>
        </p:nvGraphicFramePr>
        <p:xfrm>
          <a:off x="1371600" y="1676400"/>
          <a:ext cx="6516052" cy="3197862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1302760"/>
                <a:gridCol w="1303323"/>
                <a:gridCol w="1303323"/>
                <a:gridCol w="1303323"/>
                <a:gridCol w="1303323"/>
              </a:tblGrid>
              <a:tr h="6260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  <a:latin typeface="+mj-lt"/>
                        </a:rPr>
                        <a:t>Footing no.</a:t>
                      </a:r>
                      <a:endParaRPr lang="en-US" sz="1600" dirty="0"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  <a:latin typeface="+mj-lt"/>
                        </a:rPr>
                        <a:t>Dead load (ton)</a:t>
                      </a:r>
                      <a:endParaRPr lang="en-US" sz="1600"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  <a:latin typeface="+mj-lt"/>
                        </a:rPr>
                        <a:t>Live load (ton)</a:t>
                      </a:r>
                      <a:endParaRPr lang="en-US" sz="1600" dirty="0"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  <a:latin typeface="+mj-lt"/>
                        </a:rPr>
                        <a:t>Total </a:t>
                      </a:r>
                      <a:r>
                        <a:rPr lang="en-GB" sz="1600" dirty="0" smtClean="0">
                          <a:effectLst/>
                          <a:latin typeface="+mj-lt"/>
                        </a:rPr>
                        <a:t>service load (</a:t>
                      </a:r>
                      <a:r>
                        <a:rPr lang="en-GB" sz="1600" dirty="0">
                          <a:effectLst/>
                          <a:latin typeface="+mj-lt"/>
                        </a:rPr>
                        <a:t>ton)</a:t>
                      </a:r>
                      <a:endParaRPr lang="en-US" sz="1600" dirty="0"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 smtClean="0">
                          <a:effectLst/>
                          <a:latin typeface="+mj-lt"/>
                        </a:rPr>
                        <a:t>Ultimate Load</a:t>
                      </a:r>
                      <a:endParaRPr lang="en-US" sz="1600" dirty="0"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6260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  <a:latin typeface="+mj-lt"/>
                        </a:rPr>
                        <a:t>1</a:t>
                      </a:r>
                      <a:endParaRPr lang="en-US" sz="1600"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  <a:latin typeface="+mj-lt"/>
                        </a:rPr>
                        <a:t>360.6</a:t>
                      </a:r>
                      <a:endParaRPr lang="en-US" sz="1600"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  <a:latin typeface="+mj-lt"/>
                        </a:rPr>
                        <a:t>129.8</a:t>
                      </a:r>
                      <a:endParaRPr lang="en-US" sz="1600"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  <a:latin typeface="+mj-lt"/>
                        </a:rPr>
                        <a:t>490.4</a:t>
                      </a:r>
                      <a:endParaRPr lang="en-US" sz="1600"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 smtClean="0">
                          <a:effectLst/>
                          <a:latin typeface="+mj-lt"/>
                        </a:rPr>
                        <a:t>640.4</a:t>
                      </a:r>
                      <a:endParaRPr lang="en-US" sz="1600" dirty="0"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6260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  <a:latin typeface="+mj-lt"/>
                        </a:rPr>
                        <a:t>2</a:t>
                      </a:r>
                      <a:endParaRPr lang="en-US" sz="1600" dirty="0"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  <a:latin typeface="+mj-lt"/>
                        </a:rPr>
                        <a:t>291.7</a:t>
                      </a:r>
                      <a:endParaRPr lang="en-US" sz="1600" dirty="0"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  <a:latin typeface="+mj-lt"/>
                        </a:rPr>
                        <a:t>63</a:t>
                      </a:r>
                      <a:endParaRPr lang="en-US" sz="1600" dirty="0"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  <a:latin typeface="+mj-lt"/>
                        </a:rPr>
                        <a:t>357.4</a:t>
                      </a:r>
                      <a:endParaRPr lang="en-US" sz="1600"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 smtClean="0">
                          <a:effectLst/>
                          <a:latin typeface="+mj-lt"/>
                        </a:rPr>
                        <a:t>450.8</a:t>
                      </a:r>
                      <a:endParaRPr lang="en-US" sz="1600" dirty="0"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6260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  <a:latin typeface="+mj-lt"/>
                        </a:rPr>
                        <a:t>3</a:t>
                      </a:r>
                      <a:endParaRPr lang="en-US" sz="1600"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  <a:latin typeface="+mj-lt"/>
                        </a:rPr>
                        <a:t>254.3</a:t>
                      </a:r>
                      <a:endParaRPr lang="en-US" sz="1600"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  <a:latin typeface="+mj-lt"/>
                        </a:rPr>
                        <a:t>46.3</a:t>
                      </a:r>
                      <a:endParaRPr lang="en-US" sz="1600"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  <a:latin typeface="+mj-lt"/>
                        </a:rPr>
                        <a:t>300.6</a:t>
                      </a:r>
                      <a:endParaRPr lang="en-US" sz="1600"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 smtClean="0">
                          <a:effectLst/>
                          <a:latin typeface="+mj-lt"/>
                        </a:rPr>
                        <a:t>379.24</a:t>
                      </a:r>
                      <a:endParaRPr lang="en-US" sz="1600" dirty="0"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6260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  <a:latin typeface="+mj-lt"/>
                        </a:rPr>
                        <a:t>4</a:t>
                      </a:r>
                      <a:endParaRPr lang="en-US" sz="1600"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  <a:latin typeface="+mj-lt"/>
                        </a:rPr>
                        <a:t>205.5</a:t>
                      </a:r>
                      <a:endParaRPr lang="en-US" sz="1600"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  <a:latin typeface="+mj-lt"/>
                        </a:rPr>
                        <a:t>24.5</a:t>
                      </a:r>
                      <a:endParaRPr lang="en-US" sz="1600"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  <a:latin typeface="+mj-lt"/>
                        </a:rPr>
                        <a:t>234.3</a:t>
                      </a:r>
                      <a:endParaRPr lang="en-US" sz="1600" dirty="0"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 smtClean="0">
                          <a:effectLst/>
                          <a:latin typeface="+mj-lt"/>
                        </a:rPr>
                        <a:t>285.8</a:t>
                      </a:r>
                      <a:endParaRPr lang="en-US" sz="1600" dirty="0"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52600" y="5504764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Footing grouping according to column’s ultimate load.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6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55168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Footing reinforcement</a:t>
            </a: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8482176"/>
              </p:ext>
            </p:extLst>
          </p:nvPr>
        </p:nvGraphicFramePr>
        <p:xfrm>
          <a:off x="914399" y="1447799"/>
          <a:ext cx="7391400" cy="3747972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1477000"/>
                <a:gridCol w="1478600"/>
                <a:gridCol w="1478600"/>
                <a:gridCol w="1478600"/>
                <a:gridCol w="1478600"/>
              </a:tblGrid>
              <a:tr h="11430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  <a:latin typeface="+mj-lt"/>
                        </a:rPr>
                        <a:t>Footing no.</a:t>
                      </a:r>
                      <a:endParaRPr lang="en-US" sz="1600" dirty="0"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  <a:latin typeface="+mj-lt"/>
                        </a:rPr>
                        <a:t>Column dimension (cm)</a:t>
                      </a:r>
                      <a:endParaRPr lang="en-US" sz="1600" dirty="0"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  <a:latin typeface="+mj-lt"/>
                        </a:rPr>
                        <a:t>Footing dimension (m)</a:t>
                      </a:r>
                      <a:endParaRPr lang="en-US" sz="1600" dirty="0"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  <a:latin typeface="+mj-lt"/>
                        </a:rPr>
                        <a:t>Vertical steel</a:t>
                      </a:r>
                      <a:endParaRPr lang="en-US" sz="1600" dirty="0">
                        <a:effectLst/>
                        <a:latin typeface="+mj-lt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  <a:latin typeface="+mj-lt"/>
                        </a:rPr>
                        <a:t># of bars (longitudinal)</a:t>
                      </a:r>
                      <a:endParaRPr lang="en-US" sz="1600" dirty="0"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  <a:latin typeface="+mj-lt"/>
                        </a:rPr>
                        <a:t>Horizontal steel</a:t>
                      </a:r>
                      <a:endParaRPr lang="en-US" sz="1600" dirty="0">
                        <a:effectLst/>
                        <a:latin typeface="+mj-lt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  <a:latin typeface="+mj-lt"/>
                        </a:rPr>
                        <a:t># of bars (short)</a:t>
                      </a:r>
                      <a:endParaRPr lang="en-US" sz="1600" dirty="0"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4163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  <a:latin typeface="+mj-lt"/>
                        </a:rPr>
                        <a:t>1</a:t>
                      </a:r>
                      <a:endParaRPr lang="en-US" sz="1600"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  <a:latin typeface="+mj-lt"/>
                        </a:rPr>
                        <a:t>80*80</a:t>
                      </a:r>
                      <a:endParaRPr lang="en-US" sz="1600"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  <a:latin typeface="+mj-lt"/>
                        </a:rPr>
                        <a:t>3.5*3.5</a:t>
                      </a:r>
                      <a:endParaRPr lang="en-US" sz="1600"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  <a:latin typeface="+mj-lt"/>
                        </a:rPr>
                        <a:t>8Φ18/m</a:t>
                      </a:r>
                      <a:endParaRPr lang="en-US" sz="1600"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  <a:latin typeface="+mj-lt"/>
                        </a:rPr>
                        <a:t>8Φ18/m</a:t>
                      </a:r>
                      <a:endParaRPr lang="en-US" sz="1600"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4163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  <a:latin typeface="+mj-lt"/>
                        </a:rPr>
                        <a:t>2</a:t>
                      </a:r>
                      <a:endParaRPr lang="en-US" sz="1600" dirty="0"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  <a:latin typeface="+mj-lt"/>
                        </a:rPr>
                        <a:t>70*70</a:t>
                      </a:r>
                      <a:endParaRPr lang="en-US" sz="1600"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  <a:latin typeface="+mj-lt"/>
                        </a:rPr>
                        <a:t>3*3</a:t>
                      </a:r>
                      <a:endParaRPr lang="en-US" sz="1600"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  <a:latin typeface="+mj-lt"/>
                        </a:rPr>
                        <a:t>7Φ18/m</a:t>
                      </a:r>
                      <a:endParaRPr lang="en-US" sz="1600"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  <a:latin typeface="+mj-lt"/>
                        </a:rPr>
                        <a:t>7Φ18/m</a:t>
                      </a:r>
                      <a:endParaRPr lang="en-US" sz="1600"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4163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  <a:latin typeface="+mj-lt"/>
                        </a:rPr>
                        <a:t>3</a:t>
                      </a:r>
                      <a:endParaRPr lang="en-US" sz="1600"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  <a:latin typeface="+mj-lt"/>
                        </a:rPr>
                        <a:t>115*50</a:t>
                      </a:r>
                      <a:endParaRPr lang="en-US" sz="1600" dirty="0"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  <a:latin typeface="+mj-lt"/>
                        </a:rPr>
                        <a:t>3*2.8</a:t>
                      </a:r>
                      <a:endParaRPr lang="en-US" sz="1600"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  <a:latin typeface="+mj-lt"/>
                        </a:rPr>
                        <a:t>8Φ18/m</a:t>
                      </a:r>
                      <a:endParaRPr lang="en-US" sz="1600"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  <a:latin typeface="+mj-lt"/>
                        </a:rPr>
                        <a:t>6Φ18/m</a:t>
                      </a:r>
                      <a:endParaRPr lang="en-US" sz="1600"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4163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  <a:latin typeface="+mj-lt"/>
                        </a:rPr>
                        <a:t>4</a:t>
                      </a:r>
                      <a:endParaRPr lang="en-US" sz="1600"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  <a:latin typeface="+mj-lt"/>
                        </a:rPr>
                        <a:t>60*60</a:t>
                      </a:r>
                      <a:endParaRPr lang="en-US" sz="1600"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  <a:latin typeface="+mj-lt"/>
                        </a:rPr>
                        <a:t>2.5*2.5</a:t>
                      </a:r>
                      <a:endParaRPr lang="en-US" sz="1600"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  <a:latin typeface="+mj-lt"/>
                        </a:rPr>
                        <a:t>5Φ18/m</a:t>
                      </a:r>
                      <a:endParaRPr lang="en-US" sz="1600"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  <a:latin typeface="+mj-lt"/>
                        </a:rPr>
                        <a:t>5Φ18/m</a:t>
                      </a:r>
                      <a:endParaRPr lang="en-US" sz="1600"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4163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  <a:latin typeface="+mj-lt"/>
                        </a:rPr>
                        <a:t>CF 1</a:t>
                      </a:r>
                      <a:endParaRPr lang="en-US" sz="1600"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  <a:latin typeface="+mj-lt"/>
                        </a:rPr>
                        <a:t>C70 &amp; C70</a:t>
                      </a:r>
                      <a:endParaRPr lang="en-US" sz="1600"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  <a:latin typeface="+mj-lt"/>
                        </a:rPr>
                        <a:t>5.8*4</a:t>
                      </a:r>
                      <a:endParaRPr lang="en-US" sz="1600"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  <a:latin typeface="+mj-lt"/>
                        </a:rPr>
                        <a:t>7Φ16/m</a:t>
                      </a:r>
                      <a:endParaRPr lang="en-US" sz="1600"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  <a:latin typeface="+mj-lt"/>
                        </a:rPr>
                        <a:t>6Φ16/m</a:t>
                      </a:r>
                      <a:endParaRPr lang="en-US" sz="1600"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4163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  <a:latin typeface="+mj-lt"/>
                        </a:rPr>
                        <a:t>CF 2</a:t>
                      </a:r>
                      <a:endParaRPr lang="en-US" sz="1600"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  <a:latin typeface="+mj-lt"/>
                        </a:rPr>
                        <a:t>C80 &amp; C80</a:t>
                      </a:r>
                      <a:endParaRPr lang="en-US" sz="1600"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  <a:latin typeface="+mj-lt"/>
                        </a:rPr>
                        <a:t>6*3.6</a:t>
                      </a:r>
                      <a:endParaRPr lang="en-US" sz="1600"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  <a:latin typeface="+mj-lt"/>
                        </a:rPr>
                        <a:t>8 Φ16/m</a:t>
                      </a:r>
                      <a:endParaRPr lang="en-US" sz="1600"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  <a:latin typeface="+mj-lt"/>
                        </a:rPr>
                        <a:t>7 Φ16/m</a:t>
                      </a:r>
                      <a:endParaRPr lang="en-US" sz="1600" dirty="0"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786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914400"/>
            <a:ext cx="5715000" cy="5490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8200" y="457200"/>
            <a:ext cx="3695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Footing 1 detailing</a:t>
            </a: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2899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80288"/>
          </a:xfrm>
        </p:spPr>
        <p:txBody>
          <a:bodyPr>
            <a:normAutofit/>
          </a:bodyPr>
          <a:lstStyle/>
          <a:p>
            <a:r>
              <a:rPr lang="en-US" sz="4000" dirty="0" smtClean="0"/>
              <a:t>5. Conclusion: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006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+mj-lt"/>
              </a:rPr>
              <a:t>After </a:t>
            </a:r>
            <a:r>
              <a:rPr lang="en-US" sz="2000" dirty="0" smtClean="0">
                <a:latin typeface="+mj-lt"/>
              </a:rPr>
              <a:t>modeling the structure, we apply gravity loads and design the elements, then after applying dynamic loads we design the elements again, and the dimension of elements change after dynamic design.</a:t>
            </a:r>
          </a:p>
          <a:p>
            <a:r>
              <a:rPr lang="en-US" sz="2000" dirty="0" smtClean="0">
                <a:latin typeface="+mj-lt"/>
              </a:rPr>
              <a:t>Before making design we make some verifications on the structure to be ensure that the design will be efficient</a:t>
            </a:r>
            <a:r>
              <a:rPr lang="en-US" sz="2000" dirty="0" smtClean="0">
                <a:latin typeface="+mj-lt"/>
              </a:rPr>
              <a:t>.</a:t>
            </a:r>
          </a:p>
          <a:p>
            <a:r>
              <a:rPr lang="en-US" sz="2000" dirty="0">
                <a:latin typeface="+mj-lt"/>
              </a:rPr>
              <a:t>The building satisfy the design requirements (deflection, period of model,… etc.)</a:t>
            </a:r>
          </a:p>
          <a:p>
            <a:endParaRPr lang="en-US" sz="2000" dirty="0" smtClean="0">
              <a:latin typeface="+mj-lt"/>
            </a:endParaRPr>
          </a:p>
          <a:p>
            <a:r>
              <a:rPr lang="en-US" sz="2000" dirty="0" smtClean="0">
                <a:latin typeface="+mj-lt"/>
              </a:rPr>
              <a:t>We make some changes in the building: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latin typeface="+mj-lt"/>
              </a:rPr>
              <a:t>Reduce cantilever span from 2.5 m to 1.5 m.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latin typeface="+mj-lt"/>
              </a:rPr>
              <a:t>External stone walls; we didn’t represent it, just consider own weight.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latin typeface="+mj-lt"/>
              </a:rPr>
              <a:t>After putting shear wall, we reduce the opining of ware houses in some stories. Just to balance the building and reduce the eccentricity as much as possible.</a:t>
            </a:r>
          </a:p>
        </p:txBody>
      </p:sp>
    </p:spTree>
    <p:extLst>
      <p:ext uri="{BB962C8B-B14F-4D97-AF65-F5344CB8AC3E}">
        <p14:creationId xmlns:p14="http://schemas.microsoft.com/office/powerpoint/2010/main" val="103409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68880"/>
            <a:ext cx="8229600" cy="43891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Thank you for your listening</a:t>
            </a:r>
            <a:endParaRPr lang="en-US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8226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69498"/>
            <a:ext cx="7943380" cy="536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716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90" y="762000"/>
            <a:ext cx="8939873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358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2" t="6018" r="2619" b="3329"/>
          <a:stretch/>
        </p:blipFill>
        <p:spPr bwMode="auto">
          <a:xfrm>
            <a:off x="1011382" y="1316182"/>
            <a:ext cx="7550728" cy="4904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75876" y="0"/>
            <a:ext cx="8305800" cy="1143000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Columns center plan: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9748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058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3D Modeling: </a:t>
            </a:r>
            <a:endParaRPr 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7" t="4373" r="4279" b="3047"/>
          <a:stretch/>
        </p:blipFill>
        <p:spPr bwMode="auto">
          <a:xfrm>
            <a:off x="3532909" y="789709"/>
            <a:ext cx="4627418" cy="5735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431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Materials: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000" b="1" dirty="0" smtClean="0">
                    <a:latin typeface="+mj-lt"/>
                  </a:rPr>
                  <a:t> Concrete :</a:t>
                </a:r>
              </a:p>
              <a:p>
                <a:pPr>
                  <a:buNone/>
                </a:pPr>
                <a:r>
                  <a:rPr lang="en-US" sz="2000" dirty="0">
                    <a:latin typeface="+mj-lt"/>
                  </a:rPr>
                  <a:t>  </a:t>
                </a:r>
                <a:r>
                  <a:rPr lang="en-US" sz="2000" dirty="0" err="1">
                    <a:latin typeface="+mj-lt"/>
                    <a:cs typeface="Times New Roman" pitchFamily="18" charset="0"/>
                  </a:rPr>
                  <a:t>f’c</a:t>
                </a:r>
                <a:r>
                  <a:rPr lang="en-US" sz="2000" dirty="0">
                    <a:latin typeface="+mj-lt"/>
                    <a:cs typeface="Times New Roman" pitchFamily="18" charset="0"/>
                  </a:rPr>
                  <a:t>= </a:t>
                </a:r>
                <a:r>
                  <a:rPr lang="en-US" sz="2000" dirty="0" smtClean="0">
                    <a:latin typeface="+mj-lt"/>
                    <a:cs typeface="Times New Roman" pitchFamily="18" charset="0"/>
                  </a:rPr>
                  <a:t>280 </a:t>
                </a:r>
                <a:r>
                  <a:rPr lang="en-US" sz="2000" dirty="0">
                    <a:latin typeface="+mj-lt"/>
                    <a:cs typeface="Times New Roman" pitchFamily="18" charset="0"/>
                  </a:rPr>
                  <a:t>kg/cm²( </a:t>
                </a:r>
                <a:r>
                  <a:rPr lang="en-US" sz="2000" dirty="0" smtClean="0">
                    <a:latin typeface="+mj-lt"/>
                    <a:cs typeface="Times New Roman" pitchFamily="18" charset="0"/>
                  </a:rPr>
                  <a:t>28  </a:t>
                </a:r>
                <a:r>
                  <a:rPr lang="en-US" sz="2000" dirty="0" err="1">
                    <a:latin typeface="+mj-lt"/>
                    <a:cs typeface="Times New Roman" pitchFamily="18" charset="0"/>
                  </a:rPr>
                  <a:t>MPa</a:t>
                </a:r>
                <a:r>
                  <a:rPr lang="en-US" sz="2000" dirty="0">
                    <a:latin typeface="+mj-lt"/>
                    <a:cs typeface="Times New Roman" pitchFamily="18" charset="0"/>
                  </a:rPr>
                  <a:t>)  for </a:t>
                </a:r>
                <a:r>
                  <a:rPr lang="en-US" sz="2000" dirty="0" smtClean="0">
                    <a:latin typeface="+mj-lt"/>
                    <a:cs typeface="Times New Roman" pitchFamily="18" charset="0"/>
                  </a:rPr>
                  <a:t>columns, beams, shear wall and slabs.</a:t>
                </a:r>
                <a:endParaRPr lang="en-US" sz="2000" b="1" dirty="0">
                  <a:latin typeface="+mj-lt"/>
                  <a:cs typeface="Times New Roman" pitchFamily="18" charset="0"/>
                </a:endParaRPr>
              </a:p>
              <a:p>
                <a:pPr>
                  <a:buNone/>
                </a:pPr>
                <a:r>
                  <a:rPr lang="en-US" sz="2000" dirty="0">
                    <a:latin typeface="+mj-lt"/>
                    <a:cs typeface="Times New Roman" pitchFamily="18" charset="0"/>
                  </a:rPr>
                  <a:t>  </a:t>
                </a:r>
                <a:r>
                  <a:rPr lang="en-US" sz="2000" dirty="0" err="1">
                    <a:latin typeface="+mj-lt"/>
                    <a:cs typeface="Times New Roman" pitchFamily="18" charset="0"/>
                  </a:rPr>
                  <a:t>f’c</a:t>
                </a:r>
                <a:r>
                  <a:rPr lang="en-US" sz="2000" dirty="0">
                    <a:latin typeface="+mj-lt"/>
                    <a:cs typeface="Times New Roman" pitchFamily="18" charset="0"/>
                  </a:rPr>
                  <a:t>= </a:t>
                </a:r>
                <a:r>
                  <a:rPr lang="en-US" sz="2000" dirty="0" smtClean="0">
                    <a:latin typeface="+mj-lt"/>
                    <a:cs typeface="Times New Roman" pitchFamily="18" charset="0"/>
                  </a:rPr>
                  <a:t>320 </a:t>
                </a:r>
                <a:r>
                  <a:rPr lang="en-US" sz="2000" dirty="0">
                    <a:latin typeface="+mj-lt"/>
                    <a:cs typeface="Times New Roman" pitchFamily="18" charset="0"/>
                  </a:rPr>
                  <a:t>kg/cm²( </a:t>
                </a:r>
                <a:r>
                  <a:rPr lang="en-US" sz="2000" dirty="0" smtClean="0">
                    <a:latin typeface="+mj-lt"/>
                    <a:cs typeface="Times New Roman" pitchFamily="18" charset="0"/>
                  </a:rPr>
                  <a:t>32 </a:t>
                </a:r>
                <a:r>
                  <a:rPr lang="en-US" sz="2000" dirty="0" err="1">
                    <a:latin typeface="+mj-lt"/>
                    <a:cs typeface="Times New Roman" pitchFamily="18" charset="0"/>
                  </a:rPr>
                  <a:t>MPa</a:t>
                </a:r>
                <a:r>
                  <a:rPr lang="en-US" sz="2000" dirty="0">
                    <a:latin typeface="+mj-lt"/>
                    <a:cs typeface="Times New Roman" pitchFamily="18" charset="0"/>
                  </a:rPr>
                  <a:t>)   for </a:t>
                </a:r>
                <a:r>
                  <a:rPr lang="en-US" sz="2000" dirty="0" smtClean="0">
                    <a:latin typeface="+mj-lt"/>
                    <a:cs typeface="Times New Roman" pitchFamily="18" charset="0"/>
                  </a:rPr>
                  <a:t>footings.</a:t>
                </a:r>
                <a:endParaRPr lang="en-US" sz="2000" dirty="0">
                  <a:latin typeface="+mj-lt"/>
                  <a:cs typeface="Times New Roman" pitchFamily="18" charset="0"/>
                </a:endParaRPr>
              </a:p>
              <a:p>
                <a:pPr>
                  <a:buNone/>
                </a:pPr>
                <a:r>
                  <a:rPr lang="en-US" sz="2000" dirty="0">
                    <a:latin typeface="+mj-lt"/>
                    <a:cs typeface="Times New Roman" pitchFamily="18" charset="0"/>
                  </a:rPr>
                  <a:t>  Concrete unit weight = </a:t>
                </a:r>
                <a:r>
                  <a:rPr lang="en-US" sz="2000" dirty="0" smtClean="0">
                    <a:latin typeface="+mj-lt"/>
                    <a:cs typeface="Times New Roman" pitchFamily="18" charset="0"/>
                  </a:rPr>
                  <a:t>24.5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≈</m:t>
                    </m:r>
                    <m:r>
                      <a:rPr lang="en-US" sz="20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25</m:t>
                    </m:r>
                  </m:oMath>
                </a14:m>
                <a:r>
                  <a:rPr lang="en-US" sz="2000" dirty="0" smtClean="0">
                    <a:latin typeface="+mj-lt"/>
                    <a:cs typeface="Times New Roman" pitchFamily="18" charset="0"/>
                  </a:rPr>
                  <a:t> </a:t>
                </a:r>
                <a:r>
                  <a:rPr lang="en-US" sz="2000" dirty="0">
                    <a:latin typeface="+mj-lt"/>
                    <a:cs typeface="Times New Roman" pitchFamily="18" charset="0"/>
                  </a:rPr>
                  <a:t>(KN/m</a:t>
                </a:r>
                <a:r>
                  <a:rPr lang="en-US" sz="2000" baseline="30000" dirty="0">
                    <a:latin typeface="+mj-lt"/>
                    <a:cs typeface="Times New Roman" pitchFamily="18" charset="0"/>
                  </a:rPr>
                  <a:t>3</a:t>
                </a:r>
                <a:r>
                  <a:rPr lang="en-US" sz="2000" dirty="0">
                    <a:latin typeface="+mj-lt"/>
                    <a:cs typeface="Times New Roman" pitchFamily="18" charset="0"/>
                  </a:rPr>
                  <a:t>).</a:t>
                </a:r>
              </a:p>
              <a:p>
                <a:r>
                  <a:rPr lang="en-US" sz="2000" b="1" dirty="0">
                    <a:latin typeface="+mj-lt"/>
                    <a:cs typeface="Times New Roman" pitchFamily="18" charset="0"/>
                  </a:rPr>
                  <a:t>Reinforcing Steel:</a:t>
                </a:r>
                <a:r>
                  <a:rPr lang="en-US" sz="2000" dirty="0">
                    <a:latin typeface="+mj-lt"/>
                    <a:cs typeface="Times New Roman" pitchFamily="18" charset="0"/>
                  </a:rPr>
                  <a:t> The yield strength of steel is equal to 4200 Kg/cm</a:t>
                </a:r>
                <a:r>
                  <a:rPr lang="en-US" sz="2000" baseline="30000" dirty="0">
                    <a:latin typeface="+mj-lt"/>
                    <a:cs typeface="Times New Roman" pitchFamily="18" charset="0"/>
                  </a:rPr>
                  <a:t>2</a:t>
                </a:r>
                <a:r>
                  <a:rPr lang="en-US" sz="2000" dirty="0">
                    <a:latin typeface="+mj-lt"/>
                    <a:cs typeface="Times New Roman" pitchFamily="18" charset="0"/>
                  </a:rPr>
                  <a:t> (420 </a:t>
                </a:r>
                <a:r>
                  <a:rPr lang="en-US" sz="2000" dirty="0" err="1">
                    <a:latin typeface="+mj-lt"/>
                    <a:cs typeface="Times New Roman" pitchFamily="18" charset="0"/>
                  </a:rPr>
                  <a:t>MPa</a:t>
                </a:r>
                <a:r>
                  <a:rPr lang="en-US" sz="2000" dirty="0">
                    <a:latin typeface="+mj-lt"/>
                    <a:cs typeface="Times New Roman" pitchFamily="18" charset="0"/>
                  </a:rPr>
                  <a:t>).</a:t>
                </a:r>
              </a:p>
              <a:p>
                <a:r>
                  <a:rPr lang="en-US" sz="2000" b="1" dirty="0" smtClean="0">
                    <a:latin typeface="+mj-lt"/>
                  </a:rPr>
                  <a:t>Others :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741" t="-6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6932101"/>
              </p:ext>
            </p:extLst>
          </p:nvPr>
        </p:nvGraphicFramePr>
        <p:xfrm>
          <a:off x="2057400" y="3952702"/>
          <a:ext cx="5791200" cy="25603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895600"/>
                <a:gridCol w="2895600"/>
              </a:tblGrid>
              <a:tr h="33718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materials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Unit weight (</a:t>
                      </a:r>
                      <a:r>
                        <a:rPr lang="en-US" dirty="0" err="1" smtClean="0"/>
                        <a:t>Kn</a:t>
                      </a:r>
                      <a:r>
                        <a:rPr lang="en-US" dirty="0" smtClean="0"/>
                        <a:t>/m3)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</a:tr>
              <a:tr h="33718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Reinforced concrete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</a:tr>
              <a:tr h="33718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Plain concrete 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23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</a:tr>
              <a:tr h="33718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Concrete block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</a:tr>
              <a:tr h="33718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Stone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</a:tr>
              <a:tr h="33718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Sand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</a:tr>
              <a:tr h="33718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tiles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729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1567</TotalTime>
  <Words>1943</Words>
  <Application>Microsoft Office PowerPoint</Application>
  <PresentationFormat>On-screen Show (4:3)</PresentationFormat>
  <Paragraphs>512</Paragraphs>
  <Slides>48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Flow</vt:lpstr>
      <vt:lpstr>3D Dynamic design of Zamzam building</vt:lpstr>
      <vt:lpstr>Outline:</vt:lpstr>
      <vt:lpstr>1. Introduction:</vt:lpstr>
      <vt:lpstr>PowerPoint Presentation</vt:lpstr>
      <vt:lpstr>PowerPoint Presentation</vt:lpstr>
      <vt:lpstr>PowerPoint Presentation</vt:lpstr>
      <vt:lpstr>Columns center plan:</vt:lpstr>
      <vt:lpstr>3D Modeling: </vt:lpstr>
      <vt:lpstr>Materials:</vt:lpstr>
      <vt:lpstr>Design codes and load combinations:</vt:lpstr>
      <vt:lpstr>Design loads:</vt:lpstr>
      <vt:lpstr>Structural system: </vt:lpstr>
      <vt:lpstr>PowerPoint Presentation</vt:lpstr>
      <vt:lpstr>3. Static Design:</vt:lpstr>
      <vt:lpstr>Static design</vt:lpstr>
      <vt:lpstr>Static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5. Dynamic Design:</vt:lpstr>
      <vt:lpstr>Dynamic design</vt:lpstr>
      <vt:lpstr>PowerPoint Presentation</vt:lpstr>
      <vt:lpstr>PowerPoint Presentation</vt:lpstr>
      <vt:lpstr>PowerPoint Presentation</vt:lpstr>
      <vt:lpstr>Response spectrum function</vt:lpstr>
      <vt:lpstr>Dynamic design</vt:lpstr>
      <vt:lpstr>PowerPoint Presentation</vt:lpstr>
      <vt:lpstr>PowerPoint Presentation</vt:lpstr>
      <vt:lpstr>Dynamic design</vt:lpstr>
      <vt:lpstr>Dynamic design</vt:lpstr>
      <vt:lpstr>Dynamic Design:</vt:lpstr>
      <vt:lpstr>Dynamic Design</vt:lpstr>
      <vt:lpstr>Dynamic Design</vt:lpstr>
      <vt:lpstr>Dynamic Design</vt:lpstr>
      <vt:lpstr>Dynamic design</vt:lpstr>
      <vt:lpstr>PowerPoint Presentation</vt:lpstr>
      <vt:lpstr>Dynamic Design</vt:lpstr>
      <vt:lpstr>PowerPoint Presentation</vt:lpstr>
      <vt:lpstr> Footing Design</vt:lpstr>
      <vt:lpstr>Footing grouping</vt:lpstr>
      <vt:lpstr>Footing reinforcement</vt:lpstr>
      <vt:lpstr>PowerPoint Presentation</vt:lpstr>
      <vt:lpstr>5. Conclusion: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3D Dynamic design of Zamzam building</dc:title>
  <dc:creator>Adel</dc:creator>
  <cp:lastModifiedBy>Adel</cp:lastModifiedBy>
  <cp:revision>88</cp:revision>
  <dcterms:created xsi:type="dcterms:W3CDTF">2014-12-19T14:51:34Z</dcterms:created>
  <dcterms:modified xsi:type="dcterms:W3CDTF">2014-12-23T05:42:39Z</dcterms:modified>
</cp:coreProperties>
</file>