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93" r:id="rId17"/>
    <p:sldId id="272" r:id="rId18"/>
    <p:sldId id="29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82" r:id="rId35"/>
    <p:sldId id="283" r:id="rId36"/>
    <p:sldId id="28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w%20Way\Desktop\BABY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601444586868562"/>
          <c:y val="8.0931946006749245E-2"/>
          <c:w val="0.8112117845734399"/>
          <c:h val="0.46586557930258876"/>
        </c:manualLayout>
      </c:layout>
      <c:barChart>
        <c:barDir val="col"/>
        <c:grouping val="clustered"/>
        <c:ser>
          <c:idx val="0"/>
          <c:order val="0"/>
          <c:tx>
            <c:strRef>
              <c:f>Sheet2!$A$3</c:f>
              <c:strCache>
                <c:ptCount val="1"/>
                <c:pt idx="0">
                  <c:v>Package One</c:v>
                </c:pt>
              </c:strCache>
            </c:strRef>
          </c:tx>
          <c:cat>
            <c:numRef>
              <c:f>Sheet2!$B$2:$Q$2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Sheet2!$B$3:$Q$3</c:f>
              <c:numCache>
                <c:formatCode>#,##0.000</c:formatCode>
                <c:ptCount val="16"/>
                <c:pt idx="0">
                  <c:v>4.0339999999999998</c:v>
                </c:pt>
                <c:pt idx="1">
                  <c:v>2.6909999999999998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Package Two</c:v>
                </c:pt>
              </c:strCache>
            </c:strRef>
          </c:tx>
          <c:spPr>
            <a:solidFill>
              <a:srgbClr val="FF66CC"/>
            </a:solidFill>
          </c:spPr>
          <c:val>
            <c:numRef>
              <c:f>Sheet2!$B$4:$Q$4</c:f>
              <c:numCache>
                <c:formatCode>General</c:formatCode>
                <c:ptCount val="16"/>
                <c:pt idx="2" formatCode="#,##0.000">
                  <c:v>4.6849999999999845</c:v>
                </c:pt>
                <c:pt idx="3" formatCode="#,##0.000">
                  <c:v>3.1230000000000002</c:v>
                </c:pt>
              </c:numCache>
            </c:numRef>
          </c:val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Package Theree</c:v>
                </c:pt>
              </c:strCache>
            </c:strRef>
          </c:tx>
          <c:spPr>
            <a:solidFill>
              <a:srgbClr val="339933"/>
            </a:solidFill>
          </c:spPr>
          <c:val>
            <c:numRef>
              <c:f>Sheet2!$B$5:$Q$5</c:f>
              <c:numCache>
                <c:formatCode>General</c:formatCode>
                <c:ptCount val="16"/>
                <c:pt idx="4" formatCode="#,##0.000">
                  <c:v>4.1069999999999975</c:v>
                </c:pt>
                <c:pt idx="5" formatCode="#,##0.000">
                  <c:v>2.738</c:v>
                </c:pt>
              </c:numCache>
            </c:numRef>
          </c:val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Package Four</c:v>
                </c:pt>
              </c:strCache>
            </c:strRef>
          </c:tx>
          <c:spPr>
            <a:solidFill>
              <a:srgbClr val="9900FF"/>
            </a:solidFill>
          </c:spPr>
          <c:val>
            <c:numRef>
              <c:f>Sheet2!$B$6:$Q$6</c:f>
              <c:numCache>
                <c:formatCode>General</c:formatCode>
                <c:ptCount val="16"/>
                <c:pt idx="6" formatCode="#,##0.000">
                  <c:v>0.64900000000000202</c:v>
                </c:pt>
                <c:pt idx="7" formatCode="#,##0.000">
                  <c:v>0.43200000000000038</c:v>
                </c:pt>
              </c:numCache>
            </c:numRef>
          </c:val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Package Five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Sheet2!$B$7:$Q$7</c:f>
              <c:numCache>
                <c:formatCode>General</c:formatCode>
                <c:ptCount val="16"/>
                <c:pt idx="8" formatCode="#,##0.000">
                  <c:v>0.70600000000000063</c:v>
                </c:pt>
                <c:pt idx="9" formatCode="#,##0.000">
                  <c:v>0.47100000000000031</c:v>
                </c:pt>
              </c:numCache>
            </c:numRef>
          </c:val>
        </c:ser>
        <c:ser>
          <c:idx val="5"/>
          <c:order val="5"/>
          <c:tx>
            <c:strRef>
              <c:f>Sheet2!$A$8</c:f>
              <c:strCache>
                <c:ptCount val="1"/>
                <c:pt idx="0">
                  <c:v>Package Six</c:v>
                </c:pt>
              </c:strCache>
            </c:strRef>
          </c:tx>
          <c:val>
            <c:numRef>
              <c:f>Sheet2!$B$8:$Q$8</c:f>
              <c:numCache>
                <c:formatCode>General</c:formatCode>
                <c:ptCount val="16"/>
                <c:pt idx="10" formatCode="#,##0.000">
                  <c:v>7.7069999999999999</c:v>
                </c:pt>
                <c:pt idx="11" formatCode="#,##0.000">
                  <c:v>5.1379999999999955</c:v>
                </c:pt>
              </c:numCache>
            </c:numRef>
          </c:val>
        </c:ser>
        <c:ser>
          <c:idx val="6"/>
          <c:order val="6"/>
          <c:tx>
            <c:strRef>
              <c:f>Sheet2!$A$9</c:f>
              <c:strCache>
                <c:ptCount val="1"/>
                <c:pt idx="0">
                  <c:v>Package Seven</c:v>
                </c:pt>
              </c:strCache>
            </c:strRef>
          </c:tx>
          <c:spPr>
            <a:solidFill>
              <a:srgbClr val="808080"/>
            </a:solidFill>
          </c:spPr>
          <c:val>
            <c:numRef>
              <c:f>Sheet2!$B$9:$Q$9</c:f>
              <c:numCache>
                <c:formatCode>General</c:formatCode>
                <c:ptCount val="16"/>
                <c:pt idx="12" formatCode="#,##0.000">
                  <c:v>4.67</c:v>
                </c:pt>
                <c:pt idx="13" formatCode="#,##0.000">
                  <c:v>3.1139999999999999</c:v>
                </c:pt>
              </c:numCache>
            </c:numRef>
          </c:val>
        </c:ser>
        <c:ser>
          <c:idx val="7"/>
          <c:order val="7"/>
          <c:tx>
            <c:strRef>
              <c:f>Sheet2!$A$10</c:f>
              <c:strCache>
                <c:ptCount val="1"/>
                <c:pt idx="0">
                  <c:v>Package Eight</c:v>
                </c:pt>
              </c:strCache>
            </c:strRef>
          </c:tx>
          <c:spPr>
            <a:solidFill>
              <a:srgbClr val="00FFCC"/>
            </a:solidFill>
          </c:spPr>
          <c:val>
            <c:numRef>
              <c:f>Sheet2!$B$10:$Q$10</c:f>
              <c:numCache>
                <c:formatCode>General</c:formatCode>
                <c:ptCount val="16"/>
                <c:pt idx="14" formatCode="#,##0.0000">
                  <c:v>0.35600000000000032</c:v>
                </c:pt>
                <c:pt idx="15" formatCode="#,##0.0000">
                  <c:v>0.23700000000000004</c:v>
                </c:pt>
              </c:numCache>
            </c:numRef>
          </c:val>
        </c:ser>
        <c:overlap val="92"/>
        <c:axId val="60666624"/>
        <c:axId val="60668544"/>
      </c:barChart>
      <c:catAx>
        <c:axId val="6066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50297152249908406"/>
              <c:y val="0.9401071576579243"/>
            </c:manualLayout>
          </c:layout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0668544"/>
        <c:crosses val="autoZero"/>
        <c:auto val="1"/>
        <c:lblAlgn val="ctr"/>
        <c:lblOffset val="100"/>
      </c:catAx>
      <c:valAx>
        <c:axId val="60668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Estimated Cost in USD ($*106)</a:t>
                </a:r>
              </a:p>
            </c:rich>
          </c:tx>
          <c:layout>
            <c:manualLayout>
              <c:xMode val="edge"/>
              <c:yMode val="edge"/>
              <c:x val="7.7222003499562569E-2"/>
              <c:y val="9.9718711147948613E-2"/>
            </c:manualLayout>
          </c:layout>
        </c:title>
        <c:numFmt formatCode="#,##0.000" sourceLinked="1"/>
        <c:majorTickMark val="none"/>
        <c:tickLblPos val="nextTo"/>
        <c:crossAx val="606666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</c:chart>
  <c:spPr>
    <a:gradFill flip="none" rotWithShape="1">
      <a:gsLst>
        <a:gs pos="72000">
          <a:srgbClr val="4F81BD">
            <a:tint val="66000"/>
            <a:satMod val="160000"/>
            <a:alpha val="52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path path="shape">
        <a:fillToRect l="50000" t="50000" r="50000" b="50000"/>
      </a:path>
      <a:tileRect/>
    </a:gradFill>
  </c:spPr>
  <c:txPr>
    <a:bodyPr/>
    <a:lstStyle/>
    <a:p>
      <a:pPr>
        <a:defRPr sz="11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E491-C84D-4DE6-9920-746FC92F90CF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926E-4F3D-40A6-B35A-0D9595618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219200"/>
            <a:ext cx="7772400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ater Resources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Management for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Nablus Governorate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7800" y="29718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Prepared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Lana "Mohammed Ameen" Shahbari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85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Springs.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495" r="7958" b="9141"/>
          <a:stretch>
            <a:fillRect/>
          </a:stretch>
        </p:blipFill>
        <p:spPr bwMode="auto">
          <a:xfrm>
            <a:off x="1066800" y="1143000"/>
            <a:ext cx="503477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Water Demand</a:t>
            </a:r>
            <a:endParaRPr lang="en-US" sz="4000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2847" t="3390" r="3216" b="3378"/>
          <a:stretch>
            <a:fillRect/>
          </a:stretch>
        </p:blipFill>
        <p:spPr bwMode="auto">
          <a:xfrm>
            <a:off x="1676400" y="9906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45720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number of communities is 64.</a:t>
            </a:r>
          </a:p>
          <a:p>
            <a:pPr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number of served communities is 36.</a:t>
            </a:r>
          </a:p>
          <a:p>
            <a:pPr>
              <a:buFont typeface="Wingdings" pitchFamily="2" charset="2"/>
              <a:buChar char="§"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number of un-served communities is 28.</a:t>
            </a:r>
          </a:p>
          <a:p>
            <a:pPr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supply in 2007 is 9.895 Mcm.</a:t>
            </a:r>
          </a:p>
          <a:p>
            <a:pPr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per capita water demand is 97 L/c/day.</a:t>
            </a:r>
          </a:p>
          <a:p>
            <a:pPr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avarge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capita water consumed is 68 L/c/day.</a:t>
            </a:r>
          </a:p>
          <a:p>
            <a:pPr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loss is 30 %</a:t>
            </a:r>
            <a:endParaRPr lang="en-US"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010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percent loss is due to the unaccounted-for water, includes 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loss.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 loss.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Leakage from the networks.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Water Needs</a:t>
            </a:r>
            <a:endParaRPr lang="en-US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305800" cy="5211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assumptions :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projection.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municipal &amp; industrial water needs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water demand.</a:t>
            </a:r>
            <a:endParaRPr lang="en-US" sz="31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- Target level is (100 L/c/day).</a:t>
            </a:r>
          </a:p>
          <a:p>
            <a:pPr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-  Increase by 2L/c/day per year.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12139"/>
          <a:stretch>
            <a:fillRect/>
          </a:stretch>
        </p:blipFill>
        <p:spPr bwMode="auto">
          <a:xfrm>
            <a:off x="1143000" y="2286000"/>
            <a:ext cx="4888179" cy="14478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&amp; industrial water needs.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demand.</a:t>
            </a:r>
          </a:p>
          <a:p>
            <a:endParaRPr lang="en-US" sz="2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conservation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/>
              <a:t>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the percent loss from 30% in 2007 to 15% in 2030.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water demand.</a:t>
            </a:r>
            <a:endParaRPr lang="en-US" sz="28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4563"/>
          <a:stretch>
            <a:fillRect/>
          </a:stretch>
        </p:blipFill>
        <p:spPr bwMode="auto">
          <a:xfrm>
            <a:off x="304800" y="304800"/>
            <a:ext cx="6096000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14815"/>
          <a:stretch>
            <a:fillRect/>
          </a:stretch>
        </p:blipFill>
        <p:spPr bwMode="auto">
          <a:xfrm>
            <a:off x="304800" y="2286000"/>
            <a:ext cx="6096000" cy="17762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b="15914"/>
          <a:stretch>
            <a:fillRect/>
          </a:stretch>
        </p:blipFill>
        <p:spPr bwMode="auto">
          <a:xfrm>
            <a:off x="304800" y="4267200"/>
            <a:ext cx="6172200" cy="17526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0480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Nablus Governorate Cluster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530" t="1370" r="2082" b="1370"/>
          <a:stretch>
            <a:fillRect/>
          </a:stretch>
        </p:blipFill>
        <p:spPr bwMode="auto">
          <a:xfrm>
            <a:off x="3962400" y="3048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001"/>
          <a:stretch>
            <a:fillRect/>
          </a:stretch>
        </p:blipFill>
        <p:spPr bwMode="auto">
          <a:xfrm>
            <a:off x="1752600" y="381000"/>
            <a:ext cx="5410200" cy="526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existing supply &amp; the estimated future water demand is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0508"/>
          <a:stretch>
            <a:fillRect/>
          </a:stretch>
        </p:blipFill>
        <p:spPr bwMode="auto">
          <a:xfrm>
            <a:off x="1066800" y="1219200"/>
            <a:ext cx="602895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305800" cy="3352801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a knowledge about existing water resources in Nablus Governorate.</a:t>
            </a:r>
          </a:p>
          <a:p>
            <a:pPr>
              <a:buNone/>
            </a:pPr>
            <a:endParaRPr lang="en-US" sz="21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the future water demand for municipal &amp; industrial purposes.</a:t>
            </a:r>
          </a:p>
          <a:p>
            <a:endParaRPr lang="en-US" sz="21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bridge the gap between future demand &amp; existing supply.</a:t>
            </a:r>
          </a:p>
          <a:p>
            <a:pPr>
              <a:buNone/>
            </a:pPr>
            <a:endParaRPr lang="en-US" sz="21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an investment plan for the proposed projects.</a:t>
            </a:r>
            <a:endParaRPr lang="en-US" sz="21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33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estimated future water gap is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194" r="14677" b="9718"/>
          <a:stretch>
            <a:fillRect/>
          </a:stretch>
        </p:blipFill>
        <p:spPr bwMode="auto">
          <a:xfrm>
            <a:off x="1295400" y="1219200"/>
            <a:ext cx="457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Future Water Sources</a:t>
            </a:r>
            <a:endParaRPr lang="en-US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water sources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demand management.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be controlled using management tools such as :</a:t>
            </a:r>
          </a:p>
          <a:p>
            <a:pPr>
              <a:buNone/>
            </a:pPr>
            <a:r>
              <a:rPr lang="en-US" dirty="0" smtClean="0"/>
              <a:t>           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of water meters and charging fees.</a:t>
            </a:r>
          </a:p>
          <a:p>
            <a:pPr>
              <a:buNone/>
            </a:pPr>
            <a:r>
              <a:rPr lang="en-US" dirty="0" smtClean="0"/>
              <a:t>           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different tariffs for different housing areas.</a:t>
            </a:r>
          </a:p>
          <a:p>
            <a:pPr>
              <a:buNone/>
            </a:pPr>
            <a:r>
              <a:rPr lang="en-US" dirty="0" smtClean="0"/>
              <a:t>           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awareness about prudent use of water.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505200" cy="38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harvesting.</a:t>
            </a:r>
            <a:endParaRPr lang="en-US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899"/>
          <a:stretch>
            <a:fillRect/>
          </a:stretch>
        </p:blipFill>
        <p:spPr bwMode="auto">
          <a:xfrm>
            <a:off x="1143000" y="990600"/>
            <a:ext cx="515302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096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Rehabilitation of existing water networks.</a:t>
            </a:r>
            <a:endParaRPr lang="en-US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572" r="13308" b="8832"/>
          <a:stretch>
            <a:fillRect/>
          </a:stretch>
        </p:blipFill>
        <p:spPr bwMode="auto">
          <a:xfrm>
            <a:off x="914400" y="990600"/>
            <a:ext cx="4800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533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gap after implemented these local options is :  </a:t>
            </a:r>
            <a:endParaRPr lang="en-US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091" r="13943" b="9254"/>
          <a:stretch>
            <a:fillRect/>
          </a:stretch>
        </p:blipFill>
        <p:spPr bwMode="auto">
          <a:xfrm>
            <a:off x="838200" y="990600"/>
            <a:ext cx="505326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13716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water sources.</a:t>
            </a:r>
          </a:p>
          <a:p>
            <a:pPr>
              <a:lnSpc>
                <a:spcPct val="80000"/>
              </a:lnSpc>
            </a:pPr>
            <a:endParaRPr lang="en-US" sz="26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The proposed wells are :</a:t>
            </a:r>
            <a:endParaRPr lang="en-US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365" r="8798" b="5155"/>
          <a:stretch>
            <a:fillRect/>
          </a:stretch>
        </p:blipFill>
        <p:spPr bwMode="auto">
          <a:xfrm>
            <a:off x="1905000" y="1600200"/>
            <a:ext cx="4876800" cy="420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investment Plan</a:t>
            </a:r>
            <a:endParaRPr lang="en-US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9539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packages :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one (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Rujeib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Biet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Furik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Wells,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Aqraba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Cluster).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4953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Two (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Madama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Jamma’in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Wells,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Awarta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410527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85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Three (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Yasid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Well, Al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Bathan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Cluster).</a:t>
            </a:r>
          </a:p>
          <a:p>
            <a:endParaRPr lang="en-U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419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1"/>
            <a:ext cx="8229600" cy="60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Four (Tell Reservoir, Nablus Cluster)</a:t>
            </a:r>
          </a:p>
          <a:p>
            <a:endParaRPr lang="en-U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5943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828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Location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 </a:t>
            </a:r>
            <a:endParaRPr lang="en-US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3" descr="C:\Users\New Way\Desktop\Graduated Project\Maps\shahbaree\NABLUS.JPG"/>
          <p:cNvPicPr>
            <a:picLocks/>
          </p:cNvPicPr>
          <p:nvPr/>
        </p:nvPicPr>
        <p:blipFill>
          <a:blip r:embed="rId2" cstate="print"/>
          <a:srcRect l="5556" t="3641" r="5556" b="5326"/>
          <a:stretch>
            <a:fillRect/>
          </a:stretch>
        </p:blipFill>
        <p:spPr bwMode="auto">
          <a:xfrm>
            <a:off x="3200400" y="838200"/>
            <a:ext cx="5410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0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Five (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Qabalan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Reservoir,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Awarta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Cluster)</a:t>
            </a:r>
          </a:p>
          <a:p>
            <a:endParaRPr lang="en-U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0386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0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six (Al-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Hiesbeh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Burqa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Wells, Nablus Cluster)</a:t>
            </a:r>
          </a:p>
          <a:p>
            <a:endParaRPr lang="en-U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244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0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Seven (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Deir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Sharaf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well, Nablus Cluster)</a:t>
            </a: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5626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85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Eight (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Burqa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Reservoir,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Sabastiya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Cluster)</a:t>
            </a:r>
          </a:p>
          <a:p>
            <a:endParaRPr lang="en-U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181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Total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(44,858,830) $.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429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Flow</a:t>
            </a:r>
            <a:endParaRPr lang="en-US" sz="4000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577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above cash flow, the following can be stated: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investment = 44,858,830 $.</a:t>
            </a:r>
          </a:p>
          <a:p>
            <a:pPr lvl="0"/>
            <a:endParaRPr lang="en-US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 The average annual investment = 1,950,384 $.</a:t>
            </a: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 The average per capita investment = 100.37 $/capita.</a:t>
            </a:r>
          </a:p>
          <a:p>
            <a:pPr lvl="0"/>
            <a:endParaRPr lang="en-US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  The house hold cost = 1.96$/month (7.1 NIS/month).</a:t>
            </a:r>
          </a:p>
          <a:p>
            <a:pPr lvl="0"/>
            <a:endParaRPr lang="en-US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    The unit costs can be seen in appendix {B}.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>
              <a:buNone/>
            </a:pPr>
            <a:endParaRPr lang="en-US" sz="4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3657600" cy="1676400"/>
          </a:xfrm>
        </p:spPr>
        <p:txBody>
          <a:bodyPr>
            <a:normAutofit lnSpcReduction="10000"/>
          </a:bodyPr>
          <a:lstStyle/>
          <a:p>
            <a:pPr mar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use</a:t>
            </a:r>
          </a:p>
          <a:p>
            <a:pPr marL="0"/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Topography</a:t>
            </a:r>
          </a:p>
          <a:p>
            <a:pPr marL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Content Placeholder 3" descr="topograpghy.jpg"/>
          <p:cNvPicPr>
            <a:picLocks noChangeAspect="1"/>
          </p:cNvPicPr>
          <p:nvPr/>
        </p:nvPicPr>
        <p:blipFill>
          <a:blip r:embed="rId2" cstate="print"/>
          <a:srcRect l="4574" t="2469" r="3950" b="3704"/>
          <a:stretch>
            <a:fillRect/>
          </a:stretch>
        </p:blipFill>
        <p:spPr>
          <a:xfrm>
            <a:off x="3886200" y="533400"/>
            <a:ext cx="4648200" cy="58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712"/>
            <a:ext cx="8229600" cy="584775"/>
          </a:xfr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8229600" cy="4267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average annual rainfall is 622 mm/year.</a:t>
            </a:r>
          </a:p>
          <a:p>
            <a:pPr>
              <a:buFont typeface="Arial" pitchFamily="34" charset="0"/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annual wind speed is 6.4 km/hr.</a:t>
            </a:r>
          </a:p>
          <a:p>
            <a:pPr>
              <a:buFont typeface="Arial" pitchFamily="34" charset="0"/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average maximum temperature is 29.4 C⁰.</a:t>
            </a:r>
          </a:p>
          <a:p>
            <a:pPr>
              <a:buFont typeface="Arial" pitchFamily="34" charset="0"/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average minimum temperature is 6.2 C⁰.</a:t>
            </a:r>
          </a:p>
          <a:p>
            <a:pPr>
              <a:buFont typeface="Arial" pitchFamily="34" charset="0"/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annual relative humidity is 60%.</a:t>
            </a:r>
          </a:p>
          <a:p>
            <a:pPr>
              <a:buFont typeface="Arial" pitchFamily="34" charset="0"/>
              <a:buNone/>
            </a:pPr>
            <a:endParaRPr lang="en-US" sz="1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average annual evaporation is 1850 mm/year.</a:t>
            </a: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population in 2007 is (317,447) person.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growth rate from 2007 to 2010 is 2.332 %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07712"/>
            <a:ext cx="8229600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Demography and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smtClean="0">
                <a:solidFill>
                  <a:srgbClr val="3C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Water Resources</a:t>
            </a:r>
            <a:endParaRPr lang="en-US" sz="4000" dirty="0">
              <a:solidFill>
                <a:srgbClr val="3C9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resources :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Ground water resources</a:t>
            </a:r>
          </a:p>
          <a:p>
            <a:pPr marL="514350" indent="-514350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2.      Surface water resources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Municipal wells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b="11765"/>
          <a:stretch>
            <a:fillRect/>
          </a:stretch>
        </p:blipFill>
        <p:spPr bwMode="auto">
          <a:xfrm>
            <a:off x="1066799" y="1219200"/>
            <a:ext cx="642882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Agricultural wells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20763"/>
          <a:stretch>
            <a:fillRect/>
          </a:stretch>
        </p:blipFill>
        <p:spPr bwMode="auto">
          <a:xfrm>
            <a:off x="990599" y="1447800"/>
            <a:ext cx="6629401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521</TotalTime>
  <Words>615</Words>
  <Application>Microsoft Office PowerPoint</Application>
  <PresentationFormat>On-screen Show (4:3)</PresentationFormat>
  <Paragraphs>144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Objective </vt:lpstr>
      <vt:lpstr>Study Area </vt:lpstr>
      <vt:lpstr>Slide 4</vt:lpstr>
      <vt:lpstr>  Climate</vt:lpstr>
      <vt:lpstr> Demography and Population</vt:lpstr>
      <vt:lpstr>Existing Water Resources</vt:lpstr>
      <vt:lpstr>   Municipal wells</vt:lpstr>
      <vt:lpstr>   Agricultural wells</vt:lpstr>
      <vt:lpstr>Slide 10</vt:lpstr>
      <vt:lpstr>Present Water Demand</vt:lpstr>
      <vt:lpstr>Slide 12</vt:lpstr>
      <vt:lpstr>Slide 13</vt:lpstr>
      <vt:lpstr>Future Water Needs</vt:lpstr>
      <vt:lpstr>Slide 15</vt:lpstr>
      <vt:lpstr>Slide 16</vt:lpstr>
      <vt:lpstr>Nablus Governorate Cluster</vt:lpstr>
      <vt:lpstr>Slide 18</vt:lpstr>
      <vt:lpstr>Slide 19</vt:lpstr>
      <vt:lpstr>Slide 20</vt:lpstr>
      <vt:lpstr>Proposed Future Water Sources</vt:lpstr>
      <vt:lpstr>Slide 22</vt:lpstr>
      <vt:lpstr>Slide 23</vt:lpstr>
      <vt:lpstr>Slide 24</vt:lpstr>
      <vt:lpstr>Slide 25</vt:lpstr>
      <vt:lpstr>The investment Plan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Cash Flow</vt:lpstr>
      <vt:lpstr>Slide 36</vt:lpstr>
      <vt:lpstr>Slide 37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rond</dc:creator>
  <cp:lastModifiedBy>New Way</cp:lastModifiedBy>
  <cp:revision>111</cp:revision>
  <dcterms:created xsi:type="dcterms:W3CDTF">2010-12-25T16:22:33Z</dcterms:created>
  <dcterms:modified xsi:type="dcterms:W3CDTF">2010-12-29T15:50:57Z</dcterms:modified>
</cp:coreProperties>
</file>