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10/main" val="000000" mc:Ignorable=""/>
    <a:srgbClr xmlns:mc="http://schemas.openxmlformats.org/markup-compatibility/2006" xmlns:a14="http://schemas.microsoft.com/office/drawing/2010/main" val="F7FEE2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B4A1E-1DF7-4C9C-A4EB-63D03147736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01086-0FEA-4E80-A804-5C4874C713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4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Jyrtftrttdderedrrerwrererererter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HEATING</a:t>
            </a:r>
            <a:r>
              <a:rPr lang="en-US" baseline="0" dirty="0" smtClean="0"/>
              <a:t> LOAD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78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HEATING LOAD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68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61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24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sz="1800" baseline="0" dirty="0" smtClean="0">
                <a:latin typeface="Times New Roman" pitchFamily="18" charset="0"/>
                <a:cs typeface="Times New Roman" pitchFamily="18" charset="0"/>
              </a:rPr>
              <a:t> the results of duct design based on equal pressure drop method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47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AIR HANDLING UNIT SELECTION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14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0" marR="0" lvl="2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/>
              <a:buChar char="-"/>
              <a:tabLst>
                <a:tab pos="285750" algn="l"/>
              </a:tabLst>
            </a:pPr>
            <a:r>
              <a:rPr lang="en-US" sz="1200" b="1" dirty="0" smtClean="0">
                <a:effectLst/>
                <a:latin typeface="+mn-lt"/>
                <a:ea typeface="Times New Roman"/>
                <a:cs typeface="Arial"/>
              </a:rPr>
              <a:t>Total No. of Fixture = (633) F.U</a:t>
            </a:r>
            <a:r>
              <a:rPr lang="en-US" sz="1200" b="1" dirty="0" smtClean="0">
                <a:effectLst/>
                <a:latin typeface="Times New Roman"/>
                <a:ea typeface="Times New Roman"/>
                <a:cs typeface="Arial"/>
                <a:sym typeface="Wingdings"/>
              </a:rPr>
              <a:t> </a:t>
            </a:r>
            <a:r>
              <a:rPr lang="en-US" sz="1200" b="1" dirty="0" smtClean="0">
                <a:effectLst/>
                <a:latin typeface="+mn-lt"/>
                <a:ea typeface="Times New Roman"/>
                <a:cs typeface="Arial"/>
              </a:rPr>
              <a:t> from table (appendix **)</a:t>
            </a:r>
            <a:endParaRPr lang="en-US" sz="1100" dirty="0" smtClean="0">
              <a:effectLst/>
              <a:latin typeface="+mn-lt"/>
              <a:ea typeface="Times New Roman"/>
              <a:cs typeface="Arial"/>
            </a:endParaRPr>
          </a:p>
          <a:p>
            <a:pPr marL="1143000" marR="0" lvl="2" indent="-2286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/>
              <a:buChar char="-"/>
              <a:tabLst>
                <a:tab pos="285750" algn="l"/>
              </a:tabLst>
            </a:pPr>
            <a:r>
              <a:rPr lang="en-US" sz="1200" b="1" dirty="0" smtClean="0">
                <a:effectLst/>
                <a:latin typeface="+mn-lt"/>
                <a:ea typeface="Times New Roman"/>
                <a:cs typeface="Arial"/>
              </a:rPr>
              <a:t> the total demand is 178 GPM </a:t>
            </a:r>
            <a:endParaRPr lang="en-US" sz="1100" dirty="0" smtClean="0">
              <a:effectLst/>
              <a:latin typeface="+mn-lt"/>
              <a:ea typeface="Times New Roman"/>
              <a:cs typeface="Arial"/>
            </a:endParaRPr>
          </a:p>
          <a:p>
            <a:pPr marL="1143000" marR="0" lvl="2" indent="-2286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/>
              <a:buChar char="-"/>
            </a:pPr>
            <a:r>
              <a:rPr lang="en-US" sz="1200" b="1" dirty="0" smtClean="0">
                <a:effectLst/>
                <a:latin typeface="+mn-lt"/>
                <a:ea typeface="Times New Roman"/>
                <a:cs typeface="Arial"/>
              </a:rPr>
              <a:t>Total cold water demand = 178 x 0.75 =133.5 GPM</a:t>
            </a:r>
            <a:endParaRPr lang="en-US" sz="1100" dirty="0" smtClean="0">
              <a:effectLst/>
              <a:latin typeface="+mn-lt"/>
              <a:ea typeface="Times New Roman"/>
              <a:cs typeface="Arial"/>
            </a:endParaRPr>
          </a:p>
          <a:p>
            <a:pPr marL="1143000" marR="0" lvl="2" indent="-2286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/>
              <a:buChar char="-"/>
            </a:pPr>
            <a:r>
              <a:rPr lang="en-US" sz="1200" b="1" dirty="0" smtClean="0">
                <a:effectLst/>
                <a:latin typeface="+mn-lt"/>
                <a:ea typeface="Times New Roman"/>
                <a:cs typeface="Arial"/>
              </a:rPr>
              <a:t>Total hot water demand =  178 x 0.25 = 44.5 GPM</a:t>
            </a:r>
            <a:endParaRPr lang="en-US" sz="1100" dirty="0" smtClean="0">
              <a:effectLst/>
              <a:latin typeface="+mn-lt"/>
              <a:ea typeface="Times New Roman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7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FFFFFF" mc:Ignorable="">
                  <a:shade val="100000"/>
                </a:srgbClr>
              </a:gs>
              <a:gs pos="98000">
                <a:srgbClr xmlns:mc="http://schemas.openxmlformats.org/markup-compatibility/2006" xmlns:a14="http://schemas.microsoft.com/office/drawing/2010/main" val="FFFFFF" mc:Ignorable="">
                  <a:shade val="100000"/>
                </a:srgbClr>
              </a:gs>
              <a:gs pos="99055">
                <a:srgbClr xmlns:mc="http://schemas.openxmlformats.org/markup-compatibility/2006" xmlns:a14="http://schemas.microsoft.com/office/drawing/2010/main" val="FFFFFF" mc:Ignorable="">
                  <a:shade val="93000"/>
                </a:srgbClr>
              </a:gs>
              <a:gs pos="100000">
                <a:srgbClr xmlns:mc="http://schemas.openxmlformats.org/markup-compatibility/2006" xmlns:a14="http://schemas.microsoft.com/office/drawing/2010/main" val="FFFFFF" mc:Ignorable="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xmlns:mc="http://schemas.openxmlformats.org/markup-compatibility/2006" xmlns:a14="http://schemas.microsoft.com/office/drawing/2010/main" val="302F2C" mc:Ignorable="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xmlns:mc="http://schemas.openxmlformats.org/markup-compatibility/2006" xmlns:a14="http://schemas.microsoft.com/office/drawing/2010/main" val="000000" mc:Ignorable="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FFFFFF" mc:Ignorable="">
                  <a:shade val="100000"/>
                </a:srgbClr>
              </a:gs>
              <a:gs pos="98000">
                <a:srgbClr xmlns:mc="http://schemas.openxmlformats.org/markup-compatibility/2006" xmlns:a14="http://schemas.microsoft.com/office/drawing/2010/main" val="FFFFFF" mc:Ignorable="">
                  <a:shade val="100000"/>
                </a:srgbClr>
              </a:gs>
              <a:gs pos="99055">
                <a:srgbClr xmlns:mc="http://schemas.openxmlformats.org/markup-compatibility/2006" xmlns:a14="http://schemas.microsoft.com/office/drawing/2010/main" val="FFFFFF" mc:Ignorable="">
                  <a:shade val="93000"/>
                </a:srgbClr>
              </a:gs>
              <a:gs pos="100000">
                <a:srgbClr xmlns:mc="http://schemas.openxmlformats.org/markup-compatibility/2006" xmlns:a14="http://schemas.microsoft.com/office/drawing/2010/main" val="FFFFFF" mc:Ignorable="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xmlns:mc="http://schemas.openxmlformats.org/markup-compatibility/2006" xmlns:a14="http://schemas.microsoft.com/office/drawing/2010/main" val="302F2C" mc:Ignorable="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FFFFFF" mc:Ignorable="">
                  <a:shade val="100000"/>
                </a:srgbClr>
              </a:gs>
              <a:gs pos="98000">
                <a:srgbClr xmlns:mc="http://schemas.openxmlformats.org/markup-compatibility/2006" xmlns:a14="http://schemas.microsoft.com/office/drawing/2010/main" val="FFFFFF" mc:Ignorable="">
                  <a:shade val="100000"/>
                </a:srgbClr>
              </a:gs>
              <a:gs pos="99055">
                <a:srgbClr xmlns:mc="http://schemas.openxmlformats.org/markup-compatibility/2006" xmlns:a14="http://schemas.microsoft.com/office/drawing/2010/main" val="FFFFFF" mc:Ignorable="">
                  <a:shade val="93000"/>
                </a:srgbClr>
              </a:gs>
              <a:gs pos="100000">
                <a:srgbClr xmlns:mc="http://schemas.openxmlformats.org/markup-compatibility/2006" xmlns:a14="http://schemas.microsoft.com/office/drawing/2010/main" val="FFFFFF" mc:Ignorable="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xmlns:mc="http://schemas.openxmlformats.org/markup-compatibility/2006" xmlns:a14="http://schemas.microsoft.com/office/drawing/2010/main" val="302F2C" mc:Ignorable="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FFFFFF" mc:Ignorable="">
                  <a:shade val="100000"/>
                </a:srgbClr>
              </a:gs>
              <a:gs pos="98000">
                <a:srgbClr xmlns:mc="http://schemas.openxmlformats.org/markup-compatibility/2006" xmlns:a14="http://schemas.microsoft.com/office/drawing/2010/main" val="FFFFFF" mc:Ignorable="">
                  <a:shade val="100000"/>
                </a:srgbClr>
              </a:gs>
              <a:gs pos="99055">
                <a:srgbClr xmlns:mc="http://schemas.openxmlformats.org/markup-compatibility/2006" xmlns:a14="http://schemas.microsoft.com/office/drawing/2010/main" val="FFFFFF" mc:Ignorable="">
                  <a:shade val="93000"/>
                </a:srgbClr>
              </a:gs>
              <a:gs pos="100000">
                <a:srgbClr xmlns:mc="http://schemas.openxmlformats.org/markup-compatibility/2006" xmlns:a14="http://schemas.microsoft.com/office/drawing/2010/main" val="FFFFFF" mc:Ignorable="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xmlns:mc="http://schemas.openxmlformats.org/markup-compatibility/2006" xmlns:a14="http://schemas.microsoft.com/office/drawing/2010/main" val="302F2C" mc:Ignorable="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xmlns:mc="http://schemas.openxmlformats.org/markup-compatibility/2006" xmlns:a14="http://schemas.microsoft.com/office/drawing/2010/main" val="1C1C1C" mc:Ignorable="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>
              <a:defRPr sz="12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2pPr>
            <a:lvl3pPr>
              <a:defRPr sz="1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3pPr>
            <a:lvl4pPr>
              <a:defRPr sz="9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4pPr>
            <a:lvl5pPr>
              <a:defRPr sz="9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FFFFFF" mc:Ignorable="">
                  <a:shade val="100000"/>
                </a:srgbClr>
              </a:gs>
              <a:gs pos="98000">
                <a:srgbClr xmlns:mc="http://schemas.openxmlformats.org/markup-compatibility/2006" xmlns:a14="http://schemas.microsoft.com/office/drawing/2010/main" val="FFFFFF" mc:Ignorable="">
                  <a:shade val="100000"/>
                </a:srgbClr>
              </a:gs>
              <a:gs pos="99055">
                <a:srgbClr xmlns:mc="http://schemas.openxmlformats.org/markup-compatibility/2006" xmlns:a14="http://schemas.microsoft.com/office/drawing/2010/main" val="FFFFFF" mc:Ignorable="">
                  <a:shade val="93000"/>
                </a:srgbClr>
              </a:gs>
              <a:gs pos="100000">
                <a:srgbClr xmlns:mc="http://schemas.openxmlformats.org/markup-compatibility/2006" xmlns:a14="http://schemas.microsoft.com/office/drawing/2010/main" val="FFFFFF" mc:Ignorable="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xmlns:mc="http://schemas.openxmlformats.org/markup-compatibility/2006" xmlns:a14="http://schemas.microsoft.com/office/drawing/2010/main" val="302F2C" mc:Ignorable="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C18E3B9-91AF-47F0-B007-516E335CB9D8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xmlns:mc="http://schemas.openxmlformats.org/markup-compatibility/2006" xmlns:a14="http://schemas.microsoft.com/office/drawing/2010/main" val="000000" mc:Ignorable="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2772013"/>
            <a:ext cx="78486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AN-NAJAH NATIONAL UNIVERSITY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FACULTY OF ENGINEERING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DEPARTMENT OF MECHANICAL ENGINEERING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Picture 7" descr="image010[1]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8536" y="1060316"/>
            <a:ext cx="2000264" cy="19876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295400" y="533400"/>
            <a:ext cx="6400800" cy="1524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ln w="17780" cmpd="sng">
                <a:solidFill>
                  <a:srgbClr xmlns:mc="http://schemas.openxmlformats.org/markup-compatibility/2006" xmlns:a14="http://schemas.microsoft.com/office/drawing/2010/main" val="FFFFFF" mc:Ignorable=""/>
                </a:solidFill>
                <a:prstDash val="solid"/>
                <a:miter lim="800000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838200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SUMMER INSIDE AND OUTSIDE DESIGN CONDITIONS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524000" y="2651124"/>
            <a:ext cx="673261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Outside temperature (To) be 30˚C.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Inside temperature (Ti) be 25 ˚C.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Outside Relative humidity (</a:t>
            </a:r>
            <a:r>
              <a:rPr kumimoji="0" lang="en-US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</a:t>
            </a:r>
            <a:r>
              <a:rPr kumimoji="0" lang="en-US" b="1" i="0" u="none" strike="noStrike" kern="0" cap="none" spc="0" normalizeH="0" baseline="-2500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is  49.7%.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Inside Relative humidity (</a:t>
            </a:r>
            <a:r>
              <a:rPr kumimoji="0" lang="en-US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</a:t>
            </a:r>
            <a:r>
              <a:rPr kumimoji="0" lang="en-US" b="1" i="0" u="none" strike="noStrike" kern="0" cap="none" spc="0" normalizeH="0" baseline="-2500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is 50%.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Outside Moisture content (</a:t>
            </a:r>
            <a:r>
              <a:rPr kumimoji="0" lang="en-US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0" lang="en-US" b="1" i="0" u="none" strike="noStrike" kern="0" cap="none" spc="0" normalizeH="0" baseline="-2500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is 13.5 g of water/ Kg of dry air.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Inside Moisture content (W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is 10 g of water/ Kg of dry air</a:t>
            </a:r>
            <a:endParaRPr kumimoji="0" lang="ar-SA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PEDIATRIC 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447800" y="381000"/>
            <a:ext cx="5867400" cy="11537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95487" y="762000"/>
            <a:ext cx="5167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COOLING LOAD EQUATIONS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 bwMode="auto">
          <a:xfrm>
            <a:off x="1219200" y="1610900"/>
            <a:ext cx="7100887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Qs = U *  A * CLTD </a:t>
            </a:r>
            <a:r>
              <a:rPr lang="en-US" sz="1800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corc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.                              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For Wall And Ceiling.</a:t>
            </a:r>
            <a:b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CLTD </a:t>
            </a:r>
            <a:r>
              <a:rPr lang="en-US" sz="1800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coro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= ( CLTD + LM ) K +( T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-25.5 ) + ( T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– 29.4 ).</a:t>
            </a:r>
            <a:b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Qs) 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transmitted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 = A * SHG * SC * CLF </a:t>
            </a:r>
            <a:r>
              <a:rPr lang="en-US" sz="1800" b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.              </a:t>
            </a:r>
            <a:r>
              <a:rPr lang="en-US" sz="1800" b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        From 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glass</a:t>
            </a:r>
            <a:b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s)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convection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=  U * A  * ( CLTD ) 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correction.              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From glass</a:t>
            </a:r>
            <a:b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s)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vent 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= 1.2 *A * ( T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– T 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) .</a:t>
            </a:r>
            <a:b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latent 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= 3 * A ( W 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–W 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b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Qs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) people = </a:t>
            </a:r>
            <a:r>
              <a:rPr lang="en-US" sz="1800" b="1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800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* n * CLF</a:t>
            </a:r>
            <a:b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) people = </a:t>
            </a:r>
            <a:r>
              <a:rPr lang="en-US" sz="1800" b="1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* n</a:t>
            </a:r>
            <a:b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Qs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) lighting = W * CLF</a:t>
            </a:r>
            <a:b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Qs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) equipment = </a:t>
            </a:r>
            <a:r>
              <a:rPr lang="en-US" sz="1800" b="1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800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* CLF</a:t>
            </a:r>
            <a:b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en-US" sz="1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) equipment = </a:t>
            </a:r>
            <a:r>
              <a:rPr lang="en-US" sz="1800" b="1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ql</a:t>
            </a:r>
            <a:endParaRPr lang="en-US" sz="1800" b="1" dirty="0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100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347748"/>
              </p:ext>
            </p:extLst>
          </p:nvPr>
        </p:nvGraphicFramePr>
        <p:xfrm>
          <a:off x="2017554" y="2057400"/>
          <a:ext cx="5154930" cy="3276600"/>
        </p:xfrm>
        <a:graphic>
          <a:graphicData uri="http://schemas.openxmlformats.org/drawingml/2006/table">
            <a:tbl>
              <a:tblPr firstRow="1" firstCol="1" bandRow="1"/>
              <a:tblGrid>
                <a:gridCol w="1405890"/>
                <a:gridCol w="1177290"/>
                <a:gridCol w="1428750"/>
                <a:gridCol w="1143000"/>
              </a:tblGrid>
              <a:tr h="1092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Floor. No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Q(Total)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(Kw)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Q(Total)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(Ton)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Q(Total)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(CFM)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Basement floor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DEADA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33.1818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9.480515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3287.122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Ground floor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DEADA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110.9769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31.7077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13266.677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First Floor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DEADA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109.940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31.41143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14988.76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Second floor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DEADA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106.745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30.49857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13073.59</a:t>
                      </a:r>
                      <a:endParaRPr lang="en-US" sz="1400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Horizontal Scroll 5"/>
          <p:cNvSpPr/>
          <p:nvPr/>
        </p:nvSpPr>
        <p:spPr>
          <a:xfrm>
            <a:off x="1371600" y="6858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1000780"/>
            <a:ext cx="4919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COOLING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LOAD RESULTS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56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50" y="329575"/>
            <a:ext cx="853127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3616325" algn="l"/>
              </a:tabLst>
            </a:pP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chiller is the main source of cooling process, our selection depends on  PETRA COMPANY.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9600" y="4304943"/>
            <a:ext cx="7929563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  <a:tabLst>
                <a:tab pos="3616325" algn="l"/>
              </a:tabLst>
            </a:pP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cooling load in our project 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 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102.43 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Ton</a:t>
            </a:r>
            <a:r>
              <a:rPr lang="en-US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. 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 we select 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110 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ton R 134-a chiller it's manufactured with 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Two 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compressors and with the same compressors type.</a:t>
            </a:r>
            <a:endParaRPr lang="en-US" sz="16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  <a:tabLst>
                <a:tab pos="3616325" algn="l"/>
              </a:tabLst>
            </a:pPr>
            <a:r>
              <a:rPr lang="en-US" b="1" u="sng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Chiller Code is: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WPS a 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110 2 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</a:p>
          <a:p>
            <a:pPr algn="ctr" eaLnBrk="0" hangingPunct="0">
              <a:lnSpc>
                <a:spcPct val="150000"/>
              </a:lnSpc>
              <a:tabLst>
                <a:tab pos="3616325" algn="l"/>
              </a:tabLst>
            </a:pPr>
            <a:endParaRPr lang="en-US" sz="28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45237"/>
            <a:ext cx="6705600" cy="2959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888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3716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52155" y="762000"/>
            <a:ext cx="2662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DUCT DESIGN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1828800"/>
            <a:ext cx="45486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There are two methods for duct 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design :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23622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lvl="0" indent="-171450">
              <a:buFont typeface="Wingdings" pitchFamily="2" charset="2"/>
              <a:buChar char="v"/>
            </a:pP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Equal pressure drop 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method.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 typeface="Wingdings" pitchFamily="2" charset="2"/>
              <a:buChar char="v"/>
            </a:pP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Velocity 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method.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3105835"/>
            <a:ext cx="74184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 the results of duct design based on equal pressure drop method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491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3716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52155" y="762000"/>
            <a:ext cx="2669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PIPES 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DESIGN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38175" y="1927225"/>
            <a:ext cx="8429625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</a:rPr>
              <a:t>The total cooling load was calculated for the floor.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</a:rPr>
              <a:t>The mass flow rate for the water calculated (m).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</a:rPr>
              <a:t>The pressure head was estimated in (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</a:rPr>
              <a:t>Kpa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</a:rPr>
              <a:t>) 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</a:rPr>
              <a:t>The longest loop from the boiler to the farthest fan coil unit and return to the boiler was calculated multiplying by (1.5) due to fittings.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</a:rPr>
              <a:t>The pressure head per unit length is calculated and it should be between range from (200&lt; ∆p/L&lt;550).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</a:rPr>
              <a:t>Then the diameter of pipe entering to the floor is estimated .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88040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3"/>
          <a:stretch>
            <a:fillRect/>
          </a:stretch>
        </p:blipFill>
        <p:spPr bwMode="auto">
          <a:xfrm>
            <a:off x="1219199" y="2666999"/>
            <a:ext cx="6019801" cy="304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62795" y="1760172"/>
            <a:ext cx="7342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Air Handling Units were selected from PETRA COMPANY using PETRA catalogue: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14478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AIR HANDLING UNIT SELECTION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588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33400" y="1062778"/>
            <a:ext cx="8283620" cy="468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tabLst>
                <a:tab pos="3615690" algn="l"/>
              </a:tabLst>
            </a:pPr>
            <a:r>
              <a:rPr lang="en-US" sz="2000" dirty="0" smtClean="0">
                <a:latin typeface="Times New Roman"/>
                <a:ea typeface="Calibri"/>
                <a:cs typeface="Arial"/>
              </a:rPr>
              <a:t>The </a:t>
            </a:r>
            <a:r>
              <a:rPr lang="en-US" sz="2000" dirty="0">
                <a:latin typeface="Times New Roman"/>
                <a:ea typeface="Calibri"/>
                <a:cs typeface="Arial"/>
              </a:rPr>
              <a:t>suitable 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A.H.U </a:t>
            </a:r>
            <a:r>
              <a:rPr lang="en-US" sz="2000" b="1" dirty="0" smtClean="0">
                <a:latin typeface="Times New Roman"/>
                <a:ea typeface="Calibri"/>
                <a:cs typeface="Arial"/>
              </a:rPr>
              <a:t>(AHU#2)</a:t>
            </a:r>
            <a:r>
              <a:rPr lang="en-US" sz="2000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US" sz="2000" dirty="0">
                <a:latin typeface="Times New Roman"/>
                <a:ea typeface="Calibri"/>
                <a:cs typeface="Arial"/>
              </a:rPr>
              <a:t>for ground floor (</a:t>
            </a: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/>
                <a:ea typeface="Calibri"/>
                <a:cs typeface="Arial"/>
              </a:rPr>
              <a:t>4724.164</a:t>
            </a:r>
            <a:r>
              <a:rPr lang="en-US" sz="2000" dirty="0">
                <a:latin typeface="Times New Roman"/>
                <a:ea typeface="Calibri"/>
                <a:cs typeface="Arial"/>
              </a:rPr>
              <a:t> CFM) is: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  <a:tabLst>
                <a:tab pos="3615690" algn="l"/>
              </a:tabLst>
            </a:pPr>
            <a:r>
              <a:rPr lang="en-US" sz="2000" b="1" dirty="0">
                <a:latin typeface="Times New Roman"/>
                <a:ea typeface="Calibri"/>
                <a:cs typeface="Arial"/>
              </a:rPr>
              <a:t>PAH H C 50 C6 H3 X2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3615690" algn="l"/>
              </a:tabLst>
            </a:pPr>
            <a:r>
              <a:rPr lang="en-US" sz="2000" dirty="0">
                <a:latin typeface="Times New Roman"/>
                <a:ea typeface="Calibri"/>
                <a:cs typeface="Arial"/>
              </a:rPr>
              <a:t>The suitable </a:t>
            </a:r>
            <a:r>
              <a:rPr lang="en-US" sz="2000" b="1" dirty="0" smtClean="0">
                <a:latin typeface="Times New Roman"/>
                <a:ea typeface="Calibri"/>
                <a:cs typeface="Arial"/>
              </a:rPr>
              <a:t>A.H.U(AHU#1)</a:t>
            </a:r>
            <a:r>
              <a:rPr lang="en-US" sz="2000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US" sz="2000" dirty="0">
                <a:latin typeface="Times New Roman"/>
                <a:ea typeface="Calibri"/>
                <a:cs typeface="Arial"/>
              </a:rPr>
              <a:t>for (ground &amp; second floor) (7301.165 CFM) is: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  <a:tabLst>
                <a:tab pos="3615690" algn="l"/>
              </a:tabLst>
            </a:pPr>
            <a:r>
              <a:rPr lang="en-US" sz="2000" b="1" dirty="0">
                <a:latin typeface="Times New Roman"/>
                <a:ea typeface="Calibri"/>
                <a:cs typeface="Arial"/>
              </a:rPr>
              <a:t>PAH H C 80 C6 H3 X2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3615690" algn="l"/>
              </a:tabLst>
            </a:pPr>
            <a:r>
              <a:rPr lang="en-US" sz="2000" dirty="0">
                <a:latin typeface="Times New Roman"/>
                <a:ea typeface="Calibri"/>
                <a:cs typeface="Arial"/>
              </a:rPr>
              <a:t>The suitable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 A.H.U </a:t>
            </a:r>
            <a:r>
              <a:rPr lang="en-US" sz="2000" dirty="0">
                <a:latin typeface="Times New Roman"/>
                <a:ea typeface="Calibri"/>
                <a:cs typeface="Arial"/>
              </a:rPr>
              <a:t>for first floor: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3615690" algn="l"/>
              </a:tabLst>
            </a:pPr>
            <a:r>
              <a:rPr lang="en-US" sz="2000" b="1" dirty="0" smtClean="0">
                <a:latin typeface="Times New Roman"/>
                <a:ea typeface="Calibri"/>
                <a:cs typeface="Arial"/>
              </a:rPr>
              <a:t>AHU# 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1: Operation rooms (1407.188 CFM)        PAH H C 16 C6 H3 X2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3615690" algn="l"/>
              </a:tabLst>
            </a:pPr>
            <a:r>
              <a:rPr lang="en-US" sz="2000" b="1" dirty="0">
                <a:latin typeface="Times New Roman"/>
                <a:ea typeface="Calibri"/>
                <a:cs typeface="Arial"/>
              </a:rPr>
              <a:t>AHU </a:t>
            </a:r>
            <a:r>
              <a:rPr lang="en-US" sz="2000" b="1" dirty="0" smtClean="0">
                <a:latin typeface="Times New Roman"/>
                <a:ea typeface="Calibri"/>
                <a:cs typeface="Arial"/>
              </a:rPr>
              <a:t>#2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: I.C.U room (555.745 CFM)                    PAH H C 8 C6 H3 X2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3615690" algn="l"/>
              </a:tabLst>
            </a:pPr>
            <a:r>
              <a:rPr lang="en-US" sz="2000" b="1" dirty="0">
                <a:latin typeface="Times New Roman"/>
                <a:ea typeface="Calibri"/>
                <a:cs typeface="Arial"/>
              </a:rPr>
              <a:t>AHU </a:t>
            </a:r>
            <a:r>
              <a:rPr lang="en-US" sz="2000" b="1" dirty="0" smtClean="0">
                <a:latin typeface="Times New Roman"/>
                <a:ea typeface="Calibri"/>
                <a:cs typeface="Arial"/>
              </a:rPr>
              <a:t>#3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: N.I.C.U room (1037.010 CFM)              PAH H C 12 C6 H3 X2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595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4478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FAN COIL UNIT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SELECTION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000125" y="1570037"/>
            <a:ext cx="77152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In Our project we need Ducted FCU and to ensure the high level of comfort we need the filtered FCU our selection from Petra catalogs is CBP type.</a:t>
            </a:r>
            <a:endParaRPr lang="ar-JO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048000"/>
            <a:ext cx="70008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2187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4478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PLUMMPING SYSTEM IN BUILDINGS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676400"/>
            <a:ext cx="502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drainage fixture unit in building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47620"/>
              </p:ext>
            </p:extLst>
          </p:nvPr>
        </p:nvGraphicFramePr>
        <p:xfrm>
          <a:off x="1953577" y="2286002"/>
          <a:ext cx="5285423" cy="2666998"/>
        </p:xfrm>
        <a:graphic>
          <a:graphicData uri="http://schemas.openxmlformats.org/drawingml/2006/table">
            <a:tbl>
              <a:tblPr rtl="1" firstRow="1" firstCol="1" bandRow="1"/>
              <a:tblGrid>
                <a:gridCol w="677618"/>
                <a:gridCol w="2079902"/>
                <a:gridCol w="2527903"/>
              </a:tblGrid>
              <a:tr h="11853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Size of pipes (in)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No .of fixture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Type of fixture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Water closet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 1/2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Kitchen sink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Shower head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 1/2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Lavatory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Floor drain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62000" y="5181600"/>
            <a:ext cx="701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50000"/>
              </a:lnSpc>
              <a:tabLst>
                <a:tab pos="285750" algn="l"/>
              </a:tabLst>
            </a:pPr>
            <a:r>
              <a:rPr lang="en-US" b="1" dirty="0">
                <a:latin typeface="Times New Roman" pitchFamily="18" charset="0"/>
                <a:ea typeface="Times New Roman"/>
                <a:cs typeface="Times New Roman" pitchFamily="18" charset="0"/>
              </a:rPr>
              <a:t>Total No. of Fixture = (478) F.U</a:t>
            </a:r>
            <a:endParaRPr lang="en-US" sz="1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R="0"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b="1" dirty="0">
                <a:latin typeface="Times New Roman" pitchFamily="18" charset="0"/>
                <a:ea typeface="Times New Roman"/>
                <a:cs typeface="Times New Roman" pitchFamily="18" charset="0"/>
              </a:rPr>
              <a:t>The Main Building Drain = 5 in. </a:t>
            </a:r>
            <a:r>
              <a:rPr lang="en-US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                 6in  practical</a:t>
            </a:r>
            <a:endParaRPr lang="en-US" sz="160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105400" y="5867400"/>
            <a:ext cx="762000" cy="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687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295400"/>
            <a:ext cx="4572000" cy="3228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Students name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Abed Alkareem Alfanni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Ismat Fakhouri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Mohammad Hussein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Saleh Obead</a:t>
            </a:r>
          </a:p>
          <a:p>
            <a:pPr algn="ctr">
              <a:lnSpc>
                <a:spcPct val="150000"/>
              </a:lnSpc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4724400"/>
            <a:ext cx="594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Supervisor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Ramiz Al Khaldi</a:t>
            </a:r>
          </a:p>
        </p:txBody>
      </p:sp>
      <p:pic>
        <p:nvPicPr>
          <p:cNvPr id="6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762000"/>
            <a:ext cx="541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Potable water fixture unit in building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636594"/>
              </p:ext>
            </p:extLst>
          </p:nvPr>
        </p:nvGraphicFramePr>
        <p:xfrm>
          <a:off x="1402556" y="1447801"/>
          <a:ext cx="6553200" cy="2791037"/>
        </p:xfrm>
        <a:graphic>
          <a:graphicData uri="http://schemas.openxmlformats.org/drawingml/2006/table">
            <a:tbl>
              <a:tblPr rtl="1" firstRow="1" firstCol="1" bandRow="1"/>
              <a:tblGrid>
                <a:gridCol w="840153"/>
                <a:gridCol w="2578794"/>
                <a:gridCol w="3134253"/>
              </a:tblGrid>
              <a:tr h="12182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Size of pipes (in)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6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No .of fixture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6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Type of fixture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974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Water closet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4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1/2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Kitchen sink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4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1/2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Shower head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4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3/8,1/2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Lavatory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4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1/2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Service sink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-228600" y="4278868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50000"/>
              </a:lnSpc>
              <a:tabLst>
                <a:tab pos="285750" algn="l"/>
              </a:tabLst>
            </a:pPr>
            <a:r>
              <a:rPr lang="en-US" sz="16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Total No. of Fixture = (633) F.U</a:t>
            </a:r>
            <a:r>
              <a:rPr lang="en-US" sz="16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Wingdings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from table (appendix **)</a:t>
            </a:r>
            <a:endParaRPr lang="en-US" sz="16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228600" y="4791670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50000"/>
              </a:lnSpc>
              <a:tabLst>
                <a:tab pos="285750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16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total demand is 178 GPM </a:t>
            </a:r>
            <a:endParaRPr lang="en-US" sz="16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2">
              <a:lnSpc>
                <a:spcPct val="150000"/>
              </a:lnSpc>
            </a:pPr>
            <a:r>
              <a:rPr lang="en-US" sz="16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Total cold water demand = 178 x 0.75 =133.5 GPM</a:t>
            </a:r>
            <a:endParaRPr lang="en-US" sz="16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2">
              <a:lnSpc>
                <a:spcPct val="150000"/>
              </a:lnSpc>
            </a:pPr>
            <a:r>
              <a:rPr lang="en-US" sz="16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Total hot water demand =  178 x 0.25 = 44.5 GPM</a:t>
            </a:r>
            <a:endParaRPr lang="en-US" sz="16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497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86000" y="6259513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786825"/>
            <a:ext cx="710483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MECHANICAL SYSTEMS IN BUILDINGS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2560" y="3200400"/>
            <a:ext cx="8233985" cy="16547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AL BAHRAIN PEDIATRIC HOSPITAL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928688" y="571500"/>
            <a:ext cx="7286625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The aim of this project is to design the Following Mechanical Systems to AL </a:t>
            </a:r>
            <a:r>
              <a:rPr lang="en-US" sz="28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Bahrain Pediatric Hospital</a:t>
            </a:r>
            <a:r>
              <a:rPr lang="en-US" sz="2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Heating 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Ventilation and air conditioning (HVAC</a:t>
            </a: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Plumping system </a:t>
            </a:r>
            <a:r>
              <a:rPr lang="en-US" sz="16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(Sanitary drainage system&amp; potable water system).</a:t>
            </a:r>
            <a:endParaRPr lang="en-US" sz="16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Fire </a:t>
            </a: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Fighting system</a:t>
            </a:r>
            <a:r>
              <a:rPr lang="en-US" sz="2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SA" sz="28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Horizontal Scroll 10"/>
          <p:cNvSpPr/>
          <p:nvPr/>
        </p:nvSpPr>
        <p:spPr>
          <a:xfrm>
            <a:off x="1707356" y="914400"/>
            <a:ext cx="5943600" cy="12192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833687" y="1143000"/>
            <a:ext cx="4557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HVAC System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1200" y="2667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This abbreviating stands  for Heating Ventilation and Air Conditioning System</a:t>
            </a:r>
            <a:endParaRPr lang="en-US" sz="24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95400" y="3840540"/>
            <a:ext cx="670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main objective of air conditioning is to maintain the environment in enclosed space at conditions that induce the feeling of comfort to human.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295400" y="685800"/>
            <a:ext cx="6400800" cy="1524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ln w="17780" cmpd="sng">
                <a:solidFill>
                  <a:srgbClr xmlns:mc="http://schemas.openxmlformats.org/markup-compatibility/2006" xmlns:a14="http://schemas.microsoft.com/office/drawing/2010/main" val="FFFFFF" mc:Ignorable=""/>
                </a:solidFill>
                <a:prstDash val="solid"/>
                <a:miter lim="800000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990600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WINTER INSIDE AND OUTSIDE DESIGN CONDITIONS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6670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Outside temperature 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To=4.7 ˚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Inside temperature 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Ti=21 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˚C.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Outside Relative humidity </a:t>
            </a:r>
            <a:r>
              <a:rPr lang="en-US" b="1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b="1" baseline="-25000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=71.7%</a:t>
            </a:r>
            <a:r>
              <a:rPr lang="ar-SA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Inside Relative humidity </a:t>
            </a:r>
            <a:r>
              <a:rPr lang="en-US" b="1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b="1" baseline="-25000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=30%.</a:t>
            </a:r>
            <a:endParaRPr lang="en-US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Outside Moisture content </a:t>
            </a:r>
            <a:r>
              <a:rPr lang="en-US" b="1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="1" baseline="-25000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=3.9g 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of water/ Kg of dry air.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Inside Moisture content 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="1" baseline="-250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=4.7g 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of water/ Kg of dry air.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447800" y="457200"/>
            <a:ext cx="5867400" cy="14478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848380"/>
            <a:ext cx="51968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HEATING LOAD EQUATIONS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62000" y="1752362"/>
            <a:ext cx="80010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following equations were used to calculated the heating load:</a:t>
            </a:r>
          </a:p>
          <a:p>
            <a:pPr>
              <a:lnSpc>
                <a:spcPct val="150000"/>
              </a:lnSpc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371600" y="3178175"/>
            <a:ext cx="65722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600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s,cond</a:t>
            </a: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= U A (T</a:t>
            </a:r>
            <a:r>
              <a: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– T</a:t>
            </a:r>
            <a:r>
              <a: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) 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Q </a:t>
            </a:r>
            <a:r>
              <a:rPr lang="en-US" sz="16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s,vent</a:t>
            </a: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= 1.2 </a:t>
            </a:r>
            <a:r>
              <a:rPr lang="en-US" sz="2400" b="1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vent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– T</a:t>
            </a:r>
            <a:r>
              <a: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Q </a:t>
            </a:r>
            <a:r>
              <a:rPr lang="en-US" sz="16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l,vent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= 3 </a:t>
            </a:r>
            <a:r>
              <a:rPr lang="en-US" sz="2400" b="1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b="1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vent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(W</a:t>
            </a:r>
            <a:r>
              <a: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- W </a:t>
            </a:r>
            <a:r>
              <a: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600" dirty="0" err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6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s,cond</a:t>
            </a:r>
            <a:r>
              <a:rPr lang="en-US" sz="2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6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s,vent</a:t>
            </a:r>
            <a:r>
              <a:rPr lang="en-US" sz="2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6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l,vent</a:t>
            </a:r>
            <a:r>
              <a: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371600" y="6858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1000780"/>
            <a:ext cx="4672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HEATING LOAD RESULTS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675547"/>
              </p:ext>
            </p:extLst>
          </p:nvPr>
        </p:nvGraphicFramePr>
        <p:xfrm>
          <a:off x="1371599" y="2057402"/>
          <a:ext cx="6477001" cy="3581398"/>
        </p:xfrm>
        <a:graphic>
          <a:graphicData uri="http://schemas.openxmlformats.org/drawingml/2006/table">
            <a:tbl>
              <a:tblPr firstRow="1" firstCol="1" bandRow="1"/>
              <a:tblGrid>
                <a:gridCol w="1568117"/>
                <a:gridCol w="1159042"/>
                <a:gridCol w="1227221"/>
                <a:gridCol w="1295400"/>
                <a:gridCol w="1227221"/>
              </a:tblGrid>
              <a:tr h="7068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Floor</a:t>
                      </a:r>
                      <a:endParaRPr lang="en-US" sz="1400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Qs)cond. (w)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Qs) vent. (w)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Ql) vent. (w)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Q)total .(w)</a:t>
                      </a:r>
                      <a:endParaRPr lang="en-US" sz="1400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</a:tr>
              <a:tr h="7068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Basement Floor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CD5B5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3464.9072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19090.8</a:t>
                      </a:r>
                      <a:endParaRPr lang="en-US" sz="1400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2232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23887.7072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Ground Floor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CD5B5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21450.745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53389.02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6550.8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81390.57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First Floor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CD5B5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50234.88477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30240.24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5712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86187.12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Second Floor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CD5B5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27533.056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55491.72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6808.8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89833.58</a:t>
                      </a:r>
                      <a:endParaRPr lang="en-US" sz="1400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Total</a:t>
                      </a:r>
                      <a:endParaRPr lang="en-US" sz="1400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CD5B5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102683.6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158211.8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21303.6</a:t>
                      </a:r>
                      <a:endParaRPr lang="en-US" sz="140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281299</a:t>
                      </a:r>
                      <a:endParaRPr lang="en-US" sz="1400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FAC090" mc:Ignorable="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24/5/2010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0" y="6248400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cs typeface="Times New Roman" pitchFamily="18" charset="0"/>
              </a:rPr>
              <a:t>AL BAHRAIN PEDIATRIC HOSPITAL</a:t>
            </a:r>
            <a:endParaRPr lang="en-US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5750" y="483463"/>
            <a:ext cx="853127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3616325" algn="l"/>
              </a:tabLst>
            </a:pP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boiler is the main source of heating process, selection of boiler depends on its capacity. selection of boilers from FERROLI COMPANY.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4313" y="1429479"/>
            <a:ext cx="8929687" cy="958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lvl="0" algn="ctr" eaLnBrk="0" hangingPunct="0">
              <a:lnSpc>
                <a:spcPct val="150000"/>
              </a:lnSpc>
              <a:tabLst>
                <a:tab pos="3616325" algn="l"/>
              </a:tabLst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</a:rPr>
              <a:t>The total amount of heat in our project equal to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291.388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KW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</a:rPr>
              <a:t>. Use catalog of boilers B.1 then the suitable boiler is that of type GN4 N 09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324704" y="2472651"/>
            <a:ext cx="7137531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3616325" algn="l"/>
              </a:tabLst>
            </a:pP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GN4 N </a:t>
            </a:r>
            <a:r>
              <a:rPr lang="en-US" sz="20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09 </a:t>
            </a: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has the following specifications:</a:t>
            </a:r>
          </a:p>
          <a:p>
            <a:pPr algn="ctr" eaLnBrk="0" hangingPunct="0">
              <a:lnSpc>
                <a:spcPct val="150000"/>
              </a:lnSpc>
              <a:tabLst>
                <a:tab pos="3616325" algn="l"/>
              </a:tabLst>
            </a:pP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Max. Heat input = </a:t>
            </a:r>
            <a:r>
              <a:rPr lang="en-US" sz="20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300 </a:t>
            </a: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KW</a:t>
            </a:r>
          </a:p>
          <a:p>
            <a:pPr algn="ctr" eaLnBrk="0" hangingPunct="0">
              <a:lnSpc>
                <a:spcPct val="150000"/>
              </a:lnSpc>
              <a:tabLst>
                <a:tab pos="3616325" algn="l"/>
              </a:tabLst>
            </a:pP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Min. Heat input = </a:t>
            </a:r>
            <a:r>
              <a:rPr lang="en-US" sz="20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180KW</a:t>
            </a:r>
            <a:endParaRPr lang="en-US" sz="20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  <a:tabLst>
                <a:tab pos="3616325" algn="l"/>
              </a:tabLst>
            </a:pP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Combustion Chamber (Length = </a:t>
            </a:r>
            <a:r>
              <a:rPr lang="en-US" sz="20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1140mm</a:t>
            </a: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Diameter = 500 mm)</a:t>
            </a:r>
          </a:p>
          <a:p>
            <a:pPr algn="ctr" eaLnBrk="0" hangingPunct="0">
              <a:lnSpc>
                <a:spcPct val="150000"/>
              </a:lnSpc>
              <a:tabLst>
                <a:tab pos="3616325" algn="l"/>
              </a:tabLst>
            </a:pP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Working pressure = 4 bar</a:t>
            </a:r>
          </a:p>
          <a:p>
            <a:pPr algn="ctr" eaLnBrk="0" hangingPunct="0">
              <a:lnSpc>
                <a:spcPct val="150000"/>
              </a:lnSpc>
              <a:tabLst>
                <a:tab pos="3616325" algn="l"/>
              </a:tabLst>
            </a:pP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Width of boiler = </a:t>
            </a:r>
            <a:r>
              <a:rPr lang="en-US" sz="20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1300mm</a:t>
            </a:r>
            <a:endParaRPr lang="en-US" sz="20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  <a:tabLst>
                <a:tab pos="3616325" algn="l"/>
              </a:tabLst>
            </a:pP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Boiler gross weight = </a:t>
            </a:r>
            <a:r>
              <a:rPr lang="en-US" sz="2000" b="1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1170 </a:t>
            </a:r>
            <a:r>
              <a:rPr lang="en-US" sz="20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djacency">
      <a:dk1>
        <a:srgbClr xmlns:mc="http://schemas.openxmlformats.org/markup-compatibility/2006" xmlns:a14="http://schemas.microsoft.com/office/drawing/2010/main" val="2F2B2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675E47" mc:Ignorable=""/>
      </a:dk2>
      <a:lt2>
        <a:srgbClr xmlns:mc="http://schemas.openxmlformats.org/markup-compatibility/2006" xmlns:a14="http://schemas.microsoft.com/office/drawing/2010/main" val="DFDCB7" mc:Ignorable=""/>
      </a:lt2>
      <a:accent1>
        <a:srgbClr xmlns:mc="http://schemas.openxmlformats.org/markup-compatibility/2006" xmlns:a14="http://schemas.microsoft.com/office/drawing/2010/main" val="A9A57C" mc:Ignorable=""/>
      </a:accent1>
      <a:accent2>
        <a:srgbClr xmlns:mc="http://schemas.openxmlformats.org/markup-compatibility/2006" xmlns:a14="http://schemas.microsoft.com/office/drawing/2010/main" val="9CBEBD" mc:Ignorable=""/>
      </a:accent2>
      <a:accent3>
        <a:srgbClr xmlns:mc="http://schemas.openxmlformats.org/markup-compatibility/2006" xmlns:a14="http://schemas.microsoft.com/office/drawing/2010/main" val="D2CB6C" mc:Ignorable=""/>
      </a:accent3>
      <a:accent4>
        <a:srgbClr xmlns:mc="http://schemas.openxmlformats.org/markup-compatibility/2006" xmlns:a14="http://schemas.microsoft.com/office/drawing/2010/main" val="95A39D" mc:Ignorable=""/>
      </a:accent4>
      <a:accent5>
        <a:srgbClr xmlns:mc="http://schemas.openxmlformats.org/markup-compatibility/2006" xmlns:a14="http://schemas.microsoft.com/office/drawing/2010/main" val="C89F5D" mc:Ignorable=""/>
      </a:accent5>
      <a:accent6>
        <a:srgbClr xmlns:mc="http://schemas.openxmlformats.org/markup-compatibility/2006" xmlns:a14="http://schemas.microsoft.com/office/drawing/2010/main" val="B1A089" mc:Ignorable=""/>
      </a:accent6>
      <a:hlink>
        <a:srgbClr xmlns:mc="http://schemas.openxmlformats.org/markup-compatibility/2006" xmlns:a14="http://schemas.microsoft.com/office/drawing/2010/main" val="D25814" mc:Ignorable=""/>
      </a:hlink>
      <a:folHlink>
        <a:srgbClr xmlns:mc="http://schemas.openxmlformats.org/markup-compatibility/2006" xmlns:a14="http://schemas.microsoft.com/office/drawing/2010/main" val="849A0A" mc:Ignorable="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1221</TotalTime>
  <Words>1168</Words>
  <Application>Microsoft Office PowerPoint</Application>
  <PresentationFormat>On-screen Show (4:3)</PresentationFormat>
  <Paragraphs>248</Paragraphs>
  <Slides>20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Abu3esheh</dc:creator>
  <cp:lastModifiedBy>Fa5ouri_BMW</cp:lastModifiedBy>
  <cp:revision>56</cp:revision>
  <dcterms:created xsi:type="dcterms:W3CDTF">2010-05-22T15:05:02Z</dcterms:created>
  <dcterms:modified xsi:type="dcterms:W3CDTF">2010-05-24T00:05:44Z</dcterms:modified>
</cp:coreProperties>
</file>