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60" r:id="rId5"/>
    <p:sldId id="261" r:id="rId6"/>
    <p:sldId id="282" r:id="rId7"/>
    <p:sldId id="283" r:id="rId8"/>
    <p:sldId id="281" r:id="rId9"/>
    <p:sldId id="264" r:id="rId10"/>
    <p:sldId id="262" r:id="rId11"/>
    <p:sldId id="263" r:id="rId12"/>
    <p:sldId id="265" r:id="rId13"/>
    <p:sldId id="266" r:id="rId14"/>
    <p:sldId id="267" r:id="rId15"/>
    <p:sldId id="268" r:id="rId16"/>
    <p:sldId id="284" r:id="rId17"/>
    <p:sldId id="270" r:id="rId18"/>
    <p:sldId id="271" r:id="rId19"/>
    <p:sldId id="272" r:id="rId20"/>
    <p:sldId id="273" r:id="rId21"/>
    <p:sldId id="274" r:id="rId22"/>
    <p:sldId id="275" r:id="rId23"/>
    <p:sldId id="278" r:id="rId24"/>
    <p:sldId id="277" r:id="rId25"/>
    <p:sldId id="279"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09/07/1434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09/07/1434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09/07/1434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09/07/1434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09/07/1434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09/07/1434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09/07/1434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09/07/1434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09/07/1434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09/07/1434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09/07/1434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09/07/1434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 name="عنوان 8"/>
          <p:cNvSpPr>
            <a:spLocks noGrp="1"/>
          </p:cNvSpPr>
          <p:nvPr>
            <p:ph type="title"/>
          </p:nvPr>
        </p:nvSpPr>
        <p:spPr/>
        <p:txBody>
          <a:bodyPr>
            <a:normAutofit fontScale="90000"/>
          </a:bodyPr>
          <a:lstStyle/>
          <a:p>
            <a:r>
              <a:rPr lang="en-US" sz="4800" dirty="0" smtClean="0">
                <a:latin typeface="Constantia" pitchFamily="18" charset="0"/>
                <a:cs typeface="Times New Roman" pitchFamily="18" charset="0"/>
              </a:rPr>
              <a:t/>
            </a:r>
            <a:br>
              <a:rPr lang="en-US" sz="4800" dirty="0" smtClean="0">
                <a:latin typeface="Constantia" pitchFamily="18" charset="0"/>
                <a:cs typeface="Times New Roman" pitchFamily="18" charset="0"/>
              </a:rPr>
            </a:br>
            <a:r>
              <a:rPr lang="en-US" sz="2700" b="1" dirty="0" smtClean="0">
                <a:latin typeface="Constantia" pitchFamily="18" charset="0"/>
                <a:cs typeface="Times New Roman" pitchFamily="18" charset="0"/>
              </a:rPr>
              <a:t>An-</a:t>
            </a:r>
            <a:r>
              <a:rPr lang="en-US" sz="2700" b="1" dirty="0" err="1" smtClean="0">
                <a:latin typeface="Constantia" pitchFamily="18" charset="0"/>
                <a:cs typeface="Times New Roman" pitchFamily="18" charset="0"/>
              </a:rPr>
              <a:t>Najah</a:t>
            </a:r>
            <a:r>
              <a:rPr lang="en-US" sz="2700" b="1" dirty="0" smtClean="0">
                <a:latin typeface="Constantia" pitchFamily="18" charset="0"/>
                <a:cs typeface="Times New Roman" pitchFamily="18" charset="0"/>
              </a:rPr>
              <a:t> National University</a:t>
            </a:r>
            <a:br>
              <a:rPr lang="en-US" sz="2700" b="1" dirty="0" smtClean="0">
                <a:latin typeface="Constantia" pitchFamily="18" charset="0"/>
                <a:cs typeface="Times New Roman" pitchFamily="18" charset="0"/>
              </a:rPr>
            </a:br>
            <a:r>
              <a:rPr lang="en-US" sz="2700" b="1" dirty="0" smtClean="0">
                <a:latin typeface="Constantia" pitchFamily="18" charset="0"/>
                <a:cs typeface="Times New Roman" pitchFamily="18" charset="0"/>
              </a:rPr>
              <a:t>Faculty Of Engineering</a:t>
            </a:r>
            <a:r>
              <a:rPr lang="en-US" b="1" dirty="0" smtClean="0">
                <a:latin typeface="Constantia" pitchFamily="18" charset="0"/>
                <a:cs typeface="Times New Roman" pitchFamily="18" charset="0"/>
              </a:rPr>
              <a:t/>
            </a:r>
            <a:br>
              <a:rPr lang="en-US" b="1" dirty="0" smtClean="0">
                <a:latin typeface="Constantia" pitchFamily="18" charset="0"/>
                <a:cs typeface="Times New Roman" pitchFamily="18" charset="0"/>
              </a:rPr>
            </a:br>
            <a:endParaRPr lang="ar-SA" dirty="0">
              <a:latin typeface="Constantia" pitchFamily="18" charset="0"/>
            </a:endParaRPr>
          </a:p>
        </p:txBody>
      </p:sp>
      <p:sp>
        <p:nvSpPr>
          <p:cNvPr id="8" name="مستطيل 7"/>
          <p:cNvSpPr/>
          <p:nvPr/>
        </p:nvSpPr>
        <p:spPr>
          <a:xfrm flipH="1">
            <a:off x="6715108" y="214290"/>
            <a:ext cx="142908" cy="369332"/>
          </a:xfrm>
          <a:prstGeom prst="rect">
            <a:avLst/>
          </a:prstGeom>
        </p:spPr>
        <p:txBody>
          <a:bodyPr wrap="square">
            <a:spAutoFit/>
          </a:bodyPr>
          <a:lstStyle/>
          <a:p>
            <a:pPr algn="ctr"/>
            <a:endParaRPr lang="en-US" b="1" dirty="0" smtClean="0">
              <a:latin typeface="Times New Roman" pitchFamily="18" charset="0"/>
              <a:cs typeface="Times New Roman" pitchFamily="18" charset="0"/>
            </a:endParaRPr>
          </a:p>
        </p:txBody>
      </p:sp>
      <p:pic>
        <p:nvPicPr>
          <p:cNvPr id="11" name="Picture 8"/>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857620" y="1500174"/>
            <a:ext cx="1359691" cy="1367642"/>
          </a:xfrm>
          <a:prstGeom prst="rect">
            <a:avLst/>
          </a:prstGeom>
        </p:spPr>
      </p:pic>
      <p:sp>
        <p:nvSpPr>
          <p:cNvPr id="12" name="مستطيل 11"/>
          <p:cNvSpPr/>
          <p:nvPr/>
        </p:nvSpPr>
        <p:spPr>
          <a:xfrm>
            <a:off x="1000100" y="2714620"/>
            <a:ext cx="7429552" cy="3816429"/>
          </a:xfrm>
          <a:prstGeom prst="rect">
            <a:avLst/>
          </a:prstGeom>
        </p:spPr>
        <p:txBody>
          <a:bodyPr wrap="square">
            <a:spAutoFit/>
          </a:bodyPr>
          <a:lstStyle/>
          <a:p>
            <a:pPr algn="ctr"/>
            <a:endParaRPr lang="en-US" sz="2400" dirty="0" smtClean="0"/>
          </a:p>
          <a:p>
            <a:pPr algn="ctr"/>
            <a:r>
              <a:rPr lang="en-US" sz="2400" b="1" dirty="0" smtClean="0">
                <a:latin typeface="Constantia" pitchFamily="18" charset="0"/>
              </a:rPr>
              <a:t>Civil Engineering Department</a:t>
            </a:r>
            <a:endParaRPr lang="ar-JO" sz="2400" b="1" dirty="0" smtClean="0">
              <a:latin typeface="Constantia" pitchFamily="18" charset="0"/>
              <a:cs typeface="Times New Roman" pitchFamily="18" charset="0"/>
            </a:endParaRPr>
          </a:p>
          <a:p>
            <a:pPr algn="ctr" rtl="0"/>
            <a:endParaRPr lang="en-US" dirty="0" smtClean="0"/>
          </a:p>
          <a:p>
            <a:pPr algn="ctr" rtl="0"/>
            <a:r>
              <a:rPr lang="en-US" sz="4000" b="1" dirty="0" smtClean="0">
                <a:latin typeface="Constantia" pitchFamily="18" charset="0"/>
              </a:rPr>
              <a:t>Diagnostic Study Of Water Supply System In </a:t>
            </a:r>
            <a:r>
              <a:rPr lang="en-US" sz="4000" b="1" dirty="0" err="1" smtClean="0">
                <a:latin typeface="Constantia" pitchFamily="18" charset="0"/>
              </a:rPr>
              <a:t>Qalqilya</a:t>
            </a:r>
            <a:r>
              <a:rPr lang="en-US" sz="4000" b="1" dirty="0" smtClean="0">
                <a:latin typeface="Constantia" pitchFamily="18" charset="0"/>
              </a:rPr>
              <a:t> </a:t>
            </a:r>
          </a:p>
          <a:p>
            <a:pPr algn="ctr" rtl="0"/>
            <a:r>
              <a:rPr lang="en-US" sz="4000" b="1" dirty="0" smtClean="0">
                <a:latin typeface="Constantia" pitchFamily="18" charset="0"/>
              </a:rPr>
              <a:t>(Al- </a:t>
            </a:r>
            <a:r>
              <a:rPr lang="en-US" sz="4000" b="1" dirty="0" err="1" smtClean="0">
                <a:latin typeface="Constantia" pitchFamily="18" charset="0"/>
              </a:rPr>
              <a:t>Muntaza</a:t>
            </a:r>
            <a:r>
              <a:rPr lang="en-US" sz="4000" b="1" dirty="0" smtClean="0">
                <a:latin typeface="Constantia" pitchFamily="18" charset="0"/>
              </a:rPr>
              <a:t> Zone)  </a:t>
            </a:r>
            <a:endParaRPr lang="en-US" dirty="0" smtClean="0"/>
          </a:p>
          <a:p>
            <a:pPr algn="ctr" rtl="0"/>
            <a:endParaRPr lang="en-US" dirty="0" smtClean="0"/>
          </a:p>
          <a:p>
            <a:pPr algn="ctr" rtl="0"/>
            <a:endParaRPr lang="en-US" dirty="0" smtClean="0"/>
          </a:p>
          <a:p>
            <a:pPr algn="ctr" rtl="0"/>
            <a:r>
              <a:rPr lang="en-US" sz="2000" dirty="0" err="1" smtClean="0">
                <a:latin typeface="Constantia" pitchFamily="18" charset="0"/>
              </a:rPr>
              <a:t>Alaa</a:t>
            </a:r>
            <a:r>
              <a:rPr lang="en-US" sz="2000" dirty="0" smtClean="0">
                <a:latin typeface="Constantia" pitchFamily="18" charset="0"/>
              </a:rPr>
              <a:t> Saber </a:t>
            </a:r>
            <a:r>
              <a:rPr lang="en-US" sz="2000" dirty="0" err="1" smtClean="0">
                <a:latin typeface="Constantia" pitchFamily="18" charset="0"/>
              </a:rPr>
              <a:t>Odeh</a:t>
            </a:r>
            <a:r>
              <a:rPr lang="en-US" sz="2000" dirty="0" smtClean="0">
                <a:latin typeface="Constantia" pitchFamily="18" charset="0"/>
              </a:rPr>
              <a:t>         Mai Omar </a:t>
            </a:r>
            <a:r>
              <a:rPr lang="en-US" sz="2000" dirty="0" err="1" smtClean="0">
                <a:latin typeface="Constantia" pitchFamily="18" charset="0"/>
              </a:rPr>
              <a:t>Iskander</a:t>
            </a:r>
            <a:endParaRPr lang="en-US" sz="2000" dirty="0" smtClean="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2800" b="1" dirty="0" smtClean="0">
                <a:latin typeface="Constantia" pitchFamily="18" charset="0"/>
              </a:rPr>
              <a:t>Al – </a:t>
            </a:r>
            <a:r>
              <a:rPr lang="en-US" sz="2800" b="1" dirty="0" err="1" smtClean="0">
                <a:latin typeface="Constantia" pitchFamily="18" charset="0"/>
              </a:rPr>
              <a:t>Muntazah</a:t>
            </a:r>
            <a:r>
              <a:rPr lang="en-US" sz="2800" b="1" dirty="0" smtClean="0">
                <a:latin typeface="Constantia" pitchFamily="18" charset="0"/>
              </a:rPr>
              <a:t> Zone</a:t>
            </a:r>
            <a:br>
              <a:rPr lang="en-US" sz="2800" b="1" dirty="0" smtClean="0">
                <a:latin typeface="Constantia" pitchFamily="18" charset="0"/>
              </a:rPr>
            </a:br>
            <a:endParaRPr lang="ar-SA" sz="2800" b="1" dirty="0">
              <a:latin typeface="Constantia" pitchFamily="18" charset="0"/>
            </a:endParaRPr>
          </a:p>
        </p:txBody>
      </p:sp>
      <p:sp>
        <p:nvSpPr>
          <p:cNvPr id="6" name="عنصر نائب للمحتوى 5"/>
          <p:cNvSpPr>
            <a:spLocks noGrp="1"/>
          </p:cNvSpPr>
          <p:nvPr>
            <p:ph idx="1"/>
          </p:nvPr>
        </p:nvSpPr>
        <p:spPr/>
        <p:txBody>
          <a:bodyPr/>
          <a:lstStyle/>
          <a:p>
            <a:endParaRPr lang="ar-SA" dirty="0"/>
          </a:p>
        </p:txBody>
      </p:sp>
      <p:graphicFrame>
        <p:nvGraphicFramePr>
          <p:cNvPr id="4" name="جدول 3"/>
          <p:cNvGraphicFramePr>
            <a:graphicFrameLocks noGrp="1"/>
          </p:cNvGraphicFramePr>
          <p:nvPr/>
        </p:nvGraphicFramePr>
        <p:xfrm>
          <a:off x="642910" y="1643050"/>
          <a:ext cx="8001056" cy="4429155"/>
        </p:xfrm>
        <a:graphic>
          <a:graphicData uri="http://schemas.openxmlformats.org/drawingml/2006/table">
            <a:tbl>
              <a:tblPr rtl="1" firstRow="1" bandRow="1">
                <a:tableStyleId>{5C22544A-7EE6-4342-B048-85BDC9FD1C3A}</a:tableStyleId>
              </a:tblPr>
              <a:tblGrid>
                <a:gridCol w="4046782"/>
                <a:gridCol w="3954274"/>
              </a:tblGrid>
              <a:tr h="517693">
                <a:tc>
                  <a:txBody>
                    <a:bodyPr/>
                    <a:lstStyle/>
                    <a:p>
                      <a:pPr algn="l" rtl="0"/>
                      <a:r>
                        <a:rPr lang="en-US" b="0" dirty="0" smtClean="0">
                          <a:solidFill>
                            <a:schemeClr val="tx1"/>
                          </a:solidFill>
                        </a:rPr>
                        <a:t>2415</a:t>
                      </a:r>
                      <a:endParaRPr lang="ar-SA" b="0" dirty="0">
                        <a:solidFill>
                          <a:schemeClr val="tx1"/>
                        </a:solidFill>
                      </a:endParaRPr>
                    </a:p>
                  </a:txBody>
                  <a:tcPr>
                    <a:solidFill>
                      <a:schemeClr val="accent1">
                        <a:lumMod val="20000"/>
                        <a:lumOff val="80000"/>
                      </a:schemeClr>
                    </a:solidFill>
                  </a:tcPr>
                </a:tc>
                <a:tc>
                  <a:txBody>
                    <a:bodyPr/>
                    <a:lstStyle/>
                    <a:p>
                      <a:pPr algn="l" rtl="0"/>
                      <a:r>
                        <a:rPr lang="en-US" b="0" baseline="0" dirty="0" smtClean="0">
                          <a:solidFill>
                            <a:schemeClr val="tx1"/>
                          </a:solidFill>
                        </a:rPr>
                        <a:t># House </a:t>
                      </a:r>
                      <a:endParaRPr lang="ar-SA" b="0" dirty="0">
                        <a:solidFill>
                          <a:schemeClr val="tx1"/>
                        </a:solidFill>
                      </a:endParaRPr>
                    </a:p>
                  </a:txBody>
                  <a:tcPr>
                    <a:solidFill>
                      <a:schemeClr val="accent1">
                        <a:lumMod val="20000"/>
                        <a:lumOff val="80000"/>
                      </a:schemeClr>
                    </a:solidFill>
                  </a:tcPr>
                </a:tc>
              </a:tr>
              <a:tr h="524884">
                <a:tc>
                  <a:txBody>
                    <a:bodyPr/>
                    <a:lstStyle/>
                    <a:p>
                      <a:pPr algn="l" rtl="0"/>
                      <a:r>
                        <a:rPr lang="en-US" b="0" dirty="0" smtClean="0">
                          <a:solidFill>
                            <a:schemeClr val="tx1"/>
                          </a:solidFill>
                        </a:rPr>
                        <a:t>1.8</a:t>
                      </a:r>
                      <a:endParaRPr lang="ar-SA" b="0" dirty="0">
                        <a:solidFill>
                          <a:schemeClr val="tx1"/>
                        </a:solidFill>
                      </a:endParaRPr>
                    </a:p>
                  </a:txBody>
                  <a:tcPr/>
                </a:tc>
                <a:tc>
                  <a:txBody>
                    <a:bodyPr/>
                    <a:lstStyle/>
                    <a:p>
                      <a:pPr algn="l" rtl="0"/>
                      <a:r>
                        <a:rPr lang="en-US" b="0" dirty="0" smtClean="0">
                          <a:solidFill>
                            <a:schemeClr val="tx1"/>
                          </a:solidFill>
                        </a:rPr>
                        <a:t>Area</a:t>
                      </a:r>
                      <a:r>
                        <a:rPr lang="en-US" b="0" baseline="0" dirty="0" smtClean="0">
                          <a:solidFill>
                            <a:schemeClr val="tx1"/>
                          </a:solidFill>
                        </a:rPr>
                        <a:t> </a:t>
                      </a:r>
                      <a:r>
                        <a:rPr lang="en-US" sz="1800" b="0" dirty="0" smtClean="0">
                          <a:solidFill>
                            <a:schemeClr val="tx1"/>
                          </a:solidFill>
                          <a:latin typeface="Constantia" pitchFamily="18" charset="0"/>
                        </a:rPr>
                        <a:t>km</a:t>
                      </a:r>
                      <a:r>
                        <a:rPr lang="en-US" sz="1800" b="0" baseline="30000" dirty="0" smtClean="0">
                          <a:solidFill>
                            <a:schemeClr val="tx1"/>
                          </a:solidFill>
                          <a:latin typeface="Constantia" pitchFamily="18" charset="0"/>
                        </a:rPr>
                        <a:t>2</a:t>
                      </a:r>
                      <a:endParaRPr lang="ar-SA" b="0" dirty="0">
                        <a:solidFill>
                          <a:schemeClr val="tx1"/>
                        </a:solidFill>
                      </a:endParaRPr>
                    </a:p>
                  </a:txBody>
                  <a:tcPr/>
                </a:tc>
              </a:tr>
              <a:tr h="524884">
                <a:tc>
                  <a:txBody>
                    <a:bodyPr/>
                    <a:lstStyle/>
                    <a:p>
                      <a:pPr algn="l" rtl="0"/>
                      <a:r>
                        <a:rPr lang="en-US" b="0" dirty="0" smtClean="0">
                          <a:solidFill>
                            <a:schemeClr val="tx1"/>
                          </a:solidFill>
                        </a:rPr>
                        <a:t>1445</a:t>
                      </a:r>
                      <a:endParaRPr lang="ar-SA" b="0" dirty="0">
                        <a:solidFill>
                          <a:schemeClr val="tx1"/>
                        </a:solidFill>
                      </a:endParaRPr>
                    </a:p>
                  </a:txBody>
                  <a:tcPr/>
                </a:tc>
                <a:tc>
                  <a:txBody>
                    <a:bodyPr/>
                    <a:lstStyle/>
                    <a:p>
                      <a:pPr algn="l" rtl="0"/>
                      <a:r>
                        <a:rPr lang="en-US" b="0" dirty="0" smtClean="0">
                          <a:solidFill>
                            <a:schemeClr val="tx1"/>
                          </a:solidFill>
                        </a:rPr>
                        <a:t># House connection</a:t>
                      </a:r>
                      <a:endParaRPr lang="ar-SA" b="0" dirty="0">
                        <a:solidFill>
                          <a:schemeClr val="tx1"/>
                        </a:solidFill>
                      </a:endParaRPr>
                    </a:p>
                  </a:txBody>
                  <a:tcPr/>
                </a:tc>
              </a:tr>
              <a:tr h="905963">
                <a:tc>
                  <a:txBody>
                    <a:bodyPr/>
                    <a:lstStyle/>
                    <a:p>
                      <a:pPr algn="l" rtl="0"/>
                      <a:r>
                        <a:rPr lang="en-US" b="0" dirty="0" smtClean="0">
                          <a:solidFill>
                            <a:schemeClr val="tx1"/>
                          </a:solidFill>
                        </a:rPr>
                        <a:t>6</a:t>
                      </a:r>
                      <a:endParaRPr lang="ar-SA" b="0" dirty="0">
                        <a:solidFill>
                          <a:schemeClr val="tx1"/>
                        </a:solidFill>
                      </a:endParaRPr>
                    </a:p>
                  </a:txBody>
                  <a:tcPr/>
                </a:tc>
                <a:tc>
                  <a:txBody>
                    <a:bodyPr/>
                    <a:lstStyle/>
                    <a:p>
                      <a:pPr algn="l" rtl="0"/>
                      <a:r>
                        <a:rPr lang="en-US" b="0" dirty="0" smtClean="0">
                          <a:solidFill>
                            <a:schemeClr val="tx1"/>
                          </a:solidFill>
                        </a:rPr>
                        <a:t>Average per household</a:t>
                      </a:r>
                      <a:r>
                        <a:rPr lang="en-US" b="0" baseline="0" dirty="0" smtClean="0">
                          <a:solidFill>
                            <a:schemeClr val="tx1"/>
                          </a:solidFill>
                        </a:rPr>
                        <a:t> (capita)</a:t>
                      </a:r>
                      <a:endParaRPr lang="ar-SA" b="0" dirty="0">
                        <a:solidFill>
                          <a:schemeClr val="tx1"/>
                        </a:solidFill>
                      </a:endParaRPr>
                    </a:p>
                  </a:txBody>
                  <a:tcPr/>
                </a:tc>
              </a:tr>
              <a:tr h="524884">
                <a:tc>
                  <a:txBody>
                    <a:bodyPr/>
                    <a:lstStyle/>
                    <a:p>
                      <a:pPr algn="l" rtl="0"/>
                      <a:r>
                        <a:rPr lang="en-US" b="0" dirty="0" smtClean="0">
                          <a:solidFill>
                            <a:schemeClr val="tx1"/>
                          </a:solidFill>
                        </a:rPr>
                        <a:t>128</a:t>
                      </a:r>
                      <a:endParaRPr lang="ar-SA" b="0" dirty="0">
                        <a:solidFill>
                          <a:schemeClr val="tx1"/>
                        </a:solidFill>
                      </a:endParaRPr>
                    </a:p>
                  </a:txBody>
                  <a:tcPr/>
                </a:tc>
                <a:tc>
                  <a:txBody>
                    <a:bodyPr/>
                    <a:lstStyle/>
                    <a:p>
                      <a:pPr algn="l" rtl="0"/>
                      <a:r>
                        <a:rPr lang="en-US" b="0" dirty="0" smtClean="0">
                          <a:solidFill>
                            <a:schemeClr val="tx1"/>
                          </a:solidFill>
                        </a:rPr>
                        <a:t>Average of roof area m</a:t>
                      </a:r>
                      <a:r>
                        <a:rPr lang="en-US" sz="1800" b="0" baseline="30000" dirty="0" smtClean="0">
                          <a:solidFill>
                            <a:schemeClr val="tx1"/>
                          </a:solidFill>
                          <a:latin typeface="Constantia" pitchFamily="18" charset="0"/>
                        </a:rPr>
                        <a:t>2</a:t>
                      </a:r>
                      <a:endParaRPr lang="ar-SA" b="0" dirty="0">
                        <a:solidFill>
                          <a:schemeClr val="tx1"/>
                        </a:solidFill>
                      </a:endParaRPr>
                    </a:p>
                  </a:txBody>
                  <a:tcPr/>
                </a:tc>
              </a:tr>
              <a:tr h="524884">
                <a:tc>
                  <a:txBody>
                    <a:bodyPr/>
                    <a:lstStyle/>
                    <a:p>
                      <a:pPr algn="l" rtl="0"/>
                      <a:r>
                        <a:rPr lang="en-US" b="0" dirty="0" smtClean="0">
                          <a:solidFill>
                            <a:schemeClr val="tx1"/>
                          </a:solidFill>
                        </a:rPr>
                        <a:t>4</a:t>
                      </a:r>
                      <a:endParaRPr lang="ar-SA" b="0" dirty="0">
                        <a:solidFill>
                          <a:schemeClr val="tx1"/>
                        </a:solidFill>
                      </a:endParaRPr>
                    </a:p>
                  </a:txBody>
                  <a:tcPr/>
                </a:tc>
                <a:tc>
                  <a:txBody>
                    <a:bodyPr/>
                    <a:lstStyle/>
                    <a:p>
                      <a:pPr algn="l" rtl="0"/>
                      <a:r>
                        <a:rPr lang="en-US" b="0" dirty="0" smtClean="0">
                          <a:solidFill>
                            <a:schemeClr val="tx1"/>
                          </a:solidFill>
                        </a:rPr>
                        <a:t>Average # of </a:t>
                      </a:r>
                      <a:r>
                        <a:rPr lang="en-US" b="0" dirty="0" smtClean="0">
                          <a:solidFill>
                            <a:schemeClr val="tx1"/>
                          </a:solidFill>
                        </a:rPr>
                        <a:t>stories </a:t>
                      </a:r>
                      <a:r>
                        <a:rPr lang="en-US" b="0" dirty="0" smtClean="0">
                          <a:solidFill>
                            <a:schemeClr val="tx1"/>
                          </a:solidFill>
                        </a:rPr>
                        <a:t>per house</a:t>
                      </a:r>
                      <a:endParaRPr lang="ar-SA" b="0" dirty="0">
                        <a:solidFill>
                          <a:schemeClr val="tx1"/>
                        </a:solidFill>
                      </a:endParaRPr>
                    </a:p>
                  </a:txBody>
                  <a:tcPr/>
                </a:tc>
              </a:tr>
              <a:tr h="905963">
                <a:tc>
                  <a:txBody>
                    <a:bodyPr/>
                    <a:lstStyle/>
                    <a:p>
                      <a:pPr algn="l" rtl="0"/>
                      <a:r>
                        <a:rPr lang="en-US" b="0" dirty="0" smtClean="0">
                          <a:solidFill>
                            <a:schemeClr val="tx1"/>
                          </a:solidFill>
                        </a:rPr>
                        <a:t>41.4m</a:t>
                      </a:r>
                      <a:r>
                        <a:rPr lang="en-US" sz="1800" b="0" baseline="30000" dirty="0" smtClean="0">
                          <a:solidFill>
                            <a:schemeClr val="tx1"/>
                          </a:solidFill>
                          <a:latin typeface="Constantia" pitchFamily="18" charset="0"/>
                        </a:rPr>
                        <a:t>3 </a:t>
                      </a:r>
                      <a:r>
                        <a:rPr lang="en-US" sz="1800" b="0" baseline="0" dirty="0" smtClean="0">
                          <a:solidFill>
                            <a:schemeClr val="tx1"/>
                          </a:solidFill>
                          <a:latin typeface="Constantia" pitchFamily="18" charset="0"/>
                        </a:rPr>
                        <a:t>/month</a:t>
                      </a:r>
                      <a:endParaRPr lang="ar-SA" b="0" dirty="0">
                        <a:solidFill>
                          <a:schemeClr val="tx1"/>
                        </a:solidFill>
                      </a:endParaRPr>
                    </a:p>
                  </a:txBody>
                  <a:tcPr/>
                </a:tc>
                <a:tc>
                  <a:txBody>
                    <a:bodyPr/>
                    <a:lstStyle/>
                    <a:p>
                      <a:pPr algn="l" rtl="0"/>
                      <a:r>
                        <a:rPr lang="en-US" b="0" dirty="0" smtClean="0">
                          <a:solidFill>
                            <a:schemeClr val="tx1"/>
                          </a:solidFill>
                        </a:rPr>
                        <a:t>Average consumption per household</a:t>
                      </a:r>
                      <a:endParaRPr lang="ar-SA" b="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وان 10"/>
          <p:cNvSpPr>
            <a:spLocks noGrp="1"/>
          </p:cNvSpPr>
          <p:nvPr>
            <p:ph type="title"/>
          </p:nvPr>
        </p:nvSpPr>
        <p:spPr/>
        <p:txBody>
          <a:bodyPr>
            <a:normAutofit/>
          </a:bodyPr>
          <a:lstStyle/>
          <a:p>
            <a:pPr algn="l" rtl="0"/>
            <a:r>
              <a:rPr lang="en-US" sz="2800" b="1" dirty="0" smtClean="0">
                <a:latin typeface="Constantia" pitchFamily="18" charset="0"/>
              </a:rPr>
              <a:t>Al-</a:t>
            </a:r>
            <a:r>
              <a:rPr lang="en-US" sz="2800" b="1" dirty="0" err="1" smtClean="0">
                <a:latin typeface="Constantia" pitchFamily="18" charset="0"/>
              </a:rPr>
              <a:t>Muntaza</a:t>
            </a:r>
            <a:r>
              <a:rPr lang="en-US" sz="2800" b="1" dirty="0" smtClean="0">
                <a:latin typeface="Constantia" pitchFamily="18" charset="0"/>
              </a:rPr>
              <a:t> Network</a:t>
            </a:r>
            <a:endParaRPr lang="ar-SA" sz="2800" b="1" dirty="0">
              <a:latin typeface="Constantia" pitchFamily="18" charset="0"/>
            </a:endParaRPr>
          </a:p>
        </p:txBody>
      </p:sp>
      <p:pic>
        <p:nvPicPr>
          <p:cNvPr id="13" name="عنصر نائب للمحتوى 12" descr="tttttttttttttttttttttttttttttttttttttttttttttttttttttttt.PNG"/>
          <p:cNvPicPr>
            <a:picLocks noGrp="1" noChangeAspect="1"/>
          </p:cNvPicPr>
          <p:nvPr>
            <p:ph idx="1"/>
          </p:nvPr>
        </p:nvPicPr>
        <p:blipFill>
          <a:blip r:embed="rId2" cstate="print"/>
          <a:stretch>
            <a:fillRect/>
          </a:stretch>
        </p:blipFill>
        <p:spPr>
          <a:xfrm>
            <a:off x="1142976" y="1714488"/>
            <a:ext cx="7000924" cy="43577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4282" y="214290"/>
            <a:ext cx="7772400" cy="1071545"/>
          </a:xfrm>
        </p:spPr>
        <p:txBody>
          <a:bodyPr>
            <a:normAutofit/>
          </a:bodyPr>
          <a:lstStyle/>
          <a:p>
            <a:pPr algn="l" rtl="0"/>
            <a:r>
              <a:rPr lang="en-US" sz="2800" b="1" dirty="0" smtClean="0">
                <a:latin typeface="Constantia" pitchFamily="18" charset="0"/>
              </a:rPr>
              <a:t>Hydraulic  analysis of WDN </a:t>
            </a:r>
            <a:endParaRPr lang="ar-SA" sz="2800" b="1" dirty="0">
              <a:latin typeface="Constantia" pitchFamily="18" charset="0"/>
            </a:endParaRPr>
          </a:p>
        </p:txBody>
      </p:sp>
      <p:sp>
        <p:nvSpPr>
          <p:cNvPr id="3" name="عنوان فرعي 2"/>
          <p:cNvSpPr>
            <a:spLocks noGrp="1"/>
          </p:cNvSpPr>
          <p:nvPr>
            <p:ph type="subTitle" idx="1"/>
          </p:nvPr>
        </p:nvSpPr>
        <p:spPr>
          <a:xfrm>
            <a:off x="285720" y="1357298"/>
            <a:ext cx="8643998" cy="4857784"/>
          </a:xfrm>
        </p:spPr>
        <p:txBody>
          <a:bodyPr/>
          <a:lstStyle/>
          <a:p>
            <a:pPr marL="0" lvl="1" algn="l" rtl="0"/>
            <a:r>
              <a:rPr lang="en-US" dirty="0" smtClean="0">
                <a:solidFill>
                  <a:schemeClr val="tx1"/>
                </a:solidFill>
                <a:latin typeface="Constantia" pitchFamily="18" charset="0"/>
              </a:rPr>
              <a:t>1- Al-</a:t>
            </a:r>
            <a:r>
              <a:rPr lang="en-US" dirty="0" err="1" smtClean="0">
                <a:solidFill>
                  <a:schemeClr val="tx1"/>
                </a:solidFill>
                <a:latin typeface="Constantia" pitchFamily="18" charset="0"/>
              </a:rPr>
              <a:t>Muntaza</a:t>
            </a:r>
            <a:r>
              <a:rPr lang="en-US" dirty="0" smtClean="0">
                <a:solidFill>
                  <a:schemeClr val="tx1"/>
                </a:solidFill>
                <a:latin typeface="Constantia" pitchFamily="18" charset="0"/>
              </a:rPr>
              <a:t> Reservoir</a:t>
            </a:r>
          </a:p>
          <a:p>
            <a:pPr marL="0" lvl="1" algn="l" rtl="0"/>
            <a:r>
              <a:rPr lang="en-US" sz="2400" dirty="0" smtClean="0">
                <a:solidFill>
                  <a:schemeClr val="tx1"/>
                </a:solidFill>
                <a:latin typeface="Constantia" pitchFamily="18" charset="0"/>
              </a:rPr>
              <a:t> Both the incoming and outgoing pipes to and from the reservoir are in good conditions. No pump Station is located in this zone since water flows by gravity to the distribution system.</a:t>
            </a:r>
          </a:p>
          <a:p>
            <a:pPr marL="0" lvl="1" algn="l" rtl="0"/>
            <a:endParaRPr lang="en-US" sz="2000" dirty="0" smtClean="0">
              <a:solidFill>
                <a:schemeClr val="tx1"/>
              </a:solidFill>
            </a:endParaRPr>
          </a:p>
          <a:p>
            <a:pPr marL="0" lvl="1" rtl="0"/>
            <a:endParaRPr lang="en-US" sz="2000" dirty="0" smtClean="0">
              <a:solidFill>
                <a:schemeClr val="tx1"/>
              </a:solidFill>
            </a:endParaRPr>
          </a:p>
          <a:p>
            <a:pPr algn="l" rtl="0"/>
            <a:endParaRPr lang="ar-SA" dirty="0"/>
          </a:p>
        </p:txBody>
      </p:sp>
      <p:pic>
        <p:nvPicPr>
          <p:cNvPr id="4" name="Picture 10" descr="IMG_4798"/>
          <p:cNvPicPr/>
          <p:nvPr/>
        </p:nvPicPr>
        <p:blipFill>
          <a:blip r:embed="rId2" cstate="print"/>
          <a:srcRect/>
          <a:stretch>
            <a:fillRect/>
          </a:stretch>
        </p:blipFill>
        <p:spPr bwMode="auto">
          <a:xfrm>
            <a:off x="3071802" y="3286124"/>
            <a:ext cx="5000660" cy="3571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85720" y="357166"/>
            <a:ext cx="7772400" cy="714380"/>
          </a:xfrm>
        </p:spPr>
        <p:txBody>
          <a:bodyPr>
            <a:normAutofit fontScale="90000"/>
          </a:bodyPr>
          <a:lstStyle/>
          <a:p>
            <a:pPr lvl="1" algn="l" rtl="0">
              <a:spcBef>
                <a:spcPct val="0"/>
              </a:spcBef>
            </a:pPr>
            <a:r>
              <a:rPr lang="en-US" sz="3100" dirty="0" smtClean="0">
                <a:latin typeface="Constantia" pitchFamily="18" charset="0"/>
              </a:rPr>
              <a:t>2-Distribution </a:t>
            </a:r>
            <a:r>
              <a:rPr lang="en-US" sz="3100" dirty="0">
                <a:latin typeface="Constantia" pitchFamily="18" charset="0"/>
              </a:rPr>
              <a:t>Pipeline  </a:t>
            </a:r>
            <a:r>
              <a:rPr lang="en-US" sz="1400" dirty="0"/>
              <a:t/>
            </a:r>
            <a:br>
              <a:rPr lang="en-US" sz="1400" dirty="0"/>
            </a:br>
            <a:endParaRPr lang="ar-SA" dirty="0"/>
          </a:p>
        </p:txBody>
      </p:sp>
      <p:sp>
        <p:nvSpPr>
          <p:cNvPr id="3" name="عنوان فرعي 2"/>
          <p:cNvSpPr>
            <a:spLocks noGrp="1"/>
          </p:cNvSpPr>
          <p:nvPr>
            <p:ph type="subTitle" idx="1"/>
          </p:nvPr>
        </p:nvSpPr>
        <p:spPr>
          <a:xfrm>
            <a:off x="214282" y="857232"/>
            <a:ext cx="8643998" cy="5715040"/>
          </a:xfrm>
        </p:spPr>
        <p:txBody>
          <a:bodyPr>
            <a:normAutofit/>
          </a:bodyPr>
          <a:lstStyle/>
          <a:p>
            <a:pPr algn="l" rtl="0"/>
            <a:r>
              <a:rPr lang="en-US" sz="2400" dirty="0" smtClean="0">
                <a:solidFill>
                  <a:schemeClr val="tx1"/>
                </a:solidFill>
                <a:latin typeface="Constantia" pitchFamily="18" charset="0"/>
              </a:rPr>
              <a:t>The pipelines that distribute  water through this zone are in good conditions.</a:t>
            </a:r>
          </a:p>
          <a:p>
            <a:pPr algn="l" rtl="0"/>
            <a:endParaRPr lang="en-US" sz="2400" dirty="0" smtClean="0"/>
          </a:p>
          <a:p>
            <a:pPr marL="0" lvl="1" algn="l" rtl="0"/>
            <a:r>
              <a:rPr lang="en-US" dirty="0" smtClean="0">
                <a:solidFill>
                  <a:schemeClr val="tx1"/>
                </a:solidFill>
                <a:latin typeface="Constantia" pitchFamily="18" charset="0"/>
              </a:rPr>
              <a:t>3- Water valves conditions</a:t>
            </a:r>
          </a:p>
          <a:p>
            <a:pPr marL="0" lvl="1" algn="l" rtl="0"/>
            <a:endParaRPr lang="en-US" sz="2400" dirty="0" smtClean="0">
              <a:solidFill>
                <a:schemeClr val="tx1"/>
              </a:solidFill>
              <a:latin typeface="Constantia" pitchFamily="18" charset="0"/>
            </a:endParaRPr>
          </a:p>
          <a:p>
            <a:pPr marL="0" lvl="1" algn="l" rtl="0"/>
            <a:endParaRPr lang="en-US" dirty="0" smtClean="0">
              <a:solidFill>
                <a:schemeClr val="tx1"/>
              </a:solidFill>
            </a:endParaRPr>
          </a:p>
          <a:p>
            <a:pPr marL="0" lvl="1" algn="l" rtl="0"/>
            <a:endParaRPr lang="en-US" dirty="0" smtClean="0">
              <a:solidFill>
                <a:schemeClr val="tx1"/>
              </a:solidFill>
            </a:endParaRPr>
          </a:p>
          <a:p>
            <a:pPr marL="0" lvl="1" algn="l" rtl="0"/>
            <a:endParaRPr lang="en-US" dirty="0" smtClean="0">
              <a:solidFill>
                <a:schemeClr val="tx1"/>
              </a:solidFill>
            </a:endParaRPr>
          </a:p>
          <a:p>
            <a:pPr marL="0" lvl="1" algn="l" rtl="0"/>
            <a:endParaRPr lang="en-US" dirty="0" smtClean="0">
              <a:solidFill>
                <a:schemeClr val="tx1"/>
              </a:solidFill>
            </a:endParaRPr>
          </a:p>
          <a:p>
            <a:pPr marL="0" lvl="1" algn="l" rtl="0"/>
            <a:endParaRPr lang="en-US" dirty="0" smtClean="0">
              <a:solidFill>
                <a:schemeClr val="tx1"/>
              </a:solidFill>
            </a:endParaRPr>
          </a:p>
          <a:p>
            <a:pPr marL="0" lvl="1" algn="l" rtl="0"/>
            <a:endParaRPr lang="en-US" dirty="0" smtClean="0">
              <a:solidFill>
                <a:schemeClr val="tx1"/>
              </a:solidFill>
            </a:endParaRPr>
          </a:p>
          <a:p>
            <a:pPr marL="0" lvl="1" algn="l" rtl="0"/>
            <a:endParaRPr lang="en-US" dirty="0" smtClean="0">
              <a:solidFill>
                <a:schemeClr val="tx1"/>
              </a:solidFill>
            </a:endParaRPr>
          </a:p>
          <a:p>
            <a:pPr marL="0" lvl="1" algn="l" rtl="0"/>
            <a:endParaRPr lang="en-US" dirty="0" smtClean="0">
              <a:solidFill>
                <a:schemeClr val="tx1"/>
              </a:solidFill>
            </a:endParaRPr>
          </a:p>
          <a:p>
            <a:pPr marL="0" lvl="1" algn="l" rtl="0"/>
            <a:endParaRPr lang="en-US" sz="2000" dirty="0" smtClean="0"/>
          </a:p>
          <a:p>
            <a:pPr algn="l" rtl="0"/>
            <a:endParaRPr lang="ar-SA" sz="2400" dirty="0"/>
          </a:p>
        </p:txBody>
      </p:sp>
      <p:pic>
        <p:nvPicPr>
          <p:cNvPr id="4" name="صورة 3" descr="22222222222222222222222222222222222.PNG"/>
          <p:cNvPicPr>
            <a:picLocks noChangeAspect="1"/>
          </p:cNvPicPr>
          <p:nvPr/>
        </p:nvPicPr>
        <p:blipFill>
          <a:blip r:embed="rId2" cstate="print"/>
          <a:stretch>
            <a:fillRect/>
          </a:stretch>
        </p:blipFill>
        <p:spPr>
          <a:xfrm>
            <a:off x="251520" y="2996952"/>
            <a:ext cx="8644030" cy="3000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4282" y="142852"/>
            <a:ext cx="7772400" cy="857256"/>
          </a:xfrm>
        </p:spPr>
        <p:txBody>
          <a:bodyPr>
            <a:normAutofit/>
          </a:bodyPr>
          <a:lstStyle/>
          <a:p>
            <a:pPr algn="l" rtl="0"/>
            <a:r>
              <a:rPr lang="en-US" sz="2800" b="1" dirty="0" smtClean="0">
                <a:latin typeface="Constantia" pitchFamily="18" charset="0"/>
              </a:rPr>
              <a:t>Diagnostic study analysis and </a:t>
            </a:r>
            <a:r>
              <a:rPr lang="en-US" sz="2800" b="1" dirty="0" smtClean="0">
                <a:latin typeface="Constantia" pitchFamily="18" charset="0"/>
              </a:rPr>
              <a:t>results</a:t>
            </a:r>
            <a:endParaRPr lang="ar-SA" sz="2800" b="1" dirty="0">
              <a:latin typeface="Constantia" pitchFamily="18" charset="0"/>
            </a:endParaRPr>
          </a:p>
        </p:txBody>
      </p:sp>
      <p:sp>
        <p:nvSpPr>
          <p:cNvPr id="3" name="عنوان فرعي 2"/>
          <p:cNvSpPr>
            <a:spLocks noGrp="1"/>
          </p:cNvSpPr>
          <p:nvPr>
            <p:ph type="subTitle" idx="1"/>
          </p:nvPr>
        </p:nvSpPr>
        <p:spPr>
          <a:xfrm>
            <a:off x="214282" y="928670"/>
            <a:ext cx="8929718" cy="5929330"/>
          </a:xfrm>
        </p:spPr>
        <p:txBody>
          <a:bodyPr>
            <a:normAutofit/>
          </a:bodyPr>
          <a:lstStyle/>
          <a:p>
            <a:pPr algn="l" rtl="0"/>
            <a:r>
              <a:rPr lang="en-US" sz="2400" dirty="0" smtClean="0">
                <a:solidFill>
                  <a:schemeClr val="tx1"/>
                </a:solidFill>
                <a:latin typeface="Constantia" pitchFamily="18" charset="0"/>
              </a:rPr>
              <a:t>1-Pressure</a:t>
            </a:r>
          </a:p>
          <a:p>
            <a:pPr algn="l" rtl="0"/>
            <a:r>
              <a:rPr lang="en-US" sz="2400" dirty="0" smtClean="0">
                <a:solidFill>
                  <a:schemeClr val="tx1"/>
                </a:solidFill>
                <a:latin typeface="Constantia" pitchFamily="18" charset="0"/>
              </a:rPr>
              <a:t> pressure ranges from 1.3 to 7.9 bars for maximum flow conditions. The pressure values ranges from 1.4 to 8.1 bars for minimum flow conditions. According to PWA, The pressure range (2-6)Bar.</a:t>
            </a:r>
            <a:r>
              <a:rPr lang="en-US" sz="2400" dirty="0" smtClean="0">
                <a:latin typeface="Constantia" pitchFamily="18" charset="0"/>
              </a:rPr>
              <a:t/>
            </a:r>
            <a:br>
              <a:rPr lang="en-US" sz="2400" dirty="0" smtClean="0">
                <a:latin typeface="Constantia" pitchFamily="18" charset="0"/>
              </a:rPr>
            </a:br>
            <a:endParaRPr lang="en-US" sz="2400" dirty="0" smtClean="0">
              <a:solidFill>
                <a:schemeClr val="tx1"/>
              </a:solidFill>
              <a:latin typeface="Constantia" pitchFamily="18" charset="0"/>
            </a:endParaRPr>
          </a:p>
          <a:p>
            <a:pPr algn="l" rtl="0"/>
            <a:endParaRPr lang="ar-SA" sz="2400" dirty="0">
              <a:solidFill>
                <a:schemeClr val="tx1"/>
              </a:solidFill>
              <a:latin typeface="Constantia" pitchFamily="18" charset="0"/>
            </a:endParaRPr>
          </a:p>
        </p:txBody>
      </p:sp>
      <p:pic>
        <p:nvPicPr>
          <p:cNvPr id="4" name="صورة 3" descr="preeeeeeeeeeeeeeeeeeeeeeeeeeeeeeeeeeeeeeeeeesure.PNG"/>
          <p:cNvPicPr/>
          <p:nvPr/>
        </p:nvPicPr>
        <p:blipFill>
          <a:blip r:embed="rId2" cstate="print"/>
          <a:stretch>
            <a:fillRect/>
          </a:stretch>
        </p:blipFill>
        <p:spPr>
          <a:xfrm>
            <a:off x="1571604" y="2857496"/>
            <a:ext cx="6215106" cy="4000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85720" y="214290"/>
            <a:ext cx="8401080" cy="6297634"/>
          </a:xfrm>
        </p:spPr>
        <p:txBody>
          <a:bodyPr>
            <a:normAutofit fontScale="90000"/>
          </a:bodyPr>
          <a:lstStyle/>
          <a:p>
            <a:pPr algn="l" rtl="0"/>
            <a:r>
              <a:rPr lang="en-US" sz="2400" dirty="0" smtClean="0">
                <a:latin typeface="Constantia" pitchFamily="18" charset="0"/>
              </a:rPr>
              <a:t>2- Velocity </a:t>
            </a:r>
            <a:br>
              <a:rPr lang="en-US" sz="2400" dirty="0" smtClean="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The values of the velocity ranges from 0 to 2.83 m/s for maximum flow conditions and 0 to 2.71 m/s for minimum flow conditions. </a:t>
            </a:r>
            <a:br>
              <a:rPr lang="en-US" sz="2400" dirty="0" smtClean="0">
                <a:latin typeface="Constantia" pitchFamily="18" charset="0"/>
              </a:rPr>
            </a:br>
            <a:r>
              <a:rPr lang="en-US" sz="2400" dirty="0" smtClean="0">
                <a:latin typeface="Constantia" pitchFamily="18" charset="0"/>
              </a:rPr>
              <a:t>According to PWA, The velocity range (0.2-3.0)m/s.</a:t>
            </a:r>
            <a:br>
              <a:rPr lang="en-US" sz="2400" dirty="0" smtClean="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a:r>
            <a:br>
              <a:rPr lang="en-US" sz="2400" dirty="0" smtClean="0">
                <a:latin typeface="Constantia" pitchFamily="18" charset="0"/>
              </a:rPr>
            </a:br>
            <a:endParaRPr lang="ar-SA" sz="2400" dirty="0">
              <a:latin typeface="Constantia" pitchFamily="18" charset="0"/>
            </a:endParaRPr>
          </a:p>
        </p:txBody>
      </p:sp>
      <p:pic>
        <p:nvPicPr>
          <p:cNvPr id="5" name="صورة 4" descr="velocity.jpg"/>
          <p:cNvPicPr/>
          <p:nvPr/>
        </p:nvPicPr>
        <p:blipFill>
          <a:blip r:embed="rId2" cstate="print"/>
          <a:stretch>
            <a:fillRect/>
          </a:stretch>
        </p:blipFill>
        <p:spPr>
          <a:xfrm>
            <a:off x="1357290" y="2500306"/>
            <a:ext cx="6143668" cy="4143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24136"/>
          </a:xfrm>
        </p:spPr>
        <p:txBody>
          <a:bodyPr>
            <a:normAutofit fontScale="90000"/>
          </a:bodyPr>
          <a:lstStyle/>
          <a:p>
            <a:pPr algn="l"/>
            <a:r>
              <a:rPr lang="en-US" sz="3100" dirty="0" smtClean="0">
                <a:latin typeface="Constantia" pitchFamily="18" charset="0"/>
              </a:rPr>
              <a:t>U.F.A           </a:t>
            </a:r>
            <a:r>
              <a:rPr lang="ar-JO" sz="3100" dirty="0" smtClean="0">
                <a:latin typeface="Constantia" pitchFamily="18" charset="0"/>
              </a:rPr>
              <a:t>-</a:t>
            </a:r>
            <a:r>
              <a:rPr lang="en-US" sz="3100" dirty="0" smtClean="0">
                <a:latin typeface="Constantia" pitchFamily="18" charset="0"/>
              </a:rPr>
              <a:t>3</a:t>
            </a:r>
            <a:br>
              <a:rPr lang="en-US" sz="3100" dirty="0" smtClean="0">
                <a:latin typeface="Constantia" pitchFamily="18" charset="0"/>
              </a:rPr>
            </a:br>
            <a:r>
              <a:rPr lang="en-US" sz="2700" dirty="0" smtClean="0"/>
              <a:t/>
            </a:r>
            <a:br>
              <a:rPr lang="en-US" sz="2700" dirty="0" smtClean="0"/>
            </a:br>
            <a:r>
              <a:rPr lang="en-US" sz="2400" dirty="0" smtClean="0"/>
              <a:t>The </a:t>
            </a:r>
            <a:r>
              <a:rPr lang="en-US" sz="2400" dirty="0" smtClean="0"/>
              <a:t>pumped water is 4.0 Mm</a:t>
            </a:r>
            <a:r>
              <a:rPr lang="en-US" sz="2400" baseline="30000" dirty="0" smtClean="0"/>
              <a:t>3</a:t>
            </a:r>
            <a:r>
              <a:rPr lang="en-US" sz="2400" dirty="0" smtClean="0"/>
              <a:t>, the sold water is 2.97Mm</a:t>
            </a:r>
            <a:r>
              <a:rPr lang="en-US" sz="2400" baseline="30000" dirty="0" smtClean="0"/>
              <a:t>3</a:t>
            </a:r>
            <a:r>
              <a:rPr lang="en-US" sz="2400" dirty="0" smtClean="0"/>
              <a:t>, and the U.F.W is 25.9%</a:t>
            </a:r>
            <a:r>
              <a:rPr lang="en-US" dirty="0" smtClean="0"/>
              <a:t> </a:t>
            </a:r>
            <a:endParaRPr lang="ar-JO" dirty="0"/>
          </a:p>
        </p:txBody>
      </p:sp>
      <p:pic>
        <p:nvPicPr>
          <p:cNvPr id="3" name="عنصر نائب للمحتوى 3" descr="C:\Users\Toshiba\Desktop\مشروعي التخرج كامل\رسمتين الاكسل.png"/>
          <p:cNvPicPr>
            <a:picLocks/>
          </p:cNvPicPr>
          <p:nvPr/>
        </p:nvPicPr>
        <p:blipFill>
          <a:blip r:embed="rId2" cstate="print"/>
          <a:srcRect/>
          <a:stretch>
            <a:fillRect/>
          </a:stretch>
        </p:blipFill>
        <p:spPr bwMode="auto">
          <a:xfrm>
            <a:off x="899592" y="2204864"/>
            <a:ext cx="7056784"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00034" y="285728"/>
            <a:ext cx="8229600" cy="6369072"/>
          </a:xfrm>
        </p:spPr>
        <p:txBody>
          <a:bodyPr>
            <a:normAutofit/>
          </a:bodyPr>
          <a:lstStyle/>
          <a:p>
            <a:pPr lvl="1" algn="l" rtl="0">
              <a:spcBef>
                <a:spcPct val="0"/>
              </a:spcBef>
            </a:pPr>
            <a:r>
              <a:rPr lang="en-US" sz="2800" dirty="0" smtClean="0">
                <a:latin typeface="Constantia" pitchFamily="18" charset="0"/>
              </a:rPr>
              <a:t>4- </a:t>
            </a:r>
            <a:r>
              <a:rPr lang="en-GB" sz="2800" dirty="0">
                <a:latin typeface="Constantia" pitchFamily="18" charset="0"/>
              </a:rPr>
              <a:t>Leak detection rate result and </a:t>
            </a:r>
            <a:r>
              <a:rPr lang="en-GB" sz="2800" dirty="0" smtClean="0">
                <a:latin typeface="Constantia" pitchFamily="18" charset="0"/>
              </a:rPr>
              <a:t>analysis</a:t>
            </a:r>
            <a:br>
              <a:rPr lang="en-GB" sz="2800" dirty="0" smtClean="0">
                <a:latin typeface="Constantia" pitchFamily="18" charset="0"/>
              </a:rPr>
            </a:br>
            <a:r>
              <a:rPr lang="en-US" b="1" dirty="0"/>
              <a:t/>
            </a:r>
            <a:br>
              <a:rPr lang="en-US" b="1" dirty="0"/>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a:latin typeface="Constantia" pitchFamily="18" charset="0"/>
              </a:rPr>
              <a:t/>
            </a:r>
            <a:br>
              <a:rPr lang="en-US" sz="2400" dirty="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a:latin typeface="Constantia" pitchFamily="18" charset="0"/>
              </a:rPr>
              <a:t/>
            </a:r>
            <a:br>
              <a:rPr lang="en-US" sz="2400" dirty="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a:latin typeface="Constantia" pitchFamily="18" charset="0"/>
              </a:rPr>
              <a:t/>
            </a:r>
            <a:br>
              <a:rPr lang="en-US" sz="2400" dirty="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a:t>
            </a:r>
            <a:r>
              <a:rPr lang="en-US" sz="2400" dirty="0" smtClean="0">
                <a:latin typeface="Constantia" pitchFamily="18" charset="0"/>
              </a:rPr>
              <a:t/>
            </a:r>
            <a:br>
              <a:rPr lang="en-US" sz="2400" dirty="0" smtClean="0">
                <a:latin typeface="Constantia" pitchFamily="18" charset="0"/>
              </a:rPr>
            </a:br>
            <a:r>
              <a:rPr lang="en-US" sz="2400" dirty="0">
                <a:latin typeface="Constantia" pitchFamily="18" charset="0"/>
              </a:rPr>
              <a:t/>
            </a:r>
            <a:br>
              <a:rPr lang="en-US" sz="2400" dirty="0">
                <a:latin typeface="Constantia" pitchFamily="18" charset="0"/>
              </a:rPr>
            </a:br>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 </a:t>
            </a:r>
            <a:endParaRPr lang="ar-SA" sz="2400" dirty="0">
              <a:latin typeface="Constantia" pitchFamily="18" charset="0"/>
            </a:endParaRPr>
          </a:p>
        </p:txBody>
      </p:sp>
      <p:pic>
        <p:nvPicPr>
          <p:cNvPr id="6" name="صورة 5" descr="888888888888888.PNG"/>
          <p:cNvPicPr>
            <a:picLocks noChangeAspect="1"/>
          </p:cNvPicPr>
          <p:nvPr/>
        </p:nvPicPr>
        <p:blipFill>
          <a:blip r:embed="rId2" cstate="print"/>
          <a:stretch>
            <a:fillRect/>
          </a:stretch>
        </p:blipFill>
        <p:spPr>
          <a:xfrm>
            <a:off x="428596" y="2357430"/>
            <a:ext cx="8501090" cy="2079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photos-h.ak.fbcdn.net/hphotos-ak-prn2/v/954660_396317917148671_623039752_n.jpg?oh=e4c1b4c4f6dd3998a5a221f71f77b745&amp;oe=519A135C&amp;__gda__=1369122974_9d3e7fc816b87ffc673bdcd0d09a4243"/>
          <p:cNvPicPr>
            <a:picLocks noChangeAspect="1" noChangeArrowheads="1"/>
          </p:cNvPicPr>
          <p:nvPr/>
        </p:nvPicPr>
        <p:blipFill>
          <a:blip r:embed="rId2" cstate="print"/>
          <a:srcRect/>
          <a:stretch>
            <a:fillRect/>
          </a:stretch>
        </p:blipFill>
        <p:spPr bwMode="auto">
          <a:xfrm>
            <a:off x="1403648" y="332656"/>
            <a:ext cx="6192688" cy="590465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290"/>
            <a:ext cx="8229600" cy="2940048"/>
          </a:xfrm>
        </p:spPr>
        <p:txBody>
          <a:bodyPr>
            <a:normAutofit/>
          </a:bodyPr>
          <a:lstStyle/>
          <a:p>
            <a:pPr algn="l" rtl="0"/>
            <a:r>
              <a:rPr lang="en-US" sz="2800" dirty="0" smtClean="0">
                <a:latin typeface="Constantia" pitchFamily="18" charset="0"/>
              </a:rPr>
              <a:t>5- </a:t>
            </a:r>
            <a:r>
              <a:rPr lang="en-US" sz="2800" dirty="0" smtClean="0">
                <a:latin typeface="Constantia" pitchFamily="18" charset="0"/>
              </a:rPr>
              <a:t>The population growth</a:t>
            </a:r>
            <a:br>
              <a:rPr lang="en-US" sz="2800" dirty="0" smtClean="0">
                <a:latin typeface="Constantia" pitchFamily="18" charset="0"/>
              </a:rPr>
            </a:br>
            <a:r>
              <a:rPr lang="en-US" sz="2800" dirty="0" smtClean="0">
                <a:latin typeface="Constantia" pitchFamily="18" charset="0"/>
              </a:rPr>
              <a:t/>
            </a:r>
            <a:br>
              <a:rPr lang="en-US" sz="2800" dirty="0" smtClean="0">
                <a:latin typeface="Constantia" pitchFamily="18" charset="0"/>
              </a:rPr>
            </a:br>
            <a:r>
              <a:rPr lang="en-US" sz="2800" dirty="0" smtClean="0">
                <a:latin typeface="Constantia" pitchFamily="18" charset="0"/>
              </a:rPr>
              <a:t>The growth rate for </a:t>
            </a:r>
            <a:r>
              <a:rPr lang="en-US" sz="2800" dirty="0" err="1" smtClean="0">
                <a:latin typeface="Constantia" pitchFamily="18" charset="0"/>
              </a:rPr>
              <a:t>Qalqilya</a:t>
            </a:r>
            <a:r>
              <a:rPr lang="en-US" sz="2800" dirty="0" smtClean="0">
                <a:latin typeface="Constantia" pitchFamily="18" charset="0"/>
              </a:rPr>
              <a:t> </a:t>
            </a:r>
            <a:r>
              <a:rPr lang="en-US" sz="2800" dirty="0" err="1" smtClean="0">
                <a:latin typeface="Constantia" pitchFamily="18" charset="0"/>
              </a:rPr>
              <a:t>equale</a:t>
            </a:r>
            <a:r>
              <a:rPr lang="en-US" sz="2800" dirty="0" smtClean="0">
                <a:latin typeface="Constantia" pitchFamily="18" charset="0"/>
              </a:rPr>
              <a:t> </a:t>
            </a:r>
            <a:r>
              <a:rPr lang="en-US" sz="2800" dirty="0" smtClean="0">
                <a:latin typeface="Constantia" pitchFamily="18" charset="0"/>
              </a:rPr>
              <a:t>3.8. </a:t>
            </a:r>
            <a:r>
              <a:rPr lang="en-US" sz="2800" dirty="0" smtClean="0">
                <a:latin typeface="Constantia" pitchFamily="18" charset="0"/>
              </a:rPr>
              <a:t/>
            </a:r>
            <a:br>
              <a:rPr lang="en-US" sz="2800" dirty="0" smtClean="0">
                <a:latin typeface="Constantia" pitchFamily="18" charset="0"/>
              </a:rPr>
            </a:br>
            <a:r>
              <a:rPr lang="en-US" sz="2800" dirty="0" smtClean="0">
                <a:latin typeface="Constantia" pitchFamily="18" charset="0"/>
              </a:rPr>
              <a:t/>
            </a:r>
            <a:br>
              <a:rPr lang="en-US" sz="2800" dirty="0" smtClean="0">
                <a:latin typeface="Constantia" pitchFamily="18" charset="0"/>
              </a:rPr>
            </a:br>
            <a:endParaRPr lang="ar-SA" sz="2800" dirty="0">
              <a:latin typeface="Constantia" pitchFamily="18" charset="0"/>
            </a:endParaRPr>
          </a:p>
        </p:txBody>
      </p:sp>
      <p:pic>
        <p:nvPicPr>
          <p:cNvPr id="3" name="صورة 2" descr="00000000000000.PNG"/>
          <p:cNvPicPr>
            <a:picLocks noChangeAspect="1"/>
          </p:cNvPicPr>
          <p:nvPr/>
        </p:nvPicPr>
        <p:blipFill>
          <a:blip r:embed="rId2" cstate="print"/>
          <a:stretch>
            <a:fillRect/>
          </a:stretch>
        </p:blipFill>
        <p:spPr>
          <a:xfrm>
            <a:off x="1000100" y="2636912"/>
            <a:ext cx="6500858" cy="3749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14282" y="285728"/>
            <a:ext cx="3222627" cy="590546"/>
          </a:xfrm>
        </p:spPr>
        <p:txBody>
          <a:bodyPr>
            <a:normAutofit/>
          </a:bodyPr>
          <a:lstStyle/>
          <a:p>
            <a:pPr algn="l"/>
            <a:r>
              <a:rPr lang="en-US" sz="2800" dirty="0" smtClean="0">
                <a:latin typeface="Constantia" pitchFamily="18" charset="0"/>
              </a:rPr>
              <a:t>Qalqilya City</a:t>
            </a:r>
            <a:endParaRPr lang="ar-SA" sz="2800" dirty="0"/>
          </a:p>
        </p:txBody>
      </p:sp>
      <p:pic>
        <p:nvPicPr>
          <p:cNvPr id="7" name="عنصر نائب للمحتوى 6" descr="قلقيلية.PNG"/>
          <p:cNvPicPr>
            <a:picLocks noGrp="1" noChangeAspect="1"/>
          </p:cNvPicPr>
          <p:nvPr>
            <p:ph idx="1"/>
          </p:nvPr>
        </p:nvPicPr>
        <p:blipFill>
          <a:blip r:embed="rId2" cstate="print"/>
          <a:stretch>
            <a:fillRect/>
          </a:stretch>
        </p:blipFill>
        <p:spPr>
          <a:xfrm>
            <a:off x="4866678" y="642918"/>
            <a:ext cx="4277322" cy="5087060"/>
          </a:xfrm>
        </p:spPr>
      </p:pic>
      <p:sp>
        <p:nvSpPr>
          <p:cNvPr id="6" name="عنصر نائب للنص 5"/>
          <p:cNvSpPr>
            <a:spLocks noGrp="1"/>
          </p:cNvSpPr>
          <p:nvPr>
            <p:ph type="body" sz="half" idx="2"/>
          </p:nvPr>
        </p:nvSpPr>
        <p:spPr>
          <a:xfrm>
            <a:off x="214282" y="1142984"/>
            <a:ext cx="4643470" cy="4691063"/>
          </a:xfrm>
        </p:spPr>
        <p:txBody>
          <a:bodyPr>
            <a:normAutofit fontScale="92500" lnSpcReduction="10000"/>
          </a:bodyPr>
          <a:lstStyle/>
          <a:p>
            <a:pPr algn="l" rtl="0">
              <a:buFont typeface="Arial" pitchFamily="34" charset="0"/>
              <a:buChar char="•"/>
            </a:pPr>
            <a:r>
              <a:rPr lang="en-US" sz="2600" dirty="0" smtClean="0"/>
              <a:t> </a:t>
            </a:r>
            <a:r>
              <a:rPr lang="en-US" sz="2600" dirty="0" smtClean="0">
                <a:latin typeface="Constantia" pitchFamily="18" charset="0"/>
              </a:rPr>
              <a:t>Located in the West Bank about 12 km from </a:t>
            </a:r>
            <a:r>
              <a:rPr lang="en-US" sz="2600" smtClean="0">
                <a:latin typeface="Constantia" pitchFamily="18" charset="0"/>
              </a:rPr>
              <a:t>the </a:t>
            </a:r>
            <a:r>
              <a:rPr lang="en-US" sz="2600" smtClean="0">
                <a:latin typeface="Constantia" pitchFamily="18" charset="0"/>
              </a:rPr>
              <a:t>Mediterranean Sea.</a:t>
            </a:r>
            <a:endParaRPr lang="en-US" sz="2600" dirty="0" smtClean="0">
              <a:latin typeface="Constantia" pitchFamily="18" charset="0"/>
            </a:endParaRPr>
          </a:p>
          <a:p>
            <a:pPr algn="l" rtl="0"/>
            <a:endParaRPr lang="en-US" sz="2600" dirty="0" smtClean="0"/>
          </a:p>
          <a:p>
            <a:pPr algn="l" rtl="0">
              <a:buFont typeface="Arial" pitchFamily="34" charset="0"/>
              <a:buChar char="•"/>
            </a:pPr>
            <a:r>
              <a:rPr lang="en-US" sz="2600" dirty="0" smtClean="0"/>
              <a:t> </a:t>
            </a:r>
            <a:r>
              <a:rPr lang="en-US" sz="2600" dirty="0" smtClean="0">
                <a:latin typeface="Constantia" pitchFamily="18" charset="0"/>
              </a:rPr>
              <a:t>Approximate area 3.5 km</a:t>
            </a:r>
            <a:r>
              <a:rPr lang="en-US" sz="2600" baseline="30000" dirty="0" smtClean="0">
                <a:latin typeface="Constantia" pitchFamily="18" charset="0"/>
              </a:rPr>
              <a:t>2</a:t>
            </a:r>
            <a:r>
              <a:rPr lang="en-US" sz="2600" dirty="0" smtClean="0">
                <a:latin typeface="Constantia" pitchFamily="18" charset="0"/>
              </a:rPr>
              <a:t>.</a:t>
            </a:r>
          </a:p>
          <a:p>
            <a:pPr algn="l" rtl="0"/>
            <a:endParaRPr lang="en-US" sz="2600" dirty="0" smtClean="0"/>
          </a:p>
          <a:p>
            <a:pPr algn="l" rtl="0">
              <a:buFont typeface="Arial" pitchFamily="34" charset="0"/>
              <a:buChar char="•"/>
            </a:pPr>
            <a:r>
              <a:rPr lang="en-US" sz="2600" dirty="0" smtClean="0">
                <a:latin typeface="Constantia" pitchFamily="18" charset="0"/>
              </a:rPr>
              <a:t> 40m above sea level at the west, up to 125m above sea level at the east.</a:t>
            </a:r>
            <a:endParaRPr lang="en-US" sz="2600" dirty="0" smtClean="0"/>
          </a:p>
          <a:p>
            <a:pPr algn="l" rtl="0"/>
            <a:endParaRPr lang="en-US" sz="2600" dirty="0" smtClean="0"/>
          </a:p>
          <a:p>
            <a:pPr algn="l" rtl="0">
              <a:buFont typeface="Arial" pitchFamily="34" charset="0"/>
              <a:buChar char="•"/>
            </a:pPr>
            <a:r>
              <a:rPr lang="en-US" sz="2600" dirty="0" smtClean="0"/>
              <a:t>  </a:t>
            </a:r>
            <a:r>
              <a:rPr lang="en-US" sz="2600" dirty="0" smtClean="0">
                <a:latin typeface="Constantia" pitchFamily="18" charset="0"/>
              </a:rPr>
              <a:t>48000 inhabitants, and 8500 house connections.</a:t>
            </a:r>
            <a:endParaRPr lang="ar-JO" sz="2600" dirty="0" smtClean="0">
              <a:latin typeface="Constantia" pitchFamily="18" charset="0"/>
            </a:endParaRPr>
          </a:p>
          <a:p>
            <a:pPr algn="l" rtl="0">
              <a:buFont typeface="Arial" pitchFamily="34" charset="0"/>
              <a:buChar char="•"/>
            </a:pPr>
            <a:endParaRPr lang="en-US" dirty="0" smtClean="0"/>
          </a:p>
          <a:p>
            <a:pPr algn="l" rtl="0">
              <a:buFont typeface="Arial" pitchFamily="34" charset="0"/>
              <a:buChar char="•"/>
            </a:pPr>
            <a:endParaRPr lang="en-US" dirty="0" smtClean="0"/>
          </a:p>
          <a:p>
            <a:pPr algn="l" rtl="0"/>
            <a:endParaRPr lang="en-US" dirty="0" smtClean="0"/>
          </a:p>
          <a:p>
            <a:pPr algn="l" rtl="0">
              <a:buFont typeface="Arial" pitchFamily="34" charset="0"/>
              <a:buChar char="•"/>
            </a:pPr>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2400" dirty="0" smtClean="0">
                <a:latin typeface="Constantia" pitchFamily="18" charset="0"/>
              </a:rPr>
              <a:t>According to population increase there will be an expansion in the </a:t>
            </a:r>
            <a:r>
              <a:rPr lang="en-US" sz="2400" dirty="0" smtClean="0">
                <a:latin typeface="Constantia" pitchFamily="18" charset="0"/>
              </a:rPr>
              <a:t>zone.   </a:t>
            </a:r>
            <a:endParaRPr lang="ar-SA" sz="2400" dirty="0">
              <a:latin typeface="Constantia" pitchFamily="18" charset="0"/>
            </a:endParaRPr>
          </a:p>
        </p:txBody>
      </p:sp>
      <p:pic>
        <p:nvPicPr>
          <p:cNvPr id="3" name="صورة 2" descr="99999999999999999999999999999999.PNG"/>
          <p:cNvPicPr>
            <a:picLocks noChangeAspect="1"/>
          </p:cNvPicPr>
          <p:nvPr/>
        </p:nvPicPr>
        <p:blipFill>
          <a:blip r:embed="rId2" cstate="print"/>
          <a:stretch>
            <a:fillRect/>
          </a:stretch>
        </p:blipFill>
        <p:spPr>
          <a:xfrm>
            <a:off x="357158" y="1628800"/>
            <a:ext cx="7929618" cy="388843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2800" dirty="0" smtClean="0">
                <a:latin typeface="Constantia" pitchFamily="18" charset="0"/>
              </a:rPr>
              <a:t>The network before expansion</a:t>
            </a:r>
            <a:endParaRPr lang="ar-SA" sz="2800" dirty="0">
              <a:latin typeface="Constantia" pitchFamily="18" charset="0"/>
            </a:endParaRPr>
          </a:p>
        </p:txBody>
      </p:sp>
      <p:pic>
        <p:nvPicPr>
          <p:cNvPr id="3" name="صورة 2" descr="our zone network.png"/>
          <p:cNvPicPr/>
          <p:nvPr/>
        </p:nvPicPr>
        <p:blipFill>
          <a:blip r:embed="rId2" cstate="print"/>
          <a:stretch>
            <a:fillRect/>
          </a:stretch>
        </p:blipFill>
        <p:spPr>
          <a:xfrm>
            <a:off x="500034" y="1718944"/>
            <a:ext cx="8072494" cy="492476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2800" dirty="0" smtClean="0">
                <a:latin typeface="Constantia" pitchFamily="18" charset="0"/>
              </a:rPr>
              <a:t>The network after expansion</a:t>
            </a:r>
            <a:endParaRPr lang="ar-SA" sz="2800" dirty="0">
              <a:latin typeface="Constantia" pitchFamily="18" charset="0"/>
            </a:endParaRPr>
          </a:p>
        </p:txBody>
      </p:sp>
      <p:pic>
        <p:nvPicPr>
          <p:cNvPr id="3" name="صورة 2" descr="EX EX.PNG"/>
          <p:cNvPicPr/>
          <p:nvPr/>
        </p:nvPicPr>
        <p:blipFill>
          <a:blip r:embed="rId2" cstate="print"/>
          <a:stretch>
            <a:fillRect/>
          </a:stretch>
        </p:blipFill>
        <p:spPr>
          <a:xfrm>
            <a:off x="571472" y="1571612"/>
            <a:ext cx="8143932" cy="500066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2285992"/>
            <a:ext cx="8229600" cy="1857388"/>
          </a:xfrm>
        </p:spPr>
        <p:txBody>
          <a:bodyPr>
            <a:normAutofit/>
          </a:bodyPr>
          <a:lstStyle/>
          <a:p>
            <a:pPr algn="l" rtl="0"/>
            <a:r>
              <a:rPr lang="en-US" sz="3200" dirty="0" smtClean="0">
                <a:latin typeface="Constantia" pitchFamily="18" charset="0"/>
              </a:rPr>
              <a:t>The following table conclude the </a:t>
            </a:r>
            <a:r>
              <a:rPr lang="en-US" sz="3200" dirty="0" smtClean="0">
                <a:latin typeface="Constantia" pitchFamily="18" charset="0"/>
              </a:rPr>
              <a:t>results </a:t>
            </a:r>
            <a:r>
              <a:rPr lang="en-US" sz="3200" dirty="0" smtClean="0">
                <a:latin typeface="Constantia" pitchFamily="18" charset="0"/>
              </a:rPr>
              <a:t>and</a:t>
            </a:r>
            <a:br>
              <a:rPr lang="en-US" sz="3200" dirty="0" smtClean="0">
                <a:latin typeface="Constantia" pitchFamily="18" charset="0"/>
              </a:rPr>
            </a:br>
            <a:r>
              <a:rPr lang="en-US" sz="3200" dirty="0" smtClean="0">
                <a:latin typeface="Constantia" pitchFamily="18" charset="0"/>
              </a:rPr>
              <a:t> </a:t>
            </a:r>
            <a:r>
              <a:rPr lang="en-US" sz="3200" dirty="0" smtClean="0">
                <a:latin typeface="Constantia" pitchFamily="18" charset="0"/>
              </a:rPr>
              <a:t>recommendations </a:t>
            </a:r>
            <a:r>
              <a:rPr lang="en-US" sz="3200" dirty="0" smtClean="0">
                <a:latin typeface="Constantia" pitchFamily="18" charset="0"/>
              </a:rPr>
              <a:t>for the network</a:t>
            </a:r>
            <a:endParaRPr lang="ar-SA" sz="3200" dirty="0">
              <a:latin typeface="Constant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26196"/>
          </a:xfrm>
        </p:spPr>
        <p:txBody>
          <a:bodyPr/>
          <a:lstStyle/>
          <a:p>
            <a:endParaRPr lang="ar-SA" dirty="0"/>
          </a:p>
        </p:txBody>
      </p:sp>
      <p:pic>
        <p:nvPicPr>
          <p:cNvPr id="3" name="صورة 2" descr="3333333333333333333333333333333.PN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7777777777777777777777777.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a:bodyPr>
          <a:lstStyle/>
          <a:p>
            <a:pPr algn="l" rtl="0"/>
            <a:r>
              <a:rPr lang="en-US" sz="2800" b="1" dirty="0" smtClean="0">
                <a:latin typeface="Constantia" pitchFamily="18" charset="0"/>
              </a:rPr>
              <a:t>Project </a:t>
            </a:r>
            <a:r>
              <a:rPr lang="en-US" sz="2800" b="1" dirty="0" smtClean="0"/>
              <a:t>objectives</a:t>
            </a:r>
            <a:endParaRPr lang="ar-SA" sz="2800" b="1" dirty="0">
              <a:latin typeface="Constantia" pitchFamily="18" charset="0"/>
            </a:endParaRPr>
          </a:p>
        </p:txBody>
      </p:sp>
      <p:sp>
        <p:nvSpPr>
          <p:cNvPr id="6" name="عنصر نائب للمحتوى 5"/>
          <p:cNvSpPr>
            <a:spLocks noGrp="1"/>
          </p:cNvSpPr>
          <p:nvPr>
            <p:ph idx="1"/>
          </p:nvPr>
        </p:nvSpPr>
        <p:spPr>
          <a:xfrm>
            <a:off x="500034" y="1428736"/>
            <a:ext cx="8229600" cy="4525963"/>
          </a:xfrm>
        </p:spPr>
        <p:txBody>
          <a:bodyPr>
            <a:noAutofit/>
          </a:bodyPr>
          <a:lstStyle/>
          <a:p>
            <a:pPr algn="l" rtl="0">
              <a:buNone/>
            </a:pPr>
            <a:r>
              <a:rPr lang="en-US" sz="2400" dirty="0" smtClean="0"/>
              <a:t> </a:t>
            </a:r>
            <a:r>
              <a:rPr lang="en-US" sz="2400" dirty="0" smtClean="0">
                <a:latin typeface="Constantia" pitchFamily="18" charset="0"/>
              </a:rPr>
              <a:t>1- Diagnostic study of the existing water supply system for Al-</a:t>
            </a:r>
            <a:r>
              <a:rPr lang="en-US" sz="2400" dirty="0" err="1" smtClean="0">
                <a:latin typeface="Constantia" pitchFamily="18" charset="0"/>
              </a:rPr>
              <a:t>Muntaza</a:t>
            </a:r>
            <a:r>
              <a:rPr lang="en-US" sz="2400" dirty="0" smtClean="0">
                <a:latin typeface="Constantia" pitchFamily="18" charset="0"/>
              </a:rPr>
              <a:t> Zone.</a:t>
            </a:r>
          </a:p>
          <a:p>
            <a:pPr algn="l" rtl="0">
              <a:buNone/>
            </a:pPr>
            <a:endParaRPr lang="en-US" sz="2400" dirty="0" smtClean="0">
              <a:latin typeface="Constantia" pitchFamily="18" charset="0"/>
            </a:endParaRPr>
          </a:p>
          <a:p>
            <a:pPr algn="l" rtl="0">
              <a:buNone/>
            </a:pPr>
            <a:r>
              <a:rPr lang="en-US" sz="2400" dirty="0" smtClean="0">
                <a:latin typeface="Constantia" pitchFamily="18" charset="0"/>
              </a:rPr>
              <a:t> 2- Assessment the network components and identify the main problems.</a:t>
            </a:r>
          </a:p>
          <a:p>
            <a:pPr algn="l" rtl="0">
              <a:buNone/>
            </a:pPr>
            <a:endParaRPr lang="en-US" sz="2400" dirty="0" smtClean="0">
              <a:latin typeface="Constantia" pitchFamily="18" charset="0"/>
            </a:endParaRPr>
          </a:p>
          <a:p>
            <a:pPr algn="l">
              <a:buNone/>
            </a:pPr>
            <a:r>
              <a:rPr lang="ar-SA" sz="2400" dirty="0" smtClean="0">
                <a:latin typeface="Constantia" pitchFamily="18" charset="0"/>
              </a:rPr>
              <a:t>            </a:t>
            </a:r>
            <a:r>
              <a:rPr lang="en-US" sz="2400" dirty="0" smtClean="0">
                <a:latin typeface="Constantia" pitchFamily="18" charset="0"/>
              </a:rPr>
              <a:t> 3- State measure to improve the network and solve the problems. </a:t>
            </a:r>
            <a:endParaRPr lang="ar-SA"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2800" dirty="0" smtClean="0">
                <a:latin typeface="Times New Roman" pitchFamily="18" charset="0"/>
                <a:cs typeface="Times New Roman" pitchFamily="18" charset="0"/>
              </a:rPr>
              <a:t>Methodology</a:t>
            </a:r>
            <a:endParaRPr lang="ar-SA" sz="2800" dirty="0">
              <a:latin typeface="Constantia" pitchFamily="18" charset="0"/>
            </a:endParaRPr>
          </a:p>
        </p:txBody>
      </p:sp>
      <p:pic>
        <p:nvPicPr>
          <p:cNvPr id="4" name="Picture 2" descr="C:\Users\Toshiba\Desktop\hhhhhhhhhhhhh.png"/>
          <p:cNvPicPr>
            <a:picLocks noGrp="1" noChangeAspect="1" noChangeArrowheads="1"/>
          </p:cNvPicPr>
          <p:nvPr>
            <p:ph idx="1"/>
          </p:nvPr>
        </p:nvPicPr>
        <p:blipFill>
          <a:blip r:embed="rId2" cstate="print"/>
          <a:stretch>
            <a:fillRect/>
          </a:stretch>
        </p:blipFill>
        <p:spPr bwMode="auto">
          <a:xfrm>
            <a:off x="2643174" y="0"/>
            <a:ext cx="6500826"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Autofit/>
          </a:bodyPr>
          <a:lstStyle/>
          <a:p>
            <a:pPr algn="l" rtl="0"/>
            <a:r>
              <a:rPr lang="en-US" sz="2800" dirty="0" smtClean="0">
                <a:latin typeface="Constantia" pitchFamily="18" charset="0"/>
              </a:rPr>
              <a:t>Water zones in Qalqilya</a:t>
            </a:r>
            <a:endParaRPr lang="ar-SA" sz="2800" dirty="0">
              <a:latin typeface="Constantia" pitchFamily="18" charset="0"/>
            </a:endParaRPr>
          </a:p>
        </p:txBody>
      </p:sp>
      <p:pic>
        <p:nvPicPr>
          <p:cNvPr id="7" name="عنصر نائب للمحتوى 6" descr="C:\Users\Toshiba\Desktop\مشروعي التخرج كامل\55555.png"/>
          <p:cNvPicPr>
            <a:picLocks noGrp="1"/>
          </p:cNvPicPr>
          <p:nvPr>
            <p:ph idx="1"/>
          </p:nvPr>
        </p:nvPicPr>
        <p:blipFill>
          <a:blip r:embed="rId2" cstate="print"/>
          <a:stretch>
            <a:fillRect/>
          </a:stretch>
        </p:blipFill>
        <p:spPr bwMode="auto">
          <a:xfrm>
            <a:off x="642909" y="1285860"/>
            <a:ext cx="7572429" cy="535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Constantia" pitchFamily="18" charset="0"/>
                <a:cs typeface="Times New Roman" pitchFamily="18" charset="0"/>
              </a:rPr>
              <a:t>Supply wells</a:t>
            </a:r>
            <a:endParaRPr lang="ar-JO" sz="4000" dirty="0">
              <a:latin typeface="Constantia" pitchFamily="18" charset="0"/>
            </a:endParaRPr>
          </a:p>
        </p:txBody>
      </p:sp>
      <p:graphicFrame>
        <p:nvGraphicFramePr>
          <p:cNvPr id="4" name="Content Placeholder 3"/>
          <p:cNvGraphicFramePr>
            <a:graphicFrameLocks noGrp="1"/>
          </p:cNvGraphicFramePr>
          <p:nvPr>
            <p:ph idx="1"/>
          </p:nvPr>
        </p:nvGraphicFramePr>
        <p:xfrm>
          <a:off x="457200" y="1600200"/>
          <a:ext cx="8229600" cy="4853135"/>
        </p:xfrm>
        <a:graphic>
          <a:graphicData uri="http://schemas.openxmlformats.org/drawingml/2006/table">
            <a:tbl>
              <a:tblPr rtl="1" firstRow="1" bandRow="1">
                <a:tableStyleId>{5C22544A-7EE6-4342-B048-85BDC9FD1C3A}</a:tableStyleId>
              </a:tblPr>
              <a:tblGrid>
                <a:gridCol w="1645920"/>
                <a:gridCol w="1645920"/>
                <a:gridCol w="1645920"/>
                <a:gridCol w="1645920"/>
                <a:gridCol w="1645920"/>
              </a:tblGrid>
              <a:tr h="970627">
                <a:tc>
                  <a:txBody>
                    <a:bodyPr/>
                    <a:lstStyle/>
                    <a:p>
                      <a:pPr algn="ctr" rtl="0">
                        <a:lnSpc>
                          <a:spcPct val="150000"/>
                        </a:lnSpc>
                        <a:spcAft>
                          <a:spcPts val="1000"/>
                        </a:spcAft>
                      </a:pPr>
                      <a:r>
                        <a:rPr lang="en-US" sz="2000" dirty="0" err="1">
                          <a:latin typeface="Andalus"/>
                          <a:ea typeface="Calibri"/>
                          <a:cs typeface="Arial"/>
                        </a:rPr>
                        <a:t>Soufin</a:t>
                      </a:r>
                      <a:endParaRPr lang="en-US" sz="2000" dirty="0">
                        <a:latin typeface="Calibri"/>
                        <a:ea typeface="Calibri"/>
                        <a:cs typeface="Arial"/>
                      </a:endParaRPr>
                    </a:p>
                  </a:txBody>
                  <a:tcPr marL="68580" marR="68580" marT="0" marB="0"/>
                </a:tc>
                <a:tc>
                  <a:txBody>
                    <a:bodyPr/>
                    <a:lstStyle/>
                    <a:p>
                      <a:pPr algn="ctr" rtl="0">
                        <a:lnSpc>
                          <a:spcPct val="150000"/>
                        </a:lnSpc>
                        <a:spcAft>
                          <a:spcPts val="1000"/>
                        </a:spcAft>
                      </a:pPr>
                      <a:r>
                        <a:rPr lang="en-US" sz="2000">
                          <a:latin typeface="Andalus"/>
                          <a:ea typeface="Calibri"/>
                          <a:cs typeface="Arial"/>
                        </a:rPr>
                        <a:t>Maslakh</a:t>
                      </a:r>
                      <a:endParaRPr lang="en-US" sz="2000">
                        <a:latin typeface="Calibri"/>
                        <a:ea typeface="Calibri"/>
                        <a:cs typeface="Arial"/>
                      </a:endParaRPr>
                    </a:p>
                  </a:txBody>
                  <a:tcPr marL="68580" marR="68580" marT="0" marB="0"/>
                </a:tc>
                <a:tc>
                  <a:txBody>
                    <a:bodyPr/>
                    <a:lstStyle/>
                    <a:p>
                      <a:pPr algn="ctr" rtl="0">
                        <a:lnSpc>
                          <a:spcPct val="150000"/>
                        </a:lnSpc>
                        <a:spcAft>
                          <a:spcPts val="1000"/>
                        </a:spcAft>
                      </a:pPr>
                      <a:r>
                        <a:rPr lang="en-US" sz="2000">
                          <a:latin typeface="Andalus"/>
                          <a:ea typeface="Calibri"/>
                          <a:cs typeface="Arial"/>
                        </a:rPr>
                        <a:t>Wakala</a:t>
                      </a:r>
                      <a:endParaRPr lang="en-US" sz="2000">
                        <a:latin typeface="Calibri"/>
                        <a:ea typeface="Calibri"/>
                        <a:cs typeface="Arial"/>
                      </a:endParaRPr>
                    </a:p>
                  </a:txBody>
                  <a:tcPr marL="68580" marR="68580" marT="0" marB="0"/>
                </a:tc>
                <a:tc>
                  <a:txBody>
                    <a:bodyPr/>
                    <a:lstStyle/>
                    <a:p>
                      <a:pPr algn="ctr" rtl="0">
                        <a:lnSpc>
                          <a:spcPct val="150000"/>
                        </a:lnSpc>
                        <a:spcAft>
                          <a:spcPts val="1000"/>
                        </a:spcAft>
                      </a:pPr>
                      <a:r>
                        <a:rPr lang="en-US" sz="2000">
                          <a:latin typeface="Andalus"/>
                          <a:ea typeface="Calibri"/>
                          <a:cs typeface="Arial"/>
                        </a:rPr>
                        <a:t>Gayyaza</a:t>
                      </a:r>
                      <a:endParaRPr lang="en-US" sz="2000">
                        <a:latin typeface="Calibri"/>
                        <a:ea typeface="Calibri"/>
                        <a:cs typeface="Arial"/>
                      </a:endParaRPr>
                    </a:p>
                  </a:txBody>
                  <a:tcPr marL="68580" marR="68580" marT="0" marB="0"/>
                </a:tc>
                <a:tc>
                  <a:txBody>
                    <a:bodyPr/>
                    <a:lstStyle/>
                    <a:p>
                      <a:pPr algn="ctr" rtl="0">
                        <a:lnSpc>
                          <a:spcPct val="150000"/>
                        </a:lnSpc>
                        <a:spcAft>
                          <a:spcPts val="1000"/>
                        </a:spcAft>
                      </a:pPr>
                      <a:r>
                        <a:rPr lang="en-US" sz="2000" dirty="0">
                          <a:latin typeface="Andalus"/>
                          <a:ea typeface="Calibri"/>
                          <a:cs typeface="Arial"/>
                        </a:rPr>
                        <a:t>Name</a:t>
                      </a:r>
                      <a:endParaRPr lang="en-US" sz="2000" dirty="0">
                        <a:latin typeface="Calibri"/>
                        <a:ea typeface="Calibri"/>
                        <a:cs typeface="Arial"/>
                      </a:endParaRPr>
                    </a:p>
                  </a:txBody>
                  <a:tcPr marL="68580" marR="68580" marT="0" marB="0"/>
                </a:tc>
              </a:tr>
              <a:tr h="970627">
                <a:tc>
                  <a:txBody>
                    <a:bodyPr/>
                    <a:lstStyle/>
                    <a:p>
                      <a:pPr algn="ctr" rtl="0">
                        <a:lnSpc>
                          <a:spcPct val="150000"/>
                        </a:lnSpc>
                        <a:spcAft>
                          <a:spcPts val="1000"/>
                        </a:spcAft>
                      </a:pPr>
                      <a:r>
                        <a:rPr lang="en-US" sz="2800" dirty="0">
                          <a:latin typeface="Andalus"/>
                          <a:ea typeface="Calibri"/>
                          <a:cs typeface="Arial"/>
                        </a:rPr>
                        <a:t>1979</a:t>
                      </a:r>
                      <a:endParaRPr lang="en-US" sz="2800" dirty="0">
                        <a:latin typeface="Calibri"/>
                        <a:ea typeface="Calibri"/>
                        <a:cs typeface="Arial"/>
                      </a:endParaRPr>
                    </a:p>
                  </a:txBody>
                  <a:tcPr marL="68580" marR="68580" marT="0" marB="0"/>
                </a:tc>
                <a:tc>
                  <a:txBody>
                    <a:bodyPr/>
                    <a:lstStyle/>
                    <a:p>
                      <a:pPr algn="ctr" rtl="0">
                        <a:lnSpc>
                          <a:spcPct val="150000"/>
                        </a:lnSpc>
                        <a:spcAft>
                          <a:spcPts val="1000"/>
                        </a:spcAft>
                      </a:pPr>
                      <a:r>
                        <a:rPr lang="en-US" sz="2800">
                          <a:latin typeface="Andalus"/>
                          <a:ea typeface="Calibri"/>
                          <a:cs typeface="Arial"/>
                        </a:rPr>
                        <a:t>2002</a:t>
                      </a:r>
                      <a:endParaRPr lang="en-US" sz="2800">
                        <a:latin typeface="Calibri"/>
                        <a:ea typeface="Calibri"/>
                        <a:cs typeface="Arial"/>
                      </a:endParaRPr>
                    </a:p>
                  </a:txBody>
                  <a:tcPr marL="68580" marR="68580" marT="0" marB="0"/>
                </a:tc>
                <a:tc>
                  <a:txBody>
                    <a:bodyPr/>
                    <a:lstStyle/>
                    <a:p>
                      <a:pPr algn="ctr" rtl="0">
                        <a:lnSpc>
                          <a:spcPct val="150000"/>
                        </a:lnSpc>
                        <a:spcAft>
                          <a:spcPts val="1000"/>
                        </a:spcAft>
                      </a:pPr>
                      <a:r>
                        <a:rPr lang="en-US" sz="2800">
                          <a:latin typeface="Andalus"/>
                          <a:ea typeface="Calibri"/>
                          <a:cs typeface="Arial"/>
                        </a:rPr>
                        <a:t>1964</a:t>
                      </a:r>
                      <a:endParaRPr lang="en-US" sz="2800">
                        <a:latin typeface="Calibri"/>
                        <a:ea typeface="Calibri"/>
                        <a:cs typeface="Arial"/>
                      </a:endParaRPr>
                    </a:p>
                  </a:txBody>
                  <a:tcPr marL="68580" marR="68580" marT="0" marB="0"/>
                </a:tc>
                <a:tc>
                  <a:txBody>
                    <a:bodyPr/>
                    <a:lstStyle/>
                    <a:p>
                      <a:pPr algn="ctr" rtl="0">
                        <a:lnSpc>
                          <a:spcPct val="150000"/>
                        </a:lnSpc>
                        <a:spcAft>
                          <a:spcPts val="1000"/>
                        </a:spcAft>
                      </a:pPr>
                      <a:r>
                        <a:rPr lang="en-US" sz="2800" dirty="0">
                          <a:latin typeface="Andalus"/>
                          <a:ea typeface="Calibri"/>
                          <a:cs typeface="Arial"/>
                        </a:rPr>
                        <a:t>1964</a:t>
                      </a:r>
                      <a:endParaRPr lang="en-US" sz="2800" dirty="0">
                        <a:latin typeface="Calibri"/>
                        <a:ea typeface="Calibri"/>
                        <a:cs typeface="Arial"/>
                      </a:endParaRPr>
                    </a:p>
                  </a:txBody>
                  <a:tcPr marL="68580" marR="68580" marT="0" marB="0"/>
                </a:tc>
                <a:tc>
                  <a:txBody>
                    <a:bodyPr/>
                    <a:lstStyle/>
                    <a:p>
                      <a:pPr algn="l" rtl="0">
                        <a:lnSpc>
                          <a:spcPct val="150000"/>
                        </a:lnSpc>
                        <a:spcAft>
                          <a:spcPts val="1000"/>
                        </a:spcAft>
                      </a:pPr>
                      <a:r>
                        <a:rPr lang="en-US" sz="2000" dirty="0" smtClean="0">
                          <a:latin typeface="Andalus"/>
                          <a:ea typeface="Calibri"/>
                          <a:cs typeface="Arial"/>
                        </a:rPr>
                        <a:t>Year</a:t>
                      </a:r>
                      <a:endParaRPr lang="en-US" sz="2000" dirty="0">
                        <a:latin typeface="Calibri"/>
                        <a:ea typeface="Calibri"/>
                        <a:cs typeface="Arial"/>
                      </a:endParaRPr>
                    </a:p>
                  </a:txBody>
                  <a:tcPr marL="68580" marR="68580" marT="0" marB="0"/>
                </a:tc>
              </a:tr>
              <a:tr h="970627">
                <a:tc>
                  <a:txBody>
                    <a:bodyPr/>
                    <a:lstStyle/>
                    <a:p>
                      <a:pPr algn="ctr" rtl="0">
                        <a:lnSpc>
                          <a:spcPct val="150000"/>
                        </a:lnSpc>
                        <a:spcAft>
                          <a:spcPts val="1000"/>
                        </a:spcAft>
                      </a:pPr>
                      <a:r>
                        <a:rPr lang="en-US" sz="2800" dirty="0">
                          <a:latin typeface="Andalus"/>
                          <a:ea typeface="Calibri"/>
                          <a:cs typeface="Arial"/>
                        </a:rPr>
                        <a:t>+ 123</a:t>
                      </a:r>
                      <a:endParaRPr lang="en-US" sz="2800" dirty="0">
                        <a:latin typeface="Calibri"/>
                        <a:ea typeface="Calibri"/>
                        <a:cs typeface="Arial"/>
                      </a:endParaRPr>
                    </a:p>
                  </a:txBody>
                  <a:tcPr marL="68580" marR="68580" marT="0" marB="0"/>
                </a:tc>
                <a:tc>
                  <a:txBody>
                    <a:bodyPr/>
                    <a:lstStyle/>
                    <a:p>
                      <a:pPr algn="ctr" rtl="0">
                        <a:lnSpc>
                          <a:spcPct val="150000"/>
                        </a:lnSpc>
                        <a:spcAft>
                          <a:spcPts val="1000"/>
                        </a:spcAft>
                      </a:pPr>
                      <a:r>
                        <a:rPr lang="en-US" sz="2800">
                          <a:latin typeface="Andalus"/>
                          <a:ea typeface="Calibri"/>
                          <a:cs typeface="Arial"/>
                        </a:rPr>
                        <a:t>+102</a:t>
                      </a:r>
                      <a:endParaRPr lang="en-US" sz="2800">
                        <a:latin typeface="Calibri"/>
                        <a:ea typeface="Calibri"/>
                        <a:cs typeface="Arial"/>
                      </a:endParaRPr>
                    </a:p>
                  </a:txBody>
                  <a:tcPr marL="68580" marR="68580" marT="0" marB="0"/>
                </a:tc>
                <a:tc>
                  <a:txBody>
                    <a:bodyPr/>
                    <a:lstStyle/>
                    <a:p>
                      <a:pPr algn="ctr" rtl="0">
                        <a:lnSpc>
                          <a:spcPct val="150000"/>
                        </a:lnSpc>
                        <a:spcAft>
                          <a:spcPts val="1000"/>
                        </a:spcAft>
                      </a:pPr>
                      <a:r>
                        <a:rPr lang="en-US" sz="2800">
                          <a:latin typeface="Andalus"/>
                          <a:ea typeface="Calibri"/>
                          <a:cs typeface="Arial"/>
                        </a:rPr>
                        <a:t>+ 88</a:t>
                      </a:r>
                      <a:endParaRPr lang="en-US" sz="2800">
                        <a:latin typeface="Calibri"/>
                        <a:ea typeface="Calibri"/>
                        <a:cs typeface="Arial"/>
                      </a:endParaRPr>
                    </a:p>
                  </a:txBody>
                  <a:tcPr marL="68580" marR="68580" marT="0" marB="0"/>
                </a:tc>
                <a:tc>
                  <a:txBody>
                    <a:bodyPr/>
                    <a:lstStyle/>
                    <a:p>
                      <a:pPr algn="ctr" rtl="0">
                        <a:lnSpc>
                          <a:spcPct val="150000"/>
                        </a:lnSpc>
                        <a:spcAft>
                          <a:spcPts val="1000"/>
                        </a:spcAft>
                      </a:pPr>
                      <a:r>
                        <a:rPr lang="en-US" sz="2800" dirty="0">
                          <a:latin typeface="Andalus"/>
                          <a:ea typeface="Calibri"/>
                          <a:cs typeface="Arial"/>
                        </a:rPr>
                        <a:t>+ 70</a:t>
                      </a:r>
                      <a:endParaRPr lang="en-US" sz="2800" dirty="0">
                        <a:latin typeface="Calibri"/>
                        <a:ea typeface="Calibri"/>
                        <a:cs typeface="Arial"/>
                      </a:endParaRPr>
                    </a:p>
                  </a:txBody>
                  <a:tcPr marL="68580" marR="68580" marT="0" marB="0"/>
                </a:tc>
                <a:tc>
                  <a:txBody>
                    <a:bodyPr/>
                    <a:lstStyle/>
                    <a:p>
                      <a:pPr algn="l" rtl="0">
                        <a:lnSpc>
                          <a:spcPct val="150000"/>
                        </a:lnSpc>
                        <a:spcAft>
                          <a:spcPts val="1000"/>
                        </a:spcAft>
                      </a:pPr>
                      <a:r>
                        <a:rPr lang="en-US" sz="2000" dirty="0">
                          <a:latin typeface="Andalus"/>
                          <a:ea typeface="Calibri"/>
                          <a:cs typeface="Arial"/>
                        </a:rPr>
                        <a:t>Level (</a:t>
                      </a:r>
                      <a:r>
                        <a:rPr lang="en-US" sz="2000" dirty="0" err="1">
                          <a:latin typeface="Andalus"/>
                          <a:ea typeface="Calibri"/>
                          <a:cs typeface="Arial"/>
                        </a:rPr>
                        <a:t>masl</a:t>
                      </a:r>
                      <a:r>
                        <a:rPr lang="en-US" sz="2000" dirty="0">
                          <a:latin typeface="Andalus"/>
                          <a:ea typeface="Calibri"/>
                          <a:cs typeface="Arial"/>
                        </a:rPr>
                        <a:t>)</a:t>
                      </a:r>
                      <a:endParaRPr lang="en-US" sz="2000" dirty="0">
                        <a:latin typeface="Calibri"/>
                        <a:ea typeface="Calibri"/>
                        <a:cs typeface="Arial"/>
                      </a:endParaRPr>
                    </a:p>
                  </a:txBody>
                  <a:tcPr marL="68580" marR="68580" marT="0" marB="0"/>
                </a:tc>
              </a:tr>
              <a:tr h="970627">
                <a:tc>
                  <a:txBody>
                    <a:bodyPr/>
                    <a:lstStyle/>
                    <a:p>
                      <a:pPr algn="ctr" rtl="0">
                        <a:lnSpc>
                          <a:spcPct val="150000"/>
                        </a:lnSpc>
                        <a:spcAft>
                          <a:spcPts val="1000"/>
                        </a:spcAft>
                      </a:pPr>
                      <a:r>
                        <a:rPr lang="en-US" sz="2800" dirty="0">
                          <a:latin typeface="Andalus"/>
                          <a:ea typeface="Calibri"/>
                          <a:cs typeface="Arial"/>
                        </a:rPr>
                        <a:t>172</a:t>
                      </a:r>
                      <a:endParaRPr lang="en-US" sz="2800" dirty="0">
                        <a:latin typeface="Calibri"/>
                        <a:ea typeface="Calibri"/>
                        <a:cs typeface="Arial"/>
                      </a:endParaRPr>
                    </a:p>
                  </a:txBody>
                  <a:tcPr marL="68580" marR="68580" marT="0" marB="0"/>
                </a:tc>
                <a:tc>
                  <a:txBody>
                    <a:bodyPr/>
                    <a:lstStyle/>
                    <a:p>
                      <a:pPr algn="ctr" rtl="0">
                        <a:lnSpc>
                          <a:spcPct val="150000"/>
                        </a:lnSpc>
                        <a:spcAft>
                          <a:spcPts val="1000"/>
                        </a:spcAft>
                      </a:pPr>
                      <a:r>
                        <a:rPr lang="en-US" sz="2800">
                          <a:latin typeface="Andalus"/>
                          <a:ea typeface="Calibri"/>
                          <a:cs typeface="Arial"/>
                        </a:rPr>
                        <a:t>126</a:t>
                      </a:r>
                      <a:endParaRPr lang="en-US" sz="2800">
                        <a:latin typeface="Calibri"/>
                        <a:ea typeface="Calibri"/>
                        <a:cs typeface="Arial"/>
                      </a:endParaRPr>
                    </a:p>
                  </a:txBody>
                  <a:tcPr marL="68580" marR="68580" marT="0" marB="0"/>
                </a:tc>
                <a:tc>
                  <a:txBody>
                    <a:bodyPr/>
                    <a:lstStyle/>
                    <a:p>
                      <a:pPr algn="ctr" rtl="0">
                        <a:lnSpc>
                          <a:spcPct val="150000"/>
                        </a:lnSpc>
                        <a:spcAft>
                          <a:spcPts val="1000"/>
                        </a:spcAft>
                      </a:pPr>
                      <a:r>
                        <a:rPr lang="en-US" sz="2800">
                          <a:latin typeface="Andalus"/>
                          <a:ea typeface="Calibri"/>
                          <a:cs typeface="Arial"/>
                        </a:rPr>
                        <a:t>120</a:t>
                      </a:r>
                      <a:endParaRPr lang="en-US" sz="2800">
                        <a:latin typeface="Calibri"/>
                        <a:ea typeface="Calibri"/>
                        <a:cs typeface="Arial"/>
                      </a:endParaRPr>
                    </a:p>
                  </a:txBody>
                  <a:tcPr marL="68580" marR="68580" marT="0" marB="0"/>
                </a:tc>
                <a:tc>
                  <a:txBody>
                    <a:bodyPr/>
                    <a:lstStyle/>
                    <a:p>
                      <a:pPr algn="ctr" rtl="0">
                        <a:lnSpc>
                          <a:spcPct val="150000"/>
                        </a:lnSpc>
                        <a:spcAft>
                          <a:spcPts val="1000"/>
                        </a:spcAft>
                      </a:pPr>
                      <a:r>
                        <a:rPr lang="en-US" sz="2800" dirty="0">
                          <a:latin typeface="Andalus"/>
                          <a:ea typeface="Calibri"/>
                          <a:cs typeface="Arial"/>
                        </a:rPr>
                        <a:t>124</a:t>
                      </a:r>
                      <a:endParaRPr lang="en-US" sz="2800" dirty="0">
                        <a:latin typeface="Calibri"/>
                        <a:ea typeface="Calibri"/>
                        <a:cs typeface="Arial"/>
                      </a:endParaRPr>
                    </a:p>
                  </a:txBody>
                  <a:tcPr marL="68580" marR="68580" marT="0" marB="0"/>
                </a:tc>
                <a:tc>
                  <a:txBody>
                    <a:bodyPr/>
                    <a:lstStyle/>
                    <a:p>
                      <a:pPr algn="l" rtl="0">
                        <a:lnSpc>
                          <a:spcPct val="150000"/>
                        </a:lnSpc>
                        <a:spcAft>
                          <a:spcPts val="1000"/>
                        </a:spcAft>
                      </a:pPr>
                      <a:r>
                        <a:rPr lang="en-US" sz="2000" dirty="0">
                          <a:latin typeface="Andalus"/>
                          <a:ea typeface="Calibri"/>
                          <a:cs typeface="Arial"/>
                        </a:rPr>
                        <a:t>Depth (m)</a:t>
                      </a:r>
                      <a:endParaRPr lang="en-US" sz="2000" dirty="0">
                        <a:latin typeface="Calibri"/>
                        <a:ea typeface="Calibri"/>
                        <a:cs typeface="Arial"/>
                      </a:endParaRPr>
                    </a:p>
                  </a:txBody>
                  <a:tcPr marL="68580" marR="68580" marT="0" marB="0"/>
                </a:tc>
              </a:tr>
              <a:tr h="970627">
                <a:tc>
                  <a:txBody>
                    <a:bodyPr/>
                    <a:lstStyle/>
                    <a:p>
                      <a:pPr algn="ctr" rtl="0">
                        <a:lnSpc>
                          <a:spcPct val="150000"/>
                        </a:lnSpc>
                        <a:spcAft>
                          <a:spcPts val="1000"/>
                        </a:spcAft>
                      </a:pPr>
                      <a:r>
                        <a:rPr lang="en-US" sz="2800" dirty="0" smtClean="0">
                          <a:latin typeface="Andalus"/>
                          <a:ea typeface="Calibri"/>
                          <a:cs typeface="Arial"/>
                        </a:rPr>
                        <a:t>290</a:t>
                      </a:r>
                      <a:endParaRPr lang="en-US" sz="2800" dirty="0">
                        <a:latin typeface="Calibri"/>
                        <a:ea typeface="Calibri"/>
                        <a:cs typeface="Arial"/>
                      </a:endParaRPr>
                    </a:p>
                  </a:txBody>
                  <a:tcPr marL="68580" marR="68580" marT="0" marB="0"/>
                </a:tc>
                <a:tc>
                  <a:txBody>
                    <a:bodyPr/>
                    <a:lstStyle/>
                    <a:p>
                      <a:pPr algn="ctr" rtl="0">
                        <a:lnSpc>
                          <a:spcPct val="150000"/>
                        </a:lnSpc>
                        <a:spcAft>
                          <a:spcPts val="1000"/>
                        </a:spcAft>
                      </a:pPr>
                      <a:r>
                        <a:rPr lang="en-US" sz="2800" dirty="0" smtClean="0">
                          <a:latin typeface="Calibri"/>
                          <a:ea typeface="Calibri"/>
                          <a:cs typeface="Arial"/>
                        </a:rPr>
                        <a:t>217</a:t>
                      </a:r>
                      <a:endParaRPr lang="en-US" sz="2800" dirty="0">
                        <a:latin typeface="Calibri"/>
                        <a:ea typeface="Calibri"/>
                        <a:cs typeface="Arial"/>
                      </a:endParaRPr>
                    </a:p>
                  </a:txBody>
                  <a:tcPr marL="68580" marR="68580" marT="0" marB="0"/>
                </a:tc>
                <a:tc>
                  <a:txBody>
                    <a:bodyPr/>
                    <a:lstStyle/>
                    <a:p>
                      <a:pPr algn="ctr" rtl="0">
                        <a:lnSpc>
                          <a:spcPct val="150000"/>
                        </a:lnSpc>
                        <a:spcAft>
                          <a:spcPts val="1000"/>
                        </a:spcAft>
                      </a:pPr>
                      <a:r>
                        <a:rPr lang="en-US" sz="2800" dirty="0" smtClean="0">
                          <a:latin typeface="Calibri"/>
                          <a:ea typeface="Calibri"/>
                          <a:cs typeface="Arial"/>
                        </a:rPr>
                        <a:t>328</a:t>
                      </a:r>
                      <a:endParaRPr lang="en-US" sz="2800" dirty="0">
                        <a:latin typeface="Calibri"/>
                        <a:ea typeface="Calibri"/>
                        <a:cs typeface="Arial"/>
                      </a:endParaRPr>
                    </a:p>
                  </a:txBody>
                  <a:tcPr marL="68580" marR="68580" marT="0" marB="0"/>
                </a:tc>
                <a:tc>
                  <a:txBody>
                    <a:bodyPr/>
                    <a:lstStyle/>
                    <a:p>
                      <a:pPr algn="ctr" rtl="0">
                        <a:lnSpc>
                          <a:spcPct val="150000"/>
                        </a:lnSpc>
                        <a:spcAft>
                          <a:spcPts val="1000"/>
                        </a:spcAft>
                      </a:pPr>
                      <a:r>
                        <a:rPr lang="en-US" sz="2800" dirty="0" smtClean="0">
                          <a:latin typeface="Andalus"/>
                          <a:ea typeface="Calibri"/>
                          <a:cs typeface="Arial"/>
                        </a:rPr>
                        <a:t>80</a:t>
                      </a:r>
                      <a:endParaRPr lang="en-US" sz="2800" dirty="0">
                        <a:latin typeface="Calibri"/>
                        <a:ea typeface="Calibri"/>
                        <a:cs typeface="Arial"/>
                      </a:endParaRPr>
                    </a:p>
                  </a:txBody>
                  <a:tcPr marL="68580" marR="68580" marT="0" marB="0"/>
                </a:tc>
                <a:tc>
                  <a:txBody>
                    <a:bodyPr/>
                    <a:lstStyle/>
                    <a:p>
                      <a:pPr algn="l" rtl="0">
                        <a:lnSpc>
                          <a:spcPct val="115000"/>
                        </a:lnSpc>
                        <a:spcAft>
                          <a:spcPts val="1000"/>
                        </a:spcAft>
                      </a:pPr>
                      <a:r>
                        <a:rPr lang="en-US" sz="2000" dirty="0">
                          <a:latin typeface="Andalus"/>
                          <a:ea typeface="Calibri"/>
                          <a:cs typeface="Arial"/>
                        </a:rPr>
                        <a:t>Capacity</a:t>
                      </a:r>
                      <a:endParaRPr lang="en-US" sz="2000" dirty="0">
                        <a:latin typeface="Calibri"/>
                        <a:ea typeface="Calibri"/>
                        <a:cs typeface="Arial"/>
                      </a:endParaRPr>
                    </a:p>
                    <a:p>
                      <a:pPr algn="l" rtl="0">
                        <a:lnSpc>
                          <a:spcPct val="150000"/>
                        </a:lnSpc>
                        <a:spcAft>
                          <a:spcPts val="1000"/>
                        </a:spcAft>
                      </a:pPr>
                      <a:r>
                        <a:rPr lang="en-US" sz="2000" dirty="0">
                          <a:latin typeface="Andalus"/>
                          <a:ea typeface="Calibri"/>
                          <a:cs typeface="Arial"/>
                        </a:rPr>
                        <a:t> (m</a:t>
                      </a:r>
                      <a:r>
                        <a:rPr lang="en-US" sz="2000" baseline="30000" dirty="0">
                          <a:latin typeface="Andalus"/>
                          <a:ea typeface="Calibri"/>
                          <a:cs typeface="Arial"/>
                        </a:rPr>
                        <a:t>3</a:t>
                      </a:r>
                      <a:r>
                        <a:rPr lang="en-US" sz="2000" dirty="0">
                          <a:latin typeface="Andalus"/>
                          <a:ea typeface="Calibri"/>
                          <a:cs typeface="Arial"/>
                        </a:rPr>
                        <a:t>/hr)</a:t>
                      </a:r>
                      <a:endParaRPr lang="en-US" sz="20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onstantia" pitchFamily="18" charset="0"/>
                <a:cs typeface="Times New Roman" pitchFamily="18" charset="0"/>
              </a:rPr>
              <a:t>Reservoirs</a:t>
            </a:r>
            <a:endParaRPr lang="ar-JO" dirty="0">
              <a:latin typeface="Constantia" pitchFamily="18" charset="0"/>
            </a:endParaRPr>
          </a:p>
        </p:txBody>
      </p:sp>
      <p:graphicFrame>
        <p:nvGraphicFramePr>
          <p:cNvPr id="4" name="Content Placeholder 3"/>
          <p:cNvGraphicFramePr>
            <a:graphicFrameLocks noGrp="1"/>
          </p:cNvGraphicFramePr>
          <p:nvPr>
            <p:ph idx="1"/>
          </p:nvPr>
        </p:nvGraphicFramePr>
        <p:xfrm>
          <a:off x="457200" y="1600200"/>
          <a:ext cx="8229600" cy="4709120"/>
        </p:xfrm>
        <a:graphic>
          <a:graphicData uri="http://schemas.openxmlformats.org/drawingml/2006/table">
            <a:tbl>
              <a:tblPr rtl="1" firstRow="1" bandRow="1">
                <a:tableStyleId>{5C22544A-7EE6-4342-B048-85BDC9FD1C3A}</a:tableStyleId>
              </a:tblPr>
              <a:tblGrid>
                <a:gridCol w="1645920"/>
                <a:gridCol w="1645920"/>
                <a:gridCol w="1645920"/>
                <a:gridCol w="1645920"/>
                <a:gridCol w="1645920"/>
              </a:tblGrid>
              <a:tr h="941824">
                <a:tc>
                  <a:txBody>
                    <a:bodyPr/>
                    <a:lstStyle/>
                    <a:p>
                      <a:pPr algn="l" rtl="1">
                        <a:lnSpc>
                          <a:spcPct val="115000"/>
                        </a:lnSpc>
                        <a:spcAft>
                          <a:spcPts val="1000"/>
                        </a:spcAft>
                      </a:pPr>
                      <a:r>
                        <a:rPr lang="de-AT" sz="2300" b="1" dirty="0">
                          <a:latin typeface="Times New Roman"/>
                          <a:ea typeface="Calibri"/>
                          <a:cs typeface="Arial"/>
                        </a:rPr>
                        <a:t>Type</a:t>
                      </a:r>
                      <a:endParaRPr lang="en-US" sz="2300" dirty="0">
                        <a:latin typeface="Calibri"/>
                        <a:ea typeface="Calibri"/>
                        <a:cs typeface="Arial"/>
                      </a:endParaRPr>
                    </a:p>
                  </a:txBody>
                  <a:tcPr marL="68580" marR="68580" marT="0" marB="0"/>
                </a:tc>
                <a:tc>
                  <a:txBody>
                    <a:bodyPr/>
                    <a:lstStyle/>
                    <a:p>
                      <a:pPr algn="l" rtl="1">
                        <a:lnSpc>
                          <a:spcPct val="115000"/>
                        </a:lnSpc>
                        <a:spcAft>
                          <a:spcPts val="1000"/>
                        </a:spcAft>
                      </a:pPr>
                      <a:r>
                        <a:rPr lang="de-AT" sz="2300" b="1">
                          <a:latin typeface="Times New Roman"/>
                          <a:ea typeface="Calibri"/>
                          <a:cs typeface="Arial"/>
                        </a:rPr>
                        <a:t>Shape</a:t>
                      </a:r>
                      <a:endParaRPr lang="en-US" sz="2300">
                        <a:latin typeface="Calibri"/>
                        <a:ea typeface="Calibri"/>
                        <a:cs typeface="Arial"/>
                      </a:endParaRPr>
                    </a:p>
                  </a:txBody>
                  <a:tcPr marL="68580" marR="68580" marT="0" marB="0"/>
                </a:tc>
                <a:tc>
                  <a:txBody>
                    <a:bodyPr/>
                    <a:lstStyle/>
                    <a:p>
                      <a:pPr algn="l" rtl="1">
                        <a:lnSpc>
                          <a:spcPct val="115000"/>
                        </a:lnSpc>
                        <a:spcAft>
                          <a:spcPts val="1000"/>
                        </a:spcAft>
                      </a:pPr>
                      <a:r>
                        <a:rPr lang="en-US" sz="2300" b="1">
                          <a:latin typeface="Times New Roman"/>
                          <a:ea typeface="Calibri"/>
                          <a:cs typeface="Arial"/>
                        </a:rPr>
                        <a:t>Elevation (</a:t>
                      </a:r>
                      <a:r>
                        <a:rPr lang="de-AT" sz="2300" b="1">
                          <a:latin typeface="Times New Roman"/>
                          <a:ea typeface="Calibri"/>
                          <a:cs typeface="Arial"/>
                        </a:rPr>
                        <a:t>m.asl)</a:t>
                      </a:r>
                      <a:endParaRPr lang="en-US" sz="2300">
                        <a:latin typeface="Calibri"/>
                        <a:ea typeface="Calibri"/>
                        <a:cs typeface="Arial"/>
                      </a:endParaRPr>
                    </a:p>
                  </a:txBody>
                  <a:tcPr marL="68580" marR="68580" marT="0" marB="0"/>
                </a:tc>
                <a:tc>
                  <a:txBody>
                    <a:bodyPr/>
                    <a:lstStyle/>
                    <a:p>
                      <a:pPr algn="l" rtl="1">
                        <a:lnSpc>
                          <a:spcPct val="115000"/>
                        </a:lnSpc>
                        <a:spcAft>
                          <a:spcPts val="1000"/>
                        </a:spcAft>
                      </a:pPr>
                      <a:r>
                        <a:rPr lang="en-US" sz="2300" b="1">
                          <a:latin typeface="Times New Roman"/>
                          <a:ea typeface="Calibri"/>
                          <a:cs typeface="Arial"/>
                        </a:rPr>
                        <a:t>Capacity (</a:t>
                      </a:r>
                      <a:r>
                        <a:rPr lang="de-AT" sz="2300" b="1">
                          <a:latin typeface="Times New Roman"/>
                          <a:ea typeface="Calibri"/>
                          <a:cs typeface="Arial"/>
                        </a:rPr>
                        <a:t>m</a:t>
                      </a:r>
                      <a:r>
                        <a:rPr lang="de-AT" sz="2300" b="1" baseline="30000">
                          <a:latin typeface="Times New Roman"/>
                          <a:ea typeface="Calibri"/>
                          <a:cs typeface="Arial"/>
                        </a:rPr>
                        <a:t>3</a:t>
                      </a:r>
                      <a:r>
                        <a:rPr lang="de-AT" sz="2300" b="1">
                          <a:latin typeface="Times New Roman"/>
                          <a:ea typeface="Calibri"/>
                          <a:cs typeface="Arial"/>
                        </a:rPr>
                        <a:t>)</a:t>
                      </a:r>
                      <a:endParaRPr lang="en-US" sz="2300">
                        <a:latin typeface="Calibri"/>
                        <a:ea typeface="Calibri"/>
                        <a:cs typeface="Arial"/>
                      </a:endParaRPr>
                    </a:p>
                  </a:txBody>
                  <a:tcPr marL="68580" marR="68580" marT="0" marB="0"/>
                </a:tc>
                <a:tc>
                  <a:txBody>
                    <a:bodyPr/>
                    <a:lstStyle/>
                    <a:p>
                      <a:pPr algn="l" rtl="1">
                        <a:lnSpc>
                          <a:spcPct val="115000"/>
                        </a:lnSpc>
                        <a:spcAft>
                          <a:spcPts val="1000"/>
                        </a:spcAft>
                      </a:pPr>
                      <a:r>
                        <a:rPr lang="en-US" sz="2300" b="1" dirty="0">
                          <a:latin typeface="Times New Roman"/>
                          <a:ea typeface="Calibri"/>
                          <a:cs typeface="Arial"/>
                        </a:rPr>
                        <a:t>Reservoir</a:t>
                      </a:r>
                      <a:endParaRPr lang="en-US" sz="2300" dirty="0">
                        <a:latin typeface="Calibri"/>
                        <a:ea typeface="Calibri"/>
                        <a:cs typeface="Arial"/>
                      </a:endParaRPr>
                    </a:p>
                  </a:txBody>
                  <a:tcPr marL="68580" marR="68580" marT="0" marB="0"/>
                </a:tc>
              </a:tr>
              <a:tr h="941824">
                <a:tc>
                  <a:txBody>
                    <a:bodyPr/>
                    <a:lstStyle/>
                    <a:p>
                      <a:pPr algn="ctr" rtl="1">
                        <a:lnSpc>
                          <a:spcPct val="115000"/>
                        </a:lnSpc>
                        <a:spcAft>
                          <a:spcPts val="1000"/>
                        </a:spcAft>
                      </a:pPr>
                      <a:r>
                        <a:rPr lang="de-AT" sz="2300">
                          <a:latin typeface="Times New Roman"/>
                          <a:ea typeface="Calibri"/>
                          <a:cs typeface="Arial"/>
                        </a:rPr>
                        <a:t>Ground</a:t>
                      </a:r>
                      <a:endParaRPr lang="en-US" sz="2300">
                        <a:latin typeface="Calibri"/>
                        <a:ea typeface="Calibri"/>
                        <a:cs typeface="Arial"/>
                      </a:endParaRPr>
                    </a:p>
                  </a:txBody>
                  <a:tcPr marL="68580" marR="68580" marT="0" marB="0"/>
                </a:tc>
                <a:tc>
                  <a:txBody>
                    <a:bodyPr/>
                    <a:lstStyle/>
                    <a:p>
                      <a:pPr algn="ctr" rtl="1">
                        <a:lnSpc>
                          <a:spcPct val="115000"/>
                        </a:lnSpc>
                        <a:spcAft>
                          <a:spcPts val="1000"/>
                        </a:spcAft>
                      </a:pPr>
                      <a:r>
                        <a:rPr lang="de-AT" sz="2300">
                          <a:latin typeface="Times New Roman"/>
                          <a:ea typeface="Calibri"/>
                          <a:cs typeface="Arial"/>
                        </a:rPr>
                        <a:t>Circular</a:t>
                      </a:r>
                      <a:endParaRPr lang="en-US" sz="2300">
                        <a:latin typeface="Calibri"/>
                        <a:ea typeface="Calibri"/>
                        <a:cs typeface="Arial"/>
                      </a:endParaRPr>
                    </a:p>
                  </a:txBody>
                  <a:tcPr marL="68580" marR="68580" marT="0" marB="0"/>
                </a:tc>
                <a:tc>
                  <a:txBody>
                    <a:bodyPr/>
                    <a:lstStyle/>
                    <a:p>
                      <a:pPr algn="ctr" rtl="1">
                        <a:lnSpc>
                          <a:spcPct val="115000"/>
                        </a:lnSpc>
                        <a:spcAft>
                          <a:spcPts val="1000"/>
                        </a:spcAft>
                      </a:pPr>
                      <a:r>
                        <a:rPr lang="de-AT" sz="2300">
                          <a:latin typeface="Times New Roman"/>
                          <a:ea typeface="Calibri"/>
                          <a:cs typeface="Arial"/>
                        </a:rPr>
                        <a:t>125</a:t>
                      </a:r>
                      <a:endParaRPr lang="en-US" sz="2300">
                        <a:latin typeface="Calibri"/>
                        <a:ea typeface="Calibri"/>
                        <a:cs typeface="Arial"/>
                      </a:endParaRPr>
                    </a:p>
                  </a:txBody>
                  <a:tcPr marL="68580" marR="68580" marT="0" marB="0"/>
                </a:tc>
                <a:tc>
                  <a:txBody>
                    <a:bodyPr/>
                    <a:lstStyle/>
                    <a:p>
                      <a:pPr algn="ctr" rtl="1">
                        <a:lnSpc>
                          <a:spcPct val="115000"/>
                        </a:lnSpc>
                        <a:spcAft>
                          <a:spcPts val="1000"/>
                        </a:spcAft>
                      </a:pPr>
                      <a:r>
                        <a:rPr lang="de-AT" sz="2300" dirty="0">
                          <a:latin typeface="Times New Roman"/>
                          <a:ea typeface="Calibri"/>
                          <a:cs typeface="Arial"/>
                        </a:rPr>
                        <a:t>2000</a:t>
                      </a:r>
                      <a:endParaRPr lang="en-US" sz="2300" dirty="0">
                        <a:latin typeface="Calibri"/>
                        <a:ea typeface="Calibri"/>
                        <a:cs typeface="Arial"/>
                      </a:endParaRPr>
                    </a:p>
                  </a:txBody>
                  <a:tcPr marL="68580" marR="68580" marT="0" marB="0"/>
                </a:tc>
                <a:tc>
                  <a:txBody>
                    <a:bodyPr/>
                    <a:lstStyle/>
                    <a:p>
                      <a:pPr algn="l" rtl="1">
                        <a:lnSpc>
                          <a:spcPct val="115000"/>
                        </a:lnSpc>
                        <a:spcAft>
                          <a:spcPts val="1000"/>
                        </a:spcAft>
                      </a:pPr>
                      <a:r>
                        <a:rPr lang="en-US" sz="2300" dirty="0">
                          <a:solidFill>
                            <a:srgbClr val="000000"/>
                          </a:solidFill>
                          <a:latin typeface="Times New Roman"/>
                          <a:ea typeface="Calibri"/>
                          <a:cs typeface="Arial"/>
                        </a:rPr>
                        <a:t>Al-</a:t>
                      </a:r>
                      <a:r>
                        <a:rPr lang="en-US" sz="2300" dirty="0" err="1">
                          <a:solidFill>
                            <a:srgbClr val="000000"/>
                          </a:solidFill>
                          <a:latin typeface="Times New Roman"/>
                          <a:ea typeface="Calibri"/>
                          <a:cs typeface="Arial"/>
                        </a:rPr>
                        <a:t>Shohada</a:t>
                      </a:r>
                      <a:r>
                        <a:rPr lang="en-US" sz="2300" dirty="0">
                          <a:solidFill>
                            <a:srgbClr val="000000"/>
                          </a:solidFill>
                          <a:latin typeface="Times New Roman"/>
                          <a:ea typeface="Calibri"/>
                          <a:cs typeface="Arial"/>
                        </a:rPr>
                        <a:t>’</a:t>
                      </a:r>
                      <a:endParaRPr lang="en-US" sz="2300" dirty="0">
                        <a:latin typeface="Calibri"/>
                        <a:ea typeface="Calibri"/>
                        <a:cs typeface="Arial"/>
                      </a:endParaRPr>
                    </a:p>
                  </a:txBody>
                  <a:tcPr marL="68580" marR="68580" marT="0" marB="0"/>
                </a:tc>
              </a:tr>
              <a:tr h="941824">
                <a:tc>
                  <a:txBody>
                    <a:bodyPr/>
                    <a:lstStyle/>
                    <a:p>
                      <a:pPr algn="ctr" rtl="1">
                        <a:lnSpc>
                          <a:spcPct val="115000"/>
                        </a:lnSpc>
                        <a:spcAft>
                          <a:spcPts val="1000"/>
                        </a:spcAft>
                      </a:pPr>
                      <a:r>
                        <a:rPr lang="de-AT" sz="2300">
                          <a:latin typeface="Times New Roman"/>
                          <a:ea typeface="Calibri"/>
                          <a:cs typeface="Arial"/>
                        </a:rPr>
                        <a:t>Elevated</a:t>
                      </a:r>
                      <a:endParaRPr lang="en-US" sz="2300">
                        <a:latin typeface="Calibri"/>
                        <a:ea typeface="Calibri"/>
                        <a:cs typeface="Arial"/>
                      </a:endParaRPr>
                    </a:p>
                  </a:txBody>
                  <a:tcPr marL="68580" marR="68580" marT="0" marB="0"/>
                </a:tc>
                <a:tc>
                  <a:txBody>
                    <a:bodyPr/>
                    <a:lstStyle/>
                    <a:p>
                      <a:pPr algn="ctr" rtl="1">
                        <a:lnSpc>
                          <a:spcPct val="115000"/>
                        </a:lnSpc>
                        <a:spcAft>
                          <a:spcPts val="1000"/>
                        </a:spcAft>
                      </a:pPr>
                      <a:r>
                        <a:rPr lang="de-AT" sz="2300">
                          <a:latin typeface="Times New Roman"/>
                          <a:ea typeface="Calibri"/>
                          <a:cs typeface="Arial"/>
                        </a:rPr>
                        <a:t>Cubic</a:t>
                      </a:r>
                      <a:endParaRPr lang="en-US" sz="2300">
                        <a:latin typeface="Calibri"/>
                        <a:ea typeface="Calibri"/>
                        <a:cs typeface="Arial"/>
                      </a:endParaRPr>
                    </a:p>
                  </a:txBody>
                  <a:tcPr marL="68580" marR="68580" marT="0" marB="0"/>
                </a:tc>
                <a:tc>
                  <a:txBody>
                    <a:bodyPr/>
                    <a:lstStyle/>
                    <a:p>
                      <a:pPr algn="ctr" rtl="1">
                        <a:lnSpc>
                          <a:spcPct val="115000"/>
                        </a:lnSpc>
                        <a:spcAft>
                          <a:spcPts val="1000"/>
                        </a:spcAft>
                      </a:pPr>
                      <a:r>
                        <a:rPr lang="de-AT" sz="2300">
                          <a:latin typeface="Times New Roman"/>
                          <a:ea typeface="Calibri"/>
                          <a:cs typeface="Arial"/>
                        </a:rPr>
                        <a:t>125</a:t>
                      </a:r>
                      <a:endParaRPr lang="en-US" sz="2300">
                        <a:latin typeface="Calibri"/>
                        <a:ea typeface="Calibri"/>
                        <a:cs typeface="Arial"/>
                      </a:endParaRPr>
                    </a:p>
                  </a:txBody>
                  <a:tcPr marL="68580" marR="68580" marT="0" marB="0"/>
                </a:tc>
                <a:tc>
                  <a:txBody>
                    <a:bodyPr/>
                    <a:lstStyle/>
                    <a:p>
                      <a:pPr algn="ctr" rtl="1">
                        <a:lnSpc>
                          <a:spcPct val="115000"/>
                        </a:lnSpc>
                        <a:spcAft>
                          <a:spcPts val="1000"/>
                        </a:spcAft>
                      </a:pPr>
                      <a:r>
                        <a:rPr lang="de-AT" sz="2300" dirty="0">
                          <a:latin typeface="Times New Roman"/>
                          <a:ea typeface="Calibri"/>
                          <a:cs typeface="Arial"/>
                        </a:rPr>
                        <a:t>500</a:t>
                      </a:r>
                      <a:endParaRPr lang="en-US" sz="2300" dirty="0">
                        <a:latin typeface="Calibri"/>
                        <a:ea typeface="Calibri"/>
                        <a:cs typeface="Arial"/>
                      </a:endParaRPr>
                    </a:p>
                  </a:txBody>
                  <a:tcPr marL="68580" marR="68580" marT="0" marB="0"/>
                </a:tc>
                <a:tc>
                  <a:txBody>
                    <a:bodyPr/>
                    <a:lstStyle/>
                    <a:p>
                      <a:pPr algn="l" rtl="1">
                        <a:lnSpc>
                          <a:spcPct val="115000"/>
                        </a:lnSpc>
                        <a:spcAft>
                          <a:spcPts val="1000"/>
                        </a:spcAft>
                      </a:pPr>
                      <a:r>
                        <a:rPr lang="de-AT" sz="2300" dirty="0">
                          <a:latin typeface="Times New Roman"/>
                          <a:ea typeface="Calibri"/>
                          <a:cs typeface="Arial"/>
                        </a:rPr>
                        <a:t>Al-Muntaza</a:t>
                      </a:r>
                      <a:endParaRPr lang="en-US" sz="2300" dirty="0">
                        <a:latin typeface="Calibri"/>
                        <a:ea typeface="Calibri"/>
                        <a:cs typeface="Arial"/>
                      </a:endParaRPr>
                    </a:p>
                  </a:txBody>
                  <a:tcPr marL="68580" marR="68580" marT="0" marB="0"/>
                </a:tc>
              </a:tr>
              <a:tr h="941824">
                <a:tc>
                  <a:txBody>
                    <a:bodyPr/>
                    <a:lstStyle/>
                    <a:p>
                      <a:pPr algn="ctr" rtl="1">
                        <a:lnSpc>
                          <a:spcPct val="115000"/>
                        </a:lnSpc>
                        <a:spcAft>
                          <a:spcPts val="1000"/>
                        </a:spcAft>
                      </a:pPr>
                      <a:r>
                        <a:rPr lang="de-AT" sz="2300">
                          <a:latin typeface="Times New Roman"/>
                          <a:ea typeface="Calibri"/>
                          <a:cs typeface="Arial"/>
                        </a:rPr>
                        <a:t>Elevated</a:t>
                      </a:r>
                      <a:endParaRPr lang="en-US" sz="2300">
                        <a:latin typeface="Calibri"/>
                        <a:ea typeface="Calibri"/>
                        <a:cs typeface="Arial"/>
                      </a:endParaRPr>
                    </a:p>
                  </a:txBody>
                  <a:tcPr marL="68580" marR="68580" marT="0" marB="0"/>
                </a:tc>
                <a:tc>
                  <a:txBody>
                    <a:bodyPr/>
                    <a:lstStyle/>
                    <a:p>
                      <a:pPr algn="ctr" rtl="1">
                        <a:lnSpc>
                          <a:spcPct val="115000"/>
                        </a:lnSpc>
                        <a:spcAft>
                          <a:spcPts val="1000"/>
                        </a:spcAft>
                      </a:pPr>
                      <a:r>
                        <a:rPr lang="de-AT" sz="2300">
                          <a:latin typeface="Times New Roman"/>
                          <a:ea typeface="Calibri"/>
                          <a:cs typeface="Arial"/>
                        </a:rPr>
                        <a:t>Cubic</a:t>
                      </a:r>
                      <a:endParaRPr lang="en-US" sz="2300">
                        <a:latin typeface="Calibri"/>
                        <a:ea typeface="Calibri"/>
                        <a:cs typeface="Arial"/>
                      </a:endParaRPr>
                    </a:p>
                  </a:txBody>
                  <a:tcPr marL="68580" marR="68580" marT="0" marB="0"/>
                </a:tc>
                <a:tc>
                  <a:txBody>
                    <a:bodyPr/>
                    <a:lstStyle/>
                    <a:p>
                      <a:pPr algn="ctr" rtl="1">
                        <a:lnSpc>
                          <a:spcPct val="115000"/>
                        </a:lnSpc>
                        <a:spcAft>
                          <a:spcPts val="1000"/>
                        </a:spcAft>
                      </a:pPr>
                      <a:r>
                        <a:rPr lang="de-AT" sz="2300">
                          <a:latin typeface="Times New Roman"/>
                          <a:ea typeface="Calibri"/>
                          <a:cs typeface="Arial"/>
                        </a:rPr>
                        <a:t>85</a:t>
                      </a:r>
                      <a:endParaRPr lang="en-US" sz="2300">
                        <a:latin typeface="Calibri"/>
                        <a:ea typeface="Calibri"/>
                        <a:cs typeface="Arial"/>
                      </a:endParaRPr>
                    </a:p>
                  </a:txBody>
                  <a:tcPr marL="68580" marR="68580" marT="0" marB="0"/>
                </a:tc>
                <a:tc>
                  <a:txBody>
                    <a:bodyPr/>
                    <a:lstStyle/>
                    <a:p>
                      <a:pPr algn="ctr" rtl="1">
                        <a:lnSpc>
                          <a:spcPct val="115000"/>
                        </a:lnSpc>
                        <a:spcAft>
                          <a:spcPts val="1000"/>
                        </a:spcAft>
                      </a:pPr>
                      <a:r>
                        <a:rPr lang="de-AT" sz="2300" dirty="0">
                          <a:latin typeface="Times New Roman"/>
                          <a:ea typeface="Calibri"/>
                          <a:cs typeface="Arial"/>
                        </a:rPr>
                        <a:t>500</a:t>
                      </a:r>
                      <a:endParaRPr lang="en-US" sz="2300" dirty="0">
                        <a:latin typeface="Calibri"/>
                        <a:ea typeface="Calibri"/>
                        <a:cs typeface="Arial"/>
                      </a:endParaRPr>
                    </a:p>
                  </a:txBody>
                  <a:tcPr marL="68580" marR="68580" marT="0" marB="0"/>
                </a:tc>
                <a:tc>
                  <a:txBody>
                    <a:bodyPr/>
                    <a:lstStyle/>
                    <a:p>
                      <a:pPr algn="l" rtl="1">
                        <a:lnSpc>
                          <a:spcPct val="115000"/>
                        </a:lnSpc>
                        <a:spcAft>
                          <a:spcPts val="1000"/>
                        </a:spcAft>
                      </a:pPr>
                      <a:r>
                        <a:rPr lang="en-US" sz="2300" dirty="0">
                          <a:solidFill>
                            <a:srgbClr val="000000"/>
                          </a:solidFill>
                          <a:latin typeface="Times New Roman"/>
                          <a:ea typeface="Calibri"/>
                          <a:cs typeface="Arial"/>
                        </a:rPr>
                        <a:t>Al-</a:t>
                      </a:r>
                      <a:r>
                        <a:rPr lang="en-US" sz="2300" dirty="0" err="1">
                          <a:solidFill>
                            <a:srgbClr val="000000"/>
                          </a:solidFill>
                          <a:latin typeface="Times New Roman"/>
                          <a:ea typeface="Calibri"/>
                          <a:cs typeface="Arial"/>
                        </a:rPr>
                        <a:t>Wakala</a:t>
                      </a:r>
                      <a:endParaRPr lang="en-US" sz="2300" dirty="0">
                        <a:latin typeface="Calibri"/>
                        <a:ea typeface="Calibri"/>
                        <a:cs typeface="Arial"/>
                      </a:endParaRPr>
                    </a:p>
                  </a:txBody>
                  <a:tcPr marL="68580" marR="68580" marT="0" marB="0"/>
                </a:tc>
              </a:tr>
              <a:tr h="941824">
                <a:tc>
                  <a:txBody>
                    <a:bodyPr/>
                    <a:lstStyle/>
                    <a:p>
                      <a:pPr algn="ctr" rtl="1">
                        <a:lnSpc>
                          <a:spcPct val="115000"/>
                        </a:lnSpc>
                        <a:spcAft>
                          <a:spcPts val="1000"/>
                        </a:spcAft>
                      </a:pPr>
                      <a:r>
                        <a:rPr lang="de-AT" sz="2300" dirty="0">
                          <a:latin typeface="Times New Roman"/>
                          <a:ea typeface="Calibri"/>
                          <a:cs typeface="Arial"/>
                        </a:rPr>
                        <a:t>Ground</a:t>
                      </a:r>
                      <a:endParaRPr lang="en-US" sz="2300" dirty="0">
                        <a:latin typeface="Calibri"/>
                        <a:ea typeface="Calibri"/>
                        <a:cs typeface="Arial"/>
                      </a:endParaRPr>
                    </a:p>
                  </a:txBody>
                  <a:tcPr marL="68580" marR="68580" marT="0" marB="0"/>
                </a:tc>
                <a:tc>
                  <a:txBody>
                    <a:bodyPr/>
                    <a:lstStyle/>
                    <a:p>
                      <a:pPr algn="ctr" rtl="1">
                        <a:lnSpc>
                          <a:spcPct val="115000"/>
                        </a:lnSpc>
                        <a:spcAft>
                          <a:spcPts val="1000"/>
                        </a:spcAft>
                      </a:pPr>
                      <a:r>
                        <a:rPr lang="de-AT" sz="2300" dirty="0">
                          <a:latin typeface="Times New Roman"/>
                          <a:ea typeface="Calibri"/>
                          <a:cs typeface="Arial"/>
                        </a:rPr>
                        <a:t>Circular</a:t>
                      </a:r>
                      <a:endParaRPr lang="en-US" sz="2300" dirty="0">
                        <a:latin typeface="Calibri"/>
                        <a:ea typeface="Calibri"/>
                        <a:cs typeface="Arial"/>
                      </a:endParaRPr>
                    </a:p>
                  </a:txBody>
                  <a:tcPr marL="68580" marR="68580" marT="0" marB="0"/>
                </a:tc>
                <a:tc>
                  <a:txBody>
                    <a:bodyPr/>
                    <a:lstStyle/>
                    <a:p>
                      <a:pPr algn="ctr" rtl="1">
                        <a:lnSpc>
                          <a:spcPct val="115000"/>
                        </a:lnSpc>
                        <a:spcAft>
                          <a:spcPts val="1000"/>
                        </a:spcAft>
                      </a:pPr>
                      <a:r>
                        <a:rPr lang="de-AT" sz="2300" dirty="0">
                          <a:latin typeface="Times New Roman"/>
                          <a:ea typeface="Calibri"/>
                          <a:cs typeface="Arial"/>
                        </a:rPr>
                        <a:t>108</a:t>
                      </a:r>
                      <a:endParaRPr lang="en-US" sz="2300" dirty="0">
                        <a:latin typeface="Calibri"/>
                        <a:ea typeface="Calibri"/>
                        <a:cs typeface="Arial"/>
                      </a:endParaRPr>
                    </a:p>
                  </a:txBody>
                  <a:tcPr marL="68580" marR="68580" marT="0" marB="0"/>
                </a:tc>
                <a:tc>
                  <a:txBody>
                    <a:bodyPr/>
                    <a:lstStyle/>
                    <a:p>
                      <a:pPr algn="ctr" rtl="1">
                        <a:lnSpc>
                          <a:spcPct val="115000"/>
                        </a:lnSpc>
                        <a:spcAft>
                          <a:spcPts val="1000"/>
                        </a:spcAft>
                      </a:pPr>
                      <a:r>
                        <a:rPr lang="de-AT" sz="2300" dirty="0">
                          <a:latin typeface="Times New Roman"/>
                          <a:ea typeface="Calibri"/>
                          <a:cs typeface="Arial"/>
                        </a:rPr>
                        <a:t>2000</a:t>
                      </a:r>
                      <a:endParaRPr lang="en-US" sz="2300" dirty="0">
                        <a:latin typeface="Calibri"/>
                        <a:ea typeface="Calibri"/>
                        <a:cs typeface="Arial"/>
                      </a:endParaRPr>
                    </a:p>
                  </a:txBody>
                  <a:tcPr marL="68580" marR="68580" marT="0" marB="0"/>
                </a:tc>
                <a:tc>
                  <a:txBody>
                    <a:bodyPr/>
                    <a:lstStyle/>
                    <a:p>
                      <a:pPr algn="l" rtl="1">
                        <a:lnSpc>
                          <a:spcPct val="115000"/>
                        </a:lnSpc>
                        <a:spcAft>
                          <a:spcPts val="1000"/>
                        </a:spcAft>
                      </a:pPr>
                      <a:r>
                        <a:rPr lang="en-US" sz="2300" dirty="0">
                          <a:solidFill>
                            <a:srgbClr val="000000"/>
                          </a:solidFill>
                          <a:latin typeface="Times New Roman"/>
                          <a:ea typeface="Calibri"/>
                          <a:cs typeface="Arial"/>
                        </a:rPr>
                        <a:t>Al-</a:t>
                      </a:r>
                      <a:r>
                        <a:rPr lang="en-US" sz="2300" dirty="0" err="1">
                          <a:solidFill>
                            <a:srgbClr val="000000"/>
                          </a:solidFill>
                          <a:latin typeface="Times New Roman"/>
                          <a:ea typeface="Calibri"/>
                          <a:cs typeface="Arial"/>
                        </a:rPr>
                        <a:t>Khalla</a:t>
                      </a:r>
                      <a:endParaRPr lang="en-US" sz="23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0"/>
            <a:ext cx="8229600" cy="1000108"/>
          </a:xfrm>
        </p:spPr>
        <p:txBody>
          <a:bodyPr>
            <a:normAutofit/>
          </a:bodyPr>
          <a:lstStyle/>
          <a:p>
            <a:pPr algn="l" rtl="0"/>
            <a:r>
              <a:rPr lang="en-US" sz="2800" dirty="0" smtClean="0">
                <a:latin typeface="Times New Roman" pitchFamily="18" charset="0"/>
                <a:cs typeface="Times New Roman" pitchFamily="18" charset="0"/>
              </a:rPr>
              <a:t>How the wells and reservoirs are connect</a:t>
            </a:r>
            <a:endParaRPr lang="ar-SA" sz="2800" b="1" dirty="0">
              <a:latin typeface="Constantia" pitchFamily="18" charset="0"/>
            </a:endParaRPr>
          </a:p>
        </p:txBody>
      </p:sp>
      <p:pic>
        <p:nvPicPr>
          <p:cNvPr id="4" name="Picture 1"/>
          <p:cNvPicPr>
            <a:picLocks noGrp="1"/>
          </p:cNvPicPr>
          <p:nvPr>
            <p:ph idx="1"/>
          </p:nvPr>
        </p:nvPicPr>
        <p:blipFill>
          <a:blip r:embed="rId2" cstate="print"/>
          <a:srcRect/>
          <a:stretch>
            <a:fillRect/>
          </a:stretch>
        </p:blipFill>
        <p:spPr bwMode="auto">
          <a:xfrm>
            <a:off x="642910" y="785818"/>
            <a:ext cx="7858180" cy="6072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58" y="285729"/>
            <a:ext cx="7772400" cy="785818"/>
          </a:xfrm>
        </p:spPr>
        <p:txBody>
          <a:bodyPr>
            <a:normAutofit fontScale="90000"/>
          </a:bodyPr>
          <a:lstStyle/>
          <a:p>
            <a:pPr algn="l" rtl="0"/>
            <a:r>
              <a:rPr lang="en-US" sz="2800" b="1" dirty="0" smtClean="0">
                <a:latin typeface="Constantia" pitchFamily="18" charset="0"/>
              </a:rPr>
              <a:t>Al – </a:t>
            </a:r>
            <a:r>
              <a:rPr lang="en-US" sz="2800" b="1" dirty="0" err="1" smtClean="0">
                <a:latin typeface="Constantia" pitchFamily="18" charset="0"/>
              </a:rPr>
              <a:t>Muntazah</a:t>
            </a:r>
            <a:r>
              <a:rPr lang="en-US" sz="2800" b="1" dirty="0" smtClean="0">
                <a:latin typeface="Constantia" pitchFamily="18" charset="0"/>
              </a:rPr>
              <a:t> Zone</a:t>
            </a:r>
            <a:br>
              <a:rPr lang="en-US" sz="2800" b="1" dirty="0" smtClean="0">
                <a:latin typeface="Constantia" pitchFamily="18" charset="0"/>
              </a:rPr>
            </a:br>
            <a:endParaRPr lang="ar-SA" sz="2800" dirty="0">
              <a:latin typeface="Constantia" pitchFamily="18" charset="0"/>
            </a:endParaRPr>
          </a:p>
        </p:txBody>
      </p:sp>
      <p:sp>
        <p:nvSpPr>
          <p:cNvPr id="3" name="عنوان فرعي 2"/>
          <p:cNvSpPr>
            <a:spLocks noGrp="1"/>
          </p:cNvSpPr>
          <p:nvPr>
            <p:ph type="subTitle" idx="1"/>
          </p:nvPr>
        </p:nvSpPr>
        <p:spPr>
          <a:xfrm>
            <a:off x="357158" y="1214422"/>
            <a:ext cx="7715304" cy="5072098"/>
          </a:xfrm>
        </p:spPr>
        <p:txBody>
          <a:bodyPr>
            <a:normAutofit/>
          </a:bodyPr>
          <a:lstStyle/>
          <a:p>
            <a:pPr algn="l" rtl="0">
              <a:buFont typeface="Arial" pitchFamily="34" charset="0"/>
              <a:buChar char="•"/>
            </a:pPr>
            <a:r>
              <a:rPr lang="en-US" sz="2400" dirty="0" smtClean="0">
                <a:solidFill>
                  <a:schemeClr val="tx1"/>
                </a:solidFill>
                <a:latin typeface="Constantia" pitchFamily="18" charset="0"/>
              </a:rPr>
              <a:t> The zone altitudes range between 62m </a:t>
            </a:r>
            <a:r>
              <a:rPr lang="en-US" sz="2400" dirty="0" err="1" smtClean="0">
                <a:solidFill>
                  <a:schemeClr val="tx1"/>
                </a:solidFill>
                <a:latin typeface="Constantia" pitchFamily="18" charset="0"/>
              </a:rPr>
              <a:t>asl</a:t>
            </a:r>
            <a:r>
              <a:rPr lang="en-US" sz="2400" dirty="0" smtClean="0">
                <a:solidFill>
                  <a:schemeClr val="tx1"/>
                </a:solidFill>
                <a:latin typeface="Constantia" pitchFamily="18" charset="0"/>
              </a:rPr>
              <a:t> and 127m </a:t>
            </a:r>
            <a:r>
              <a:rPr lang="en-US" sz="2400" dirty="0" err="1" smtClean="0">
                <a:solidFill>
                  <a:schemeClr val="tx1"/>
                </a:solidFill>
                <a:latin typeface="Constantia" pitchFamily="18" charset="0"/>
              </a:rPr>
              <a:t>asl</a:t>
            </a:r>
            <a:r>
              <a:rPr lang="en-US" sz="2400" dirty="0" smtClean="0">
                <a:solidFill>
                  <a:schemeClr val="tx1"/>
                </a:solidFill>
                <a:latin typeface="Constantia" pitchFamily="18" charset="0"/>
              </a:rPr>
              <a:t> at the east of the city.</a:t>
            </a:r>
          </a:p>
          <a:p>
            <a:pPr algn="l" rtl="0">
              <a:buFont typeface="Arial" pitchFamily="34" charset="0"/>
              <a:buChar char="•"/>
            </a:pPr>
            <a:endParaRPr lang="en-US" sz="2400" dirty="0" smtClean="0">
              <a:solidFill>
                <a:schemeClr val="tx1"/>
              </a:solidFill>
              <a:latin typeface="Constantia" pitchFamily="18" charset="0"/>
            </a:endParaRPr>
          </a:p>
          <a:p>
            <a:pPr algn="l" rtl="0">
              <a:buFont typeface="Arial" pitchFamily="34" charset="0"/>
              <a:buChar char="•"/>
            </a:pPr>
            <a:r>
              <a:rPr lang="en-US" sz="2400" dirty="0" smtClean="0">
                <a:solidFill>
                  <a:schemeClr val="tx1"/>
                </a:solidFill>
                <a:latin typeface="Constantia" pitchFamily="18" charset="0"/>
              </a:rPr>
              <a:t> Al-</a:t>
            </a:r>
            <a:r>
              <a:rPr lang="en-US" sz="2400" dirty="0" err="1" smtClean="0">
                <a:solidFill>
                  <a:schemeClr val="tx1"/>
                </a:solidFill>
                <a:latin typeface="Constantia" pitchFamily="18" charset="0"/>
              </a:rPr>
              <a:t>Muontazah</a:t>
            </a:r>
            <a:r>
              <a:rPr lang="en-US" sz="2400" dirty="0" smtClean="0">
                <a:solidFill>
                  <a:schemeClr val="tx1"/>
                </a:solidFill>
                <a:latin typeface="Constantia" pitchFamily="18" charset="0"/>
              </a:rPr>
              <a:t> elevated reservoir(500m</a:t>
            </a:r>
            <a:r>
              <a:rPr lang="en-US" sz="2400" baseline="30000" dirty="0" smtClean="0">
                <a:solidFill>
                  <a:schemeClr val="tx1"/>
                </a:solidFill>
                <a:latin typeface="Constantia" pitchFamily="18" charset="0"/>
              </a:rPr>
              <a:t> 3</a:t>
            </a:r>
            <a:r>
              <a:rPr lang="en-US" sz="2400" dirty="0" smtClean="0">
                <a:solidFill>
                  <a:schemeClr val="tx1"/>
                </a:solidFill>
                <a:latin typeface="Constantia" pitchFamily="18" charset="0"/>
              </a:rPr>
              <a:t> capacity)  is the source of water for this zone.</a:t>
            </a:r>
          </a:p>
          <a:p>
            <a:pPr algn="l" rtl="0">
              <a:buFont typeface="Arial" pitchFamily="34" charset="0"/>
              <a:buChar char="•"/>
            </a:pPr>
            <a:endParaRPr lang="en-US" sz="2400" dirty="0" smtClean="0">
              <a:solidFill>
                <a:schemeClr val="tx1"/>
              </a:solidFill>
              <a:latin typeface="Constantia" pitchFamily="18" charset="0"/>
            </a:endParaRPr>
          </a:p>
          <a:p>
            <a:pPr algn="l" rtl="0">
              <a:buFont typeface="Arial" pitchFamily="34" charset="0"/>
              <a:buChar char="•"/>
            </a:pPr>
            <a:r>
              <a:rPr lang="en-US" sz="2400" dirty="0" smtClean="0">
                <a:solidFill>
                  <a:schemeClr val="tx1"/>
                </a:solidFill>
                <a:latin typeface="Constantia" pitchFamily="18" charset="0"/>
              </a:rPr>
              <a:t> The total pipes length is about 42.5 km.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1150</TotalTime>
  <Words>438</Words>
  <Application>Microsoft Office PowerPoint</Application>
  <PresentationFormat>On-screen Show (4:3)</PresentationFormat>
  <Paragraphs>131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سمة Office</vt:lpstr>
      <vt:lpstr> An-Najah National University Faculty Of Engineering </vt:lpstr>
      <vt:lpstr>Qalqilya City</vt:lpstr>
      <vt:lpstr>Project objectives</vt:lpstr>
      <vt:lpstr>Methodology</vt:lpstr>
      <vt:lpstr>Water zones in Qalqilya</vt:lpstr>
      <vt:lpstr>Supply wells</vt:lpstr>
      <vt:lpstr>Reservoirs</vt:lpstr>
      <vt:lpstr>How the wells and reservoirs are connect</vt:lpstr>
      <vt:lpstr>Al – Muntazah Zone </vt:lpstr>
      <vt:lpstr>Al – Muntazah Zone </vt:lpstr>
      <vt:lpstr>Al-Muntaza Network</vt:lpstr>
      <vt:lpstr>Hydraulic  analysis of WDN </vt:lpstr>
      <vt:lpstr>2-Distribution Pipeline   </vt:lpstr>
      <vt:lpstr>Diagnostic study analysis and results</vt:lpstr>
      <vt:lpstr>2- Velocity    The values of the velocity ranges from 0 to 2.83 m/s for maximum flow conditions and 0 to 2.71 m/s for minimum flow conditions.  According to PWA, The velocity range (0.2-3.0)m/s.            </vt:lpstr>
      <vt:lpstr>U.F.A           -3  The pumped water is 4.0 Mm3, the sold water is 2.97Mm3, and the U.F.W is 25.9% </vt:lpstr>
      <vt:lpstr>4- Leak detection rate result and analysis                </vt:lpstr>
      <vt:lpstr>Slide 18</vt:lpstr>
      <vt:lpstr>5- The population growth  The growth rate for Qalqilya equale 3.8.   </vt:lpstr>
      <vt:lpstr>According to population increase there will be an expansion in the zone.   </vt:lpstr>
      <vt:lpstr>The network before expansion</vt:lpstr>
      <vt:lpstr>The network after expansion</vt:lpstr>
      <vt:lpstr>The following table conclude the results and  recommendations for the network</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An-Najah National University Faculty Of Engineering </dc:title>
  <dc:creator>albostan</dc:creator>
  <cp:lastModifiedBy>alrashid</cp:lastModifiedBy>
  <cp:revision>37</cp:revision>
  <dcterms:created xsi:type="dcterms:W3CDTF">2013-05-17T12:54:28Z</dcterms:created>
  <dcterms:modified xsi:type="dcterms:W3CDTF">2013-05-19T06:32:24Z</dcterms:modified>
</cp:coreProperties>
</file>