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charts/chart3.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984" r:id="rId1"/>
  </p:sldMasterIdLst>
  <p:notesMasterIdLst>
    <p:notesMasterId r:id="rId86"/>
  </p:notesMasterIdLst>
  <p:sldIdLst>
    <p:sldId id="256" r:id="rId2"/>
    <p:sldId id="348" r:id="rId3"/>
    <p:sldId id="350" r:id="rId4"/>
    <p:sldId id="259" r:id="rId5"/>
    <p:sldId id="260" r:id="rId6"/>
    <p:sldId id="349" r:id="rId7"/>
    <p:sldId id="299" r:id="rId8"/>
    <p:sldId id="301" r:id="rId9"/>
    <p:sldId id="289" r:id="rId10"/>
    <p:sldId id="292" r:id="rId11"/>
    <p:sldId id="293" r:id="rId12"/>
    <p:sldId id="290" r:id="rId13"/>
    <p:sldId id="291" r:id="rId14"/>
    <p:sldId id="296" r:id="rId15"/>
    <p:sldId id="297"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84" r:id="rId41"/>
    <p:sldId id="385" r:id="rId42"/>
    <p:sldId id="386" r:id="rId43"/>
    <p:sldId id="387" r:id="rId44"/>
    <p:sldId id="388" r:id="rId45"/>
    <p:sldId id="389" r:id="rId46"/>
    <p:sldId id="392" r:id="rId47"/>
    <p:sldId id="393" r:id="rId48"/>
    <p:sldId id="394" r:id="rId49"/>
    <p:sldId id="395" r:id="rId50"/>
    <p:sldId id="396" r:id="rId51"/>
    <p:sldId id="397" r:id="rId52"/>
    <p:sldId id="398" r:id="rId53"/>
    <p:sldId id="39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413" r:id="rId68"/>
    <p:sldId id="414" r:id="rId69"/>
    <p:sldId id="351" r:id="rId70"/>
    <p:sldId id="352" r:id="rId71"/>
    <p:sldId id="353" r:id="rId72"/>
    <p:sldId id="354" r:id="rId73"/>
    <p:sldId id="355" r:id="rId74"/>
    <p:sldId id="356" r:id="rId75"/>
    <p:sldId id="357" r:id="rId76"/>
    <p:sldId id="358" r:id="rId77"/>
    <p:sldId id="416" r:id="rId78"/>
    <p:sldId id="417" r:id="rId79"/>
    <p:sldId id="418" r:id="rId80"/>
    <p:sldId id="419" r:id="rId81"/>
    <p:sldId id="420" r:id="rId82"/>
    <p:sldId id="421" r:id="rId83"/>
    <p:sldId id="415" r:id="rId84"/>
    <p:sldId id="422"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6912" autoAdjust="0"/>
    <p:restoredTop sz="94660"/>
  </p:normalViewPr>
  <p:slideViewPr>
    <p:cSldViewPr>
      <p:cViewPr>
        <p:scale>
          <a:sx n="68" d="100"/>
          <a:sy n="68" d="100"/>
        </p:scale>
        <p:origin x="-1212"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Aqsa\Desktop\New%20folder%20(3)\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lAqsa\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5799376640420029"/>
          <c:y val="0.10192650918635172"/>
          <c:w val="0.61632756842894643"/>
          <c:h val="0.61640497143739381"/>
        </c:manualLayout>
      </c:layout>
      <c:lineChart>
        <c:grouping val="standard"/>
        <c:ser>
          <c:idx val="2"/>
          <c:order val="0"/>
          <c:tx>
            <c:strRef>
              <c:f>Sheet1!$P$5</c:f>
              <c:strCache>
                <c:ptCount val="1"/>
                <c:pt idx="0">
                  <c:v>Absolute Max Temp</c:v>
                </c:pt>
              </c:strCache>
            </c:strRef>
          </c:tx>
          <c:spPr>
            <a:ln w="12700" cap="flat" cmpd="sng" algn="ctr">
              <a:solidFill>
                <a:schemeClr val="accent1"/>
              </a:solidFill>
              <a:prstDash val="solid"/>
            </a:ln>
            <a:effectLst/>
          </c:spPr>
          <c:marker>
            <c:symbol val="circle"/>
            <c:size val="3"/>
            <c:spPr>
              <a:solidFill>
                <a:schemeClr val="lt1"/>
              </a:solidFill>
              <a:ln w="12700" cap="flat" cmpd="sng" algn="ctr">
                <a:solidFill>
                  <a:schemeClr val="accent1"/>
                </a:solidFill>
                <a:prstDash val="solid"/>
              </a:ln>
              <a:effectLst/>
            </c:spPr>
          </c:marker>
          <c:dLbls>
            <c:dLbl>
              <c:idx val="4"/>
              <c:layout/>
              <c:tx>
                <c:rich>
                  <a:bodyPr/>
                  <a:lstStyle/>
                  <a:p>
                    <a:r>
                      <a:rPr lang="en-US" sz="1400" dirty="0"/>
                      <a:t>46.4</a:t>
                    </a:r>
                  </a:p>
                </c:rich>
              </c:tx>
              <c:showVal val="1"/>
            </c:dLbl>
            <c:delete val="1"/>
          </c:dLbls>
          <c:cat>
            <c:strRef>
              <c:f>Sheet1!$Q$2:$AB$2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Sheet1!$Q$5:$AB$5</c:f>
              <c:numCache>
                <c:formatCode>General</c:formatCode>
                <c:ptCount val="12"/>
                <c:pt idx="0">
                  <c:v>25</c:v>
                </c:pt>
                <c:pt idx="1">
                  <c:v>27.6</c:v>
                </c:pt>
                <c:pt idx="2">
                  <c:v>33.800000000000004</c:v>
                </c:pt>
                <c:pt idx="3">
                  <c:v>41.4</c:v>
                </c:pt>
                <c:pt idx="4">
                  <c:v>46.4</c:v>
                </c:pt>
                <c:pt idx="5">
                  <c:v>45</c:v>
                </c:pt>
                <c:pt idx="6">
                  <c:v>44</c:v>
                </c:pt>
                <c:pt idx="7">
                  <c:v>45.6</c:v>
                </c:pt>
                <c:pt idx="8">
                  <c:v>43.4</c:v>
                </c:pt>
                <c:pt idx="9">
                  <c:v>40.6</c:v>
                </c:pt>
                <c:pt idx="10">
                  <c:v>34.800000000000004</c:v>
                </c:pt>
                <c:pt idx="11">
                  <c:v>28.8</c:v>
                </c:pt>
              </c:numCache>
            </c:numRef>
          </c:val>
        </c:ser>
        <c:ser>
          <c:idx val="3"/>
          <c:order val="1"/>
          <c:tx>
            <c:strRef>
              <c:f>Sheet1!$P$6</c:f>
              <c:strCache>
                <c:ptCount val="1"/>
                <c:pt idx="0">
                  <c:v>Absolute Min Temp</c:v>
                </c:pt>
              </c:strCache>
            </c:strRef>
          </c:tx>
          <c:spPr>
            <a:ln w="19050" cap="flat" cmpd="sng" algn="ctr">
              <a:solidFill>
                <a:schemeClr val="accent1"/>
              </a:solidFill>
              <a:prstDash val="solid"/>
            </a:ln>
            <a:effectLst/>
          </c:spPr>
          <c:marker>
            <c:symbol val="circle"/>
            <c:size val="3"/>
            <c:spPr>
              <a:solidFill>
                <a:schemeClr val="lt1"/>
              </a:solidFill>
              <a:ln w="19050" cap="flat" cmpd="sng" algn="ctr">
                <a:solidFill>
                  <a:schemeClr val="accent1"/>
                </a:solidFill>
                <a:prstDash val="solid"/>
              </a:ln>
              <a:effectLst/>
            </c:spPr>
          </c:marker>
          <c:dLbls>
            <c:dLbl>
              <c:idx val="7"/>
              <c:layout>
                <c:manualLayout>
                  <c:x val="-2.0833333333333454E-2"/>
                  <c:y val="-5.5555555555556061E-3"/>
                </c:manualLayout>
              </c:layout>
              <c:tx>
                <c:rich>
                  <a:bodyPr/>
                  <a:lstStyle/>
                  <a:p>
                    <a:r>
                      <a:rPr lang="en-US" sz="1400" dirty="0"/>
                      <a:t>19</a:t>
                    </a:r>
                  </a:p>
                </c:rich>
              </c:tx>
              <c:showVal val="1"/>
            </c:dLbl>
            <c:delete val="1"/>
          </c:dLbls>
          <c:cat>
            <c:strRef>
              <c:f>Sheet1!$Q$2:$AB$2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Sheet1!$Q$6:$AB$6</c:f>
              <c:numCache>
                <c:formatCode>General</c:formatCode>
                <c:ptCount val="12"/>
                <c:pt idx="0">
                  <c:v>0.5</c:v>
                </c:pt>
                <c:pt idx="1">
                  <c:v>0</c:v>
                </c:pt>
                <c:pt idx="2">
                  <c:v>2.8</c:v>
                </c:pt>
                <c:pt idx="3">
                  <c:v>2.4</c:v>
                </c:pt>
                <c:pt idx="4">
                  <c:v>10.4</c:v>
                </c:pt>
                <c:pt idx="5">
                  <c:v>15.4</c:v>
                </c:pt>
                <c:pt idx="6">
                  <c:v>18</c:v>
                </c:pt>
                <c:pt idx="7">
                  <c:v>19</c:v>
                </c:pt>
                <c:pt idx="8">
                  <c:v>13.2</c:v>
                </c:pt>
                <c:pt idx="9">
                  <c:v>11.4</c:v>
                </c:pt>
                <c:pt idx="10">
                  <c:v>4.2</c:v>
                </c:pt>
                <c:pt idx="11">
                  <c:v>2.1</c:v>
                </c:pt>
              </c:numCache>
            </c:numRef>
          </c:val>
        </c:ser>
        <c:marker val="1"/>
        <c:axId val="112830336"/>
        <c:axId val="65900544"/>
      </c:lineChart>
      <c:catAx>
        <c:axId val="112830336"/>
        <c:scaling>
          <c:orientation val="minMax"/>
        </c:scaling>
        <c:axPos val="b"/>
        <c:title>
          <c:tx>
            <c:rich>
              <a:bodyPr/>
              <a:lstStyle/>
              <a:p>
                <a:pPr>
                  <a:defRPr lang="en-US"/>
                </a:pPr>
                <a:r>
                  <a:rPr lang="en-US" dirty="0"/>
                  <a:t>Month</a:t>
                </a:r>
              </a:p>
            </c:rich>
          </c:tx>
          <c:layout/>
        </c:title>
        <c:tickLblPos val="nextTo"/>
        <c:txPr>
          <a:bodyPr/>
          <a:lstStyle/>
          <a:p>
            <a:pPr>
              <a:defRPr lang="en-US"/>
            </a:pPr>
            <a:endParaRPr lang="en-US"/>
          </a:p>
        </c:txPr>
        <c:crossAx val="65900544"/>
        <c:crosses val="autoZero"/>
        <c:auto val="1"/>
        <c:lblAlgn val="ctr"/>
        <c:lblOffset val="100"/>
      </c:catAx>
      <c:valAx>
        <c:axId val="65900544"/>
        <c:scaling>
          <c:orientation val="minMax"/>
        </c:scaling>
        <c:axPos val="l"/>
        <c:majorGridlines/>
        <c:title>
          <c:tx>
            <c:rich>
              <a:bodyPr rot="-5400000" vert="horz"/>
              <a:lstStyle/>
              <a:p>
                <a:pPr>
                  <a:defRPr lang="en-US"/>
                </a:pPr>
                <a:r>
                  <a:rPr lang="en-US" dirty="0" smtClean="0"/>
                  <a:t>Temperature(°</a:t>
                </a:r>
                <a:r>
                  <a:rPr lang="en-US" dirty="0"/>
                  <a:t>C)</a:t>
                </a:r>
              </a:p>
            </c:rich>
          </c:tx>
          <c:layout>
            <c:manualLayout>
              <c:xMode val="edge"/>
              <c:yMode val="edge"/>
              <c:x val="1.6025641025641024E-2"/>
              <c:y val="0.19461801649793919"/>
            </c:manualLayout>
          </c:layout>
        </c:title>
        <c:numFmt formatCode="General" sourceLinked="1"/>
        <c:tickLblPos val="nextTo"/>
        <c:txPr>
          <a:bodyPr/>
          <a:lstStyle/>
          <a:p>
            <a:pPr>
              <a:defRPr lang="en-US"/>
            </a:pPr>
            <a:endParaRPr lang="en-US"/>
          </a:p>
        </c:txPr>
        <c:crossAx val="112830336"/>
        <c:crosses val="autoZero"/>
        <c:crossBetween val="between"/>
      </c:valAx>
      <c:spPr>
        <a:ln w="12700"/>
      </c:spPr>
    </c:plotArea>
    <c:legend>
      <c:legendPos val="r"/>
      <c:layout>
        <c:manualLayout>
          <c:xMode val="edge"/>
          <c:yMode val="edge"/>
          <c:x val="0.80118789838770155"/>
          <c:y val="0.26879499437570331"/>
          <c:w val="0.17920416197975253"/>
          <c:h val="0.52193382077240347"/>
        </c:manualLayout>
      </c:layout>
      <c:txPr>
        <a:bodyPr/>
        <a:lstStyle/>
        <a:p>
          <a:pPr>
            <a:defRPr lang="en-US"/>
          </a:pPr>
          <a:endParaRPr lang="en-US"/>
        </a:p>
      </c:txPr>
    </c:legend>
    <c:plotVisOnly val="1"/>
  </c:chart>
  <c:spPr>
    <a:solidFill>
      <a:schemeClr val="lt1"/>
    </a:solidFill>
    <a:ln w="3175"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17435598327986779"/>
          <c:y val="4.6770987865647436E-2"/>
          <c:w val="0.80427890280652592"/>
          <c:h val="0.76085625166419979"/>
        </c:manualLayout>
      </c:layout>
      <c:lineChart>
        <c:grouping val="stacked"/>
        <c:ser>
          <c:idx val="0"/>
          <c:order val="0"/>
          <c:tx>
            <c:strRef>
              <c:f>Sheet1!$G$16</c:f>
              <c:strCache>
                <c:ptCount val="1"/>
                <c:pt idx="0">
                  <c:v>Mean Relative Humidity</c:v>
                </c:pt>
              </c:strCache>
            </c:strRef>
          </c:tx>
          <c:marker>
            <c:symbol val="none"/>
          </c:marker>
          <c:dLbls>
            <c:dLbl>
              <c:idx val="1"/>
              <c:delete val="1"/>
            </c:dLbl>
            <c:dLbl>
              <c:idx val="2"/>
              <c:delete val="1"/>
            </c:dLbl>
            <c:dLbl>
              <c:idx val="3"/>
              <c:delete val="1"/>
            </c:dLbl>
            <c:dLbl>
              <c:idx val="5"/>
              <c:delete val="1"/>
            </c:dLbl>
            <c:dLbl>
              <c:idx val="6"/>
              <c:delete val="1"/>
            </c:dLbl>
            <c:dLbl>
              <c:idx val="7"/>
              <c:delete val="1"/>
            </c:dLbl>
            <c:dLbl>
              <c:idx val="8"/>
              <c:delete val="1"/>
            </c:dLbl>
            <c:dLbl>
              <c:idx val="9"/>
              <c:delete val="1"/>
            </c:dLbl>
            <c:dLbl>
              <c:idx val="10"/>
              <c:delete val="1"/>
            </c:dLbl>
            <c:dLbl>
              <c:idx val="11"/>
              <c:delete val="1"/>
            </c:dLbl>
            <c:txPr>
              <a:bodyPr/>
              <a:lstStyle/>
              <a:p>
                <a:pPr>
                  <a:defRPr lang="en-US"/>
                </a:pPr>
                <a:endParaRPr lang="en-US"/>
              </a:p>
            </c:txPr>
            <c:showVal val="1"/>
          </c:dLbls>
          <c:cat>
            <c:strRef>
              <c:f>Sheet1!$H$15:$S$15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Sheet1!$H$16:$S$16</c:f>
              <c:numCache>
                <c:formatCode>General</c:formatCode>
                <c:ptCount val="12"/>
                <c:pt idx="0">
                  <c:v>70</c:v>
                </c:pt>
                <c:pt idx="1">
                  <c:v>65</c:v>
                </c:pt>
                <c:pt idx="2">
                  <c:v>57</c:v>
                </c:pt>
                <c:pt idx="3">
                  <c:v>45</c:v>
                </c:pt>
                <c:pt idx="4">
                  <c:v>38</c:v>
                </c:pt>
                <c:pt idx="5">
                  <c:v>38</c:v>
                </c:pt>
                <c:pt idx="6">
                  <c:v>40</c:v>
                </c:pt>
                <c:pt idx="7">
                  <c:v>44</c:v>
                </c:pt>
                <c:pt idx="8">
                  <c:v>47</c:v>
                </c:pt>
                <c:pt idx="9">
                  <c:v>51</c:v>
                </c:pt>
                <c:pt idx="10">
                  <c:v>60</c:v>
                </c:pt>
                <c:pt idx="11">
                  <c:v>70</c:v>
                </c:pt>
              </c:numCache>
            </c:numRef>
          </c:val>
        </c:ser>
        <c:marker val="1"/>
        <c:axId val="65933696"/>
        <c:axId val="65935232"/>
      </c:lineChart>
      <c:catAx>
        <c:axId val="65933696"/>
        <c:scaling>
          <c:orientation val="minMax"/>
        </c:scaling>
        <c:axPos val="b"/>
        <c:tickLblPos val="nextTo"/>
        <c:txPr>
          <a:bodyPr/>
          <a:lstStyle/>
          <a:p>
            <a:pPr>
              <a:defRPr lang="en-US"/>
            </a:pPr>
            <a:endParaRPr lang="en-US"/>
          </a:p>
        </c:txPr>
        <c:crossAx val="65935232"/>
        <c:crosses val="autoZero"/>
        <c:auto val="1"/>
        <c:lblAlgn val="ctr"/>
        <c:lblOffset val="100"/>
      </c:catAx>
      <c:valAx>
        <c:axId val="65935232"/>
        <c:scaling>
          <c:orientation val="minMax"/>
        </c:scaling>
        <c:axPos val="l"/>
        <c:majorGridlines>
          <c:spPr>
            <a:ln w="3175">
              <a:solidFill>
                <a:schemeClr val="accent1"/>
              </a:solidFill>
            </a:ln>
          </c:spPr>
        </c:majorGridlines>
        <c:title>
          <c:tx>
            <c:rich>
              <a:bodyPr rot="-5400000" vert="horz"/>
              <a:lstStyle/>
              <a:p>
                <a:pPr>
                  <a:defRPr lang="en-US"/>
                </a:pPr>
                <a:r>
                  <a:rPr lang="en-US"/>
                  <a:t>Mean relative Humidity %</a:t>
                </a:r>
              </a:p>
            </c:rich>
          </c:tx>
          <c:layout/>
        </c:title>
        <c:numFmt formatCode="General" sourceLinked="1"/>
        <c:tickLblPos val="nextTo"/>
        <c:txPr>
          <a:bodyPr/>
          <a:lstStyle/>
          <a:p>
            <a:pPr>
              <a:defRPr lang="en-US"/>
            </a:pPr>
            <a:endParaRPr lang="en-US"/>
          </a:p>
        </c:txPr>
        <c:crossAx val="65933696"/>
        <c:crosses val="autoZero"/>
        <c:crossBetween val="between"/>
      </c:valAx>
      <c:spPr>
        <a:solidFill>
          <a:schemeClr val="lt1"/>
        </a:solidFill>
        <a:ln w="3175" cap="flat" cmpd="sng" algn="ctr">
          <a:solidFill>
            <a:schemeClr val="accent1"/>
          </a:solidFill>
          <a:prstDash val="solid"/>
        </a:ln>
        <a:effectLst/>
      </c:spPr>
    </c:plotArea>
    <c:plotVisOnly val="1"/>
  </c:chart>
  <c:spPr>
    <a:solidFill>
      <a:schemeClr val="lt1"/>
    </a:solidFill>
    <a:ln w="3175"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9.2821741032370952E-2"/>
          <c:y val="5.1400697707751984E-2"/>
          <c:w val="0.88495603674540679"/>
          <c:h val="0.790972627904998"/>
        </c:manualLayout>
      </c:layout>
      <c:lineChart>
        <c:grouping val="stacked"/>
        <c:ser>
          <c:idx val="0"/>
          <c:order val="0"/>
          <c:tx>
            <c:strRef>
              <c:f>Sheet1!$G$22</c:f>
              <c:strCache>
                <c:ptCount val="1"/>
                <c:pt idx="0">
                  <c:v>Mean wind speed</c:v>
                </c:pt>
              </c:strCache>
            </c:strRef>
          </c:tx>
          <c:marker>
            <c:symbol val="none"/>
          </c:marker>
          <c:dLbls>
            <c:dLbl>
              <c:idx val="0"/>
              <c:delete val="1"/>
            </c:dLbl>
            <c:dLbl>
              <c:idx val="1"/>
              <c:delete val="1"/>
            </c:dLbl>
            <c:dLbl>
              <c:idx val="2"/>
              <c:delete val="1"/>
            </c:dLbl>
            <c:dLbl>
              <c:idx val="4"/>
              <c:delete val="1"/>
            </c:dLbl>
            <c:dLbl>
              <c:idx val="5"/>
              <c:delete val="1"/>
            </c:dLbl>
            <c:dLbl>
              <c:idx val="6"/>
              <c:delete val="1"/>
            </c:dLbl>
            <c:dLbl>
              <c:idx val="7"/>
              <c:delete val="1"/>
            </c:dLbl>
            <c:dLbl>
              <c:idx val="8"/>
              <c:delete val="1"/>
            </c:dLbl>
            <c:dLbl>
              <c:idx val="9"/>
              <c:delete val="1"/>
            </c:dLbl>
            <c:dLbl>
              <c:idx val="10"/>
              <c:delete val="1"/>
            </c:dLbl>
            <c:txPr>
              <a:bodyPr/>
              <a:lstStyle/>
              <a:p>
                <a:pPr>
                  <a:defRPr lang="en-US"/>
                </a:pPr>
                <a:endParaRPr lang="en-US"/>
              </a:p>
            </c:txPr>
            <c:showVal val="1"/>
          </c:dLbls>
          <c:cat>
            <c:strRef>
              <c:f>Sheet1!$H$21:$S$21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Sheet1!$H$22:$S$22</c:f>
              <c:numCache>
                <c:formatCode>General</c:formatCode>
                <c:ptCount val="12"/>
                <c:pt idx="0">
                  <c:v>8.9</c:v>
                </c:pt>
                <c:pt idx="1">
                  <c:v>10.4</c:v>
                </c:pt>
                <c:pt idx="2">
                  <c:v>13.1</c:v>
                </c:pt>
                <c:pt idx="3">
                  <c:v>16.2</c:v>
                </c:pt>
                <c:pt idx="4">
                  <c:v>15.8</c:v>
                </c:pt>
                <c:pt idx="5">
                  <c:v>15.3</c:v>
                </c:pt>
                <c:pt idx="6">
                  <c:v>16</c:v>
                </c:pt>
                <c:pt idx="7">
                  <c:v>14.8</c:v>
                </c:pt>
                <c:pt idx="8">
                  <c:v>12.5</c:v>
                </c:pt>
                <c:pt idx="9">
                  <c:v>9.4</c:v>
                </c:pt>
                <c:pt idx="10">
                  <c:v>7.9</c:v>
                </c:pt>
                <c:pt idx="11">
                  <c:v>6.7</c:v>
                </c:pt>
              </c:numCache>
            </c:numRef>
          </c:val>
        </c:ser>
        <c:marker val="1"/>
        <c:axId val="113627520"/>
        <c:axId val="113629056"/>
      </c:lineChart>
      <c:catAx>
        <c:axId val="113627520"/>
        <c:scaling>
          <c:orientation val="minMax"/>
        </c:scaling>
        <c:axPos val="b"/>
        <c:tickLblPos val="nextTo"/>
        <c:txPr>
          <a:bodyPr/>
          <a:lstStyle/>
          <a:p>
            <a:pPr>
              <a:defRPr lang="en-US"/>
            </a:pPr>
            <a:endParaRPr lang="en-US"/>
          </a:p>
        </c:txPr>
        <c:crossAx val="113629056"/>
        <c:crosses val="autoZero"/>
        <c:auto val="1"/>
        <c:lblAlgn val="ctr"/>
        <c:lblOffset val="100"/>
      </c:catAx>
      <c:valAx>
        <c:axId val="113629056"/>
        <c:scaling>
          <c:orientation val="minMax"/>
        </c:scaling>
        <c:axPos val="l"/>
        <c:majorGridlines>
          <c:spPr>
            <a:ln w="3175"/>
          </c:spPr>
        </c:majorGridlines>
        <c:title>
          <c:tx>
            <c:rich>
              <a:bodyPr rot="-5400000" vert="horz"/>
              <a:lstStyle/>
              <a:p>
                <a:pPr>
                  <a:defRPr lang="en-US"/>
                </a:pPr>
                <a:r>
                  <a:rPr lang="en-US" dirty="0" smtClean="0"/>
                  <a:t>Wind speed</a:t>
                </a:r>
                <a:endParaRPr lang="en-US" dirty="0"/>
              </a:p>
            </c:rich>
          </c:tx>
          <c:layout/>
        </c:title>
        <c:numFmt formatCode="General" sourceLinked="1"/>
        <c:tickLblPos val="nextTo"/>
        <c:txPr>
          <a:bodyPr/>
          <a:lstStyle/>
          <a:p>
            <a:pPr>
              <a:defRPr lang="en-US"/>
            </a:pPr>
            <a:endParaRPr lang="en-US"/>
          </a:p>
        </c:txPr>
        <c:crossAx val="113627520"/>
        <c:crosses val="autoZero"/>
        <c:crossBetween val="between"/>
      </c:valAx>
      <c:spPr>
        <a:ln>
          <a:solidFill>
            <a:schemeClr val="accent1"/>
          </a:solidFill>
        </a:ln>
      </c:spPr>
    </c:plotArea>
    <c:plotVisOnly val="1"/>
  </c:chart>
  <c:spPr>
    <a:ln w="3175">
      <a:solidFill>
        <a:srgbClr val="72A376"/>
      </a:solidFill>
    </a:ln>
  </c:sp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4.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92.png"/><Relationship Id="rId2" Type="http://schemas.openxmlformats.org/officeDocument/2006/relationships/image" Target="../media/image210.png"/><Relationship Id="rId1" Type="http://schemas.openxmlformats.org/officeDocument/2006/relationships/image" Target="../media/image410.png"/><Relationship Id="rId6" Type="http://schemas.openxmlformats.org/officeDocument/2006/relationships/image" Target="../media/image810.png"/><Relationship Id="rId5" Type="http://schemas.openxmlformats.org/officeDocument/2006/relationships/image" Target="../media/image710.png"/><Relationship Id="rId4" Type="http://schemas.openxmlformats.org/officeDocument/2006/relationships/image" Target="../media/image61.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294EC-D04A-4F7F-9FD4-24FFF1D38002}" type="doc">
      <dgm:prSet loTypeId="urn:microsoft.com/office/officeart/2005/8/layout/vList4" loCatId="list" qsTypeId="urn:microsoft.com/office/officeart/2005/8/quickstyle/simple1" qsCatId="simple" csTypeId="urn:microsoft.com/office/officeart/2005/8/colors/accent2_5" csCatId="accent2" phldr="1"/>
      <dgm:spPr/>
      <dgm:t>
        <a:bodyPr/>
        <a:lstStyle/>
        <a:p>
          <a:endParaRPr lang="en-GB"/>
        </a:p>
      </dgm:t>
    </dgm:pt>
    <dgm:pt modelId="{35624B03-DA4B-43BC-AB5E-8B02F7F1141C}">
      <dgm:prSet phldrT="[Text]" custT="1"/>
      <dgm:spPr/>
      <dgm:t>
        <a:bodyPr/>
        <a:lstStyle/>
        <a:p>
          <a:r>
            <a:rPr lang="en-US" sz="2600" dirty="0" smtClean="0">
              <a:solidFill>
                <a:schemeClr val="tx1"/>
              </a:solidFill>
              <a:latin typeface="Times New Roman" pitchFamily="18" charset="0"/>
              <a:cs typeface="Times New Roman" pitchFamily="18" charset="0"/>
            </a:rPr>
            <a:t>Introduction To project</a:t>
          </a:r>
          <a:endParaRPr lang="en-GB" sz="2600" dirty="0">
            <a:solidFill>
              <a:schemeClr val="tx1"/>
            </a:solidFill>
            <a:latin typeface="Times New Roman" pitchFamily="18" charset="0"/>
            <a:cs typeface="Times New Roman" pitchFamily="18" charset="0"/>
          </a:endParaRPr>
        </a:p>
      </dgm:t>
    </dgm:pt>
    <dgm:pt modelId="{664F09F9-13DF-4E12-B3C7-56842EF3CC95}" type="parTrans" cxnId="{26F5B046-D52A-4802-A83A-BA38BEA72395}">
      <dgm:prSet/>
      <dgm:spPr/>
      <dgm:t>
        <a:bodyPr/>
        <a:lstStyle/>
        <a:p>
          <a:endParaRPr lang="en-GB"/>
        </a:p>
      </dgm:t>
    </dgm:pt>
    <dgm:pt modelId="{7923582A-D460-46F4-B780-7D447D50FF54}" type="sibTrans" cxnId="{26F5B046-D52A-4802-A83A-BA38BEA72395}">
      <dgm:prSet/>
      <dgm:spPr/>
      <dgm:t>
        <a:bodyPr/>
        <a:lstStyle/>
        <a:p>
          <a:endParaRPr lang="en-GB"/>
        </a:p>
      </dgm:t>
    </dgm:pt>
    <dgm:pt modelId="{04474B3B-E300-4C21-B3EF-EAC33D89B944}">
      <dgm:prSet/>
      <dgm:spPr/>
      <dgm:t>
        <a:bodyPr/>
        <a:lstStyle/>
        <a:p>
          <a:r>
            <a:rPr lang="en-US" dirty="0" smtClean="0">
              <a:solidFill>
                <a:schemeClr val="tx1"/>
              </a:solidFill>
            </a:rPr>
            <a:t>Electrical Design	</a:t>
          </a:r>
          <a:endParaRPr lang="en-GB" dirty="0">
            <a:solidFill>
              <a:schemeClr val="tx1"/>
            </a:solidFill>
          </a:endParaRPr>
        </a:p>
      </dgm:t>
    </dgm:pt>
    <dgm:pt modelId="{210CC86D-5956-43E3-B5EA-6B09C30B465A}" type="parTrans" cxnId="{5AEFE2E1-6D8A-46D5-9195-5CA3D0794AE7}">
      <dgm:prSet/>
      <dgm:spPr/>
      <dgm:t>
        <a:bodyPr/>
        <a:lstStyle/>
        <a:p>
          <a:endParaRPr lang="en-GB"/>
        </a:p>
      </dgm:t>
    </dgm:pt>
    <dgm:pt modelId="{34F0EFBB-59D9-4B5C-AC13-E1E392B304A9}" type="sibTrans" cxnId="{5AEFE2E1-6D8A-46D5-9195-5CA3D0794AE7}">
      <dgm:prSet/>
      <dgm:spPr/>
      <dgm:t>
        <a:bodyPr/>
        <a:lstStyle/>
        <a:p>
          <a:endParaRPr lang="en-GB"/>
        </a:p>
      </dgm:t>
    </dgm:pt>
    <dgm:pt modelId="{C4A0A066-440F-424F-95DC-D950CB84B72C}">
      <dgm:prSet/>
      <dgm:spPr/>
      <dgm:t>
        <a:bodyPr/>
        <a:lstStyle/>
        <a:p>
          <a:r>
            <a:rPr lang="en-US" dirty="0" smtClean="0">
              <a:solidFill>
                <a:schemeClr val="tx1"/>
              </a:solidFill>
            </a:rPr>
            <a:t>Architectural Design</a:t>
          </a:r>
          <a:endParaRPr lang="en-GB" dirty="0">
            <a:solidFill>
              <a:schemeClr val="tx1"/>
            </a:solidFill>
          </a:endParaRPr>
        </a:p>
      </dgm:t>
    </dgm:pt>
    <dgm:pt modelId="{CFB9EC41-F917-4BA0-BA5A-73E6CF288E61}" type="parTrans" cxnId="{49B3BFDA-9198-4CFB-B92F-4F98F256ECB9}">
      <dgm:prSet/>
      <dgm:spPr/>
      <dgm:t>
        <a:bodyPr/>
        <a:lstStyle/>
        <a:p>
          <a:endParaRPr lang="en-GB"/>
        </a:p>
      </dgm:t>
    </dgm:pt>
    <dgm:pt modelId="{3167BAAA-C74B-4380-A47F-FEA8135FC415}" type="sibTrans" cxnId="{49B3BFDA-9198-4CFB-B92F-4F98F256ECB9}">
      <dgm:prSet/>
      <dgm:spPr/>
      <dgm:t>
        <a:bodyPr/>
        <a:lstStyle/>
        <a:p>
          <a:endParaRPr lang="en-GB"/>
        </a:p>
      </dgm:t>
    </dgm:pt>
    <dgm:pt modelId="{183A2C69-42FE-424C-8F5D-E1930F71BB67}">
      <dgm:prSet/>
      <dgm:spPr/>
      <dgm:t>
        <a:bodyPr/>
        <a:lstStyle/>
        <a:p>
          <a:r>
            <a:rPr lang="en-US" dirty="0" smtClean="0">
              <a:solidFill>
                <a:schemeClr val="tx1"/>
              </a:solidFill>
            </a:rPr>
            <a:t>Structural Design	</a:t>
          </a:r>
          <a:endParaRPr lang="en-GB" dirty="0">
            <a:solidFill>
              <a:schemeClr val="tx1"/>
            </a:solidFill>
          </a:endParaRPr>
        </a:p>
      </dgm:t>
    </dgm:pt>
    <dgm:pt modelId="{5E258707-31E2-4EFD-BA47-C0DED3CCAD9B}" type="parTrans" cxnId="{D00EC41C-265B-4DD7-9ABE-AF2DD3D1E670}">
      <dgm:prSet/>
      <dgm:spPr/>
      <dgm:t>
        <a:bodyPr/>
        <a:lstStyle/>
        <a:p>
          <a:endParaRPr lang="en-GB"/>
        </a:p>
      </dgm:t>
    </dgm:pt>
    <dgm:pt modelId="{9CEE27F7-A202-4BA9-9D70-82E8793DAF72}" type="sibTrans" cxnId="{D00EC41C-265B-4DD7-9ABE-AF2DD3D1E670}">
      <dgm:prSet/>
      <dgm:spPr/>
      <dgm:t>
        <a:bodyPr/>
        <a:lstStyle/>
        <a:p>
          <a:endParaRPr lang="en-GB"/>
        </a:p>
      </dgm:t>
    </dgm:pt>
    <dgm:pt modelId="{58E2A3FD-AB64-4364-BD23-4FC11E40CB83}">
      <dgm:prSet/>
      <dgm:spPr/>
      <dgm:t>
        <a:bodyPr/>
        <a:lstStyle/>
        <a:p>
          <a:r>
            <a:rPr lang="en-US" dirty="0" smtClean="0">
              <a:solidFill>
                <a:schemeClr val="tx1"/>
              </a:solidFill>
            </a:rPr>
            <a:t>Mechanical Design</a:t>
          </a:r>
          <a:endParaRPr lang="en-GB" dirty="0">
            <a:solidFill>
              <a:schemeClr val="tx1"/>
            </a:solidFill>
          </a:endParaRPr>
        </a:p>
      </dgm:t>
    </dgm:pt>
    <dgm:pt modelId="{34DC89E4-55A5-4E8D-B91A-E59BEB71075E}" type="parTrans" cxnId="{84458E68-F327-4215-84D1-610F8E81AEA5}">
      <dgm:prSet/>
      <dgm:spPr/>
      <dgm:t>
        <a:bodyPr/>
        <a:lstStyle/>
        <a:p>
          <a:endParaRPr lang="en-GB"/>
        </a:p>
      </dgm:t>
    </dgm:pt>
    <dgm:pt modelId="{0C020E6E-E689-4F03-8B2F-2B34AB266FEA}" type="sibTrans" cxnId="{84458E68-F327-4215-84D1-610F8E81AEA5}">
      <dgm:prSet/>
      <dgm:spPr/>
      <dgm:t>
        <a:bodyPr/>
        <a:lstStyle/>
        <a:p>
          <a:endParaRPr lang="en-GB"/>
        </a:p>
      </dgm:t>
    </dgm:pt>
    <dgm:pt modelId="{40CE69D3-EC66-48B1-AEEB-D76BB9EA3AB2}">
      <dgm:prSet/>
      <dgm:spPr/>
      <dgm:t>
        <a:bodyPr/>
        <a:lstStyle/>
        <a:p>
          <a:r>
            <a:rPr lang="en-US" dirty="0" smtClean="0">
              <a:solidFill>
                <a:schemeClr val="tx1"/>
              </a:solidFill>
              <a:latin typeface="Times New Roman" pitchFamily="18" charset="0"/>
              <a:cs typeface="Times New Roman" pitchFamily="18" charset="0"/>
            </a:rPr>
            <a:t>Environmental Design</a:t>
          </a:r>
          <a:endParaRPr lang="en-GB" dirty="0">
            <a:solidFill>
              <a:schemeClr val="tx1"/>
            </a:solidFill>
            <a:latin typeface="Times New Roman" pitchFamily="18" charset="0"/>
            <a:cs typeface="Times New Roman" pitchFamily="18" charset="0"/>
          </a:endParaRPr>
        </a:p>
      </dgm:t>
    </dgm:pt>
    <dgm:pt modelId="{283FCC41-B69E-42E7-8E4C-6B72F9F608B2}" type="parTrans" cxnId="{8101FB6F-0FF2-437A-9F60-A31077845EC2}">
      <dgm:prSet/>
      <dgm:spPr/>
      <dgm:t>
        <a:bodyPr/>
        <a:lstStyle/>
        <a:p>
          <a:endParaRPr lang="en-GB"/>
        </a:p>
      </dgm:t>
    </dgm:pt>
    <dgm:pt modelId="{E8DDB3B0-DDE5-4DD7-8BD6-EB587D033575}" type="sibTrans" cxnId="{8101FB6F-0FF2-437A-9F60-A31077845EC2}">
      <dgm:prSet/>
      <dgm:spPr/>
      <dgm:t>
        <a:bodyPr/>
        <a:lstStyle/>
        <a:p>
          <a:endParaRPr lang="en-GB"/>
        </a:p>
      </dgm:t>
    </dgm:pt>
    <dgm:pt modelId="{36F6E800-2E27-4276-AACB-C703326D97BE}">
      <dgm:prSet/>
      <dgm:spPr/>
      <dgm:t>
        <a:bodyPr/>
        <a:lstStyle/>
        <a:p>
          <a:r>
            <a:rPr lang="en-US" dirty="0" smtClean="0">
              <a:solidFill>
                <a:schemeClr val="tx1"/>
              </a:solidFill>
            </a:rPr>
            <a:t>Quantity Surveying</a:t>
          </a:r>
          <a:endParaRPr lang="en-GB" dirty="0">
            <a:solidFill>
              <a:schemeClr val="tx1"/>
            </a:solidFill>
          </a:endParaRPr>
        </a:p>
      </dgm:t>
    </dgm:pt>
    <dgm:pt modelId="{DBA71EB1-EB4F-4959-8FBA-DE21425CAE84}" type="parTrans" cxnId="{C67CD5E9-1579-408B-A3D7-3564F7BF6CCE}">
      <dgm:prSet/>
      <dgm:spPr/>
      <dgm:t>
        <a:bodyPr/>
        <a:lstStyle/>
        <a:p>
          <a:endParaRPr lang="en-GB"/>
        </a:p>
      </dgm:t>
    </dgm:pt>
    <dgm:pt modelId="{C8B19D30-6B8F-4905-BA21-EBAB0582B845}" type="sibTrans" cxnId="{C67CD5E9-1579-408B-A3D7-3564F7BF6CCE}">
      <dgm:prSet/>
      <dgm:spPr/>
      <dgm:t>
        <a:bodyPr/>
        <a:lstStyle/>
        <a:p>
          <a:endParaRPr lang="en-GB"/>
        </a:p>
      </dgm:t>
    </dgm:pt>
    <dgm:pt modelId="{79726B4C-4779-44D2-AD9D-0726AD701A81}" type="pres">
      <dgm:prSet presAssocID="{50B294EC-D04A-4F7F-9FD4-24FFF1D38002}" presName="linear" presStyleCnt="0">
        <dgm:presLayoutVars>
          <dgm:dir/>
          <dgm:resizeHandles val="exact"/>
        </dgm:presLayoutVars>
      </dgm:prSet>
      <dgm:spPr/>
      <dgm:t>
        <a:bodyPr/>
        <a:lstStyle/>
        <a:p>
          <a:endParaRPr lang="en-US"/>
        </a:p>
      </dgm:t>
    </dgm:pt>
    <dgm:pt modelId="{895FB4A8-9FD1-4495-AD39-1EFB8930428C}" type="pres">
      <dgm:prSet presAssocID="{35624B03-DA4B-43BC-AB5E-8B02F7F1141C}" presName="comp" presStyleCnt="0"/>
      <dgm:spPr/>
    </dgm:pt>
    <dgm:pt modelId="{A4E95E6B-ADA1-4F35-9F16-90FC3F7B2C1F}" type="pres">
      <dgm:prSet presAssocID="{35624B03-DA4B-43BC-AB5E-8B02F7F1141C}" presName="box" presStyleLbl="node1" presStyleIdx="0" presStyleCnt="7"/>
      <dgm:spPr/>
      <dgm:t>
        <a:bodyPr/>
        <a:lstStyle/>
        <a:p>
          <a:endParaRPr lang="en-GB"/>
        </a:p>
      </dgm:t>
    </dgm:pt>
    <dgm:pt modelId="{BECD38BE-293F-4BC9-A60F-351EEDF758C8}" type="pres">
      <dgm:prSet presAssocID="{35624B03-DA4B-43BC-AB5E-8B02F7F1141C}" presName="img" presStyleLbl="fgImgPlace1" presStyleIdx="0" presStyleCnt="7"/>
      <dgm:spPr>
        <a:blipFill rotWithShape="0">
          <a:blip xmlns:r="http://schemas.openxmlformats.org/officeDocument/2006/relationships" r:embed="rId1"/>
          <a:stretch>
            <a:fillRect/>
          </a:stretch>
        </a:blipFill>
      </dgm:spPr>
    </dgm:pt>
    <dgm:pt modelId="{CA59CAD2-07D8-4618-8D59-B10B5BDEFB22}" type="pres">
      <dgm:prSet presAssocID="{35624B03-DA4B-43BC-AB5E-8B02F7F1141C}" presName="text" presStyleLbl="node1" presStyleIdx="0" presStyleCnt="7">
        <dgm:presLayoutVars>
          <dgm:bulletEnabled val="1"/>
        </dgm:presLayoutVars>
      </dgm:prSet>
      <dgm:spPr/>
      <dgm:t>
        <a:bodyPr/>
        <a:lstStyle/>
        <a:p>
          <a:endParaRPr lang="en-GB"/>
        </a:p>
      </dgm:t>
    </dgm:pt>
    <dgm:pt modelId="{3580FED6-73E9-4EAA-867F-2DB1B5110BEB}" type="pres">
      <dgm:prSet presAssocID="{7923582A-D460-46F4-B780-7D447D50FF54}" presName="spacer" presStyleCnt="0"/>
      <dgm:spPr/>
    </dgm:pt>
    <dgm:pt modelId="{24C88B28-8AF6-4906-863D-AFA3C85850B1}" type="pres">
      <dgm:prSet presAssocID="{C4A0A066-440F-424F-95DC-D950CB84B72C}" presName="comp" presStyleCnt="0"/>
      <dgm:spPr/>
    </dgm:pt>
    <dgm:pt modelId="{1D36AE44-1124-448B-8379-677E664D5171}" type="pres">
      <dgm:prSet presAssocID="{C4A0A066-440F-424F-95DC-D950CB84B72C}" presName="box" presStyleLbl="node1" presStyleIdx="1" presStyleCnt="7"/>
      <dgm:spPr/>
      <dgm:t>
        <a:bodyPr/>
        <a:lstStyle/>
        <a:p>
          <a:endParaRPr lang="en-GB"/>
        </a:p>
      </dgm:t>
    </dgm:pt>
    <dgm:pt modelId="{E6836126-21FC-4757-A0BB-4A767A634C9C}" type="pres">
      <dgm:prSet presAssocID="{C4A0A066-440F-424F-95DC-D950CB84B72C}" presName="img" presStyleLbl="fgImgPlace1" presStyleIdx="1" presStyleCnt="7"/>
      <dgm:spPr>
        <a:blipFill rotWithShape="0">
          <a:blip xmlns:r="http://schemas.openxmlformats.org/officeDocument/2006/relationships" r:embed="rId2"/>
          <a:stretch>
            <a:fillRect/>
          </a:stretch>
        </a:blipFill>
      </dgm:spPr>
    </dgm:pt>
    <dgm:pt modelId="{CD1175FF-CA29-431D-B970-B097DA29021E}" type="pres">
      <dgm:prSet presAssocID="{C4A0A066-440F-424F-95DC-D950CB84B72C}" presName="text" presStyleLbl="node1" presStyleIdx="1" presStyleCnt="7">
        <dgm:presLayoutVars>
          <dgm:bulletEnabled val="1"/>
        </dgm:presLayoutVars>
      </dgm:prSet>
      <dgm:spPr/>
      <dgm:t>
        <a:bodyPr/>
        <a:lstStyle/>
        <a:p>
          <a:endParaRPr lang="en-GB"/>
        </a:p>
      </dgm:t>
    </dgm:pt>
    <dgm:pt modelId="{A0BACD3C-2FC0-4BA8-A4B6-36679EDCAAF4}" type="pres">
      <dgm:prSet presAssocID="{3167BAAA-C74B-4380-A47F-FEA8135FC415}" presName="spacer" presStyleCnt="0"/>
      <dgm:spPr/>
    </dgm:pt>
    <dgm:pt modelId="{D419F5F6-1866-42BA-88A9-5552404F0F51}" type="pres">
      <dgm:prSet presAssocID="{40CE69D3-EC66-48B1-AEEB-D76BB9EA3AB2}" presName="comp" presStyleCnt="0"/>
      <dgm:spPr/>
    </dgm:pt>
    <dgm:pt modelId="{B8CC0878-D67C-4A2A-BCFB-9C3BE4FCD88D}" type="pres">
      <dgm:prSet presAssocID="{40CE69D3-EC66-48B1-AEEB-D76BB9EA3AB2}" presName="box" presStyleLbl="node1" presStyleIdx="2" presStyleCnt="7"/>
      <dgm:spPr/>
      <dgm:t>
        <a:bodyPr/>
        <a:lstStyle/>
        <a:p>
          <a:endParaRPr lang="en-GB"/>
        </a:p>
      </dgm:t>
    </dgm:pt>
    <dgm:pt modelId="{FCD7B322-1CAD-43B9-9126-51E6CD100286}" type="pres">
      <dgm:prSet presAssocID="{40CE69D3-EC66-48B1-AEEB-D76BB9EA3AB2}" presName="img" presStyleLbl="fgImgPlace1" presStyleIdx="2" presStyleCnt="7"/>
      <dgm:spPr>
        <a:blipFill rotWithShape="0">
          <a:blip xmlns:r="http://schemas.openxmlformats.org/officeDocument/2006/relationships" r:embed="rId3"/>
          <a:stretch>
            <a:fillRect/>
          </a:stretch>
        </a:blipFill>
      </dgm:spPr>
    </dgm:pt>
    <dgm:pt modelId="{7368D57F-8F63-4D72-9280-5484F654F8CC}" type="pres">
      <dgm:prSet presAssocID="{40CE69D3-EC66-48B1-AEEB-D76BB9EA3AB2}" presName="text" presStyleLbl="node1" presStyleIdx="2" presStyleCnt="7">
        <dgm:presLayoutVars>
          <dgm:bulletEnabled val="1"/>
        </dgm:presLayoutVars>
      </dgm:prSet>
      <dgm:spPr/>
      <dgm:t>
        <a:bodyPr/>
        <a:lstStyle/>
        <a:p>
          <a:endParaRPr lang="en-GB"/>
        </a:p>
      </dgm:t>
    </dgm:pt>
    <dgm:pt modelId="{48CF4600-B376-4875-8884-C2F35C86D5FC}" type="pres">
      <dgm:prSet presAssocID="{E8DDB3B0-DDE5-4DD7-8BD6-EB587D033575}" presName="spacer" presStyleCnt="0"/>
      <dgm:spPr/>
    </dgm:pt>
    <dgm:pt modelId="{626ABC44-6756-4913-8739-F8B3658D3D8C}" type="pres">
      <dgm:prSet presAssocID="{183A2C69-42FE-424C-8F5D-E1930F71BB67}" presName="comp" presStyleCnt="0"/>
      <dgm:spPr/>
    </dgm:pt>
    <dgm:pt modelId="{EA8548B8-6834-49C2-8B5F-CB2F9D4C26B8}" type="pres">
      <dgm:prSet presAssocID="{183A2C69-42FE-424C-8F5D-E1930F71BB67}" presName="box" presStyleLbl="node1" presStyleIdx="3" presStyleCnt="7"/>
      <dgm:spPr/>
      <dgm:t>
        <a:bodyPr/>
        <a:lstStyle/>
        <a:p>
          <a:endParaRPr lang="en-GB"/>
        </a:p>
      </dgm:t>
    </dgm:pt>
    <dgm:pt modelId="{7519FDAE-0EBD-4DA6-9123-2A6D42EECF5D}" type="pres">
      <dgm:prSet presAssocID="{183A2C69-42FE-424C-8F5D-E1930F71BB67}" presName="img" presStyleLbl="fgImgPlace1" presStyleIdx="3" presStyleCnt="7"/>
      <dgm:spPr>
        <a:blipFill rotWithShape="0">
          <a:blip xmlns:r="http://schemas.openxmlformats.org/officeDocument/2006/relationships" r:embed="rId4"/>
          <a:stretch>
            <a:fillRect/>
          </a:stretch>
        </a:blipFill>
      </dgm:spPr>
    </dgm:pt>
    <dgm:pt modelId="{5D9D51C6-1D79-47AB-9D91-BAF9C796532B}" type="pres">
      <dgm:prSet presAssocID="{183A2C69-42FE-424C-8F5D-E1930F71BB67}" presName="text" presStyleLbl="node1" presStyleIdx="3" presStyleCnt="7">
        <dgm:presLayoutVars>
          <dgm:bulletEnabled val="1"/>
        </dgm:presLayoutVars>
      </dgm:prSet>
      <dgm:spPr/>
      <dgm:t>
        <a:bodyPr/>
        <a:lstStyle/>
        <a:p>
          <a:endParaRPr lang="en-GB"/>
        </a:p>
      </dgm:t>
    </dgm:pt>
    <dgm:pt modelId="{46633552-3B59-4DD5-9520-81FE965A1A6C}" type="pres">
      <dgm:prSet presAssocID="{9CEE27F7-A202-4BA9-9D70-82E8793DAF72}" presName="spacer" presStyleCnt="0"/>
      <dgm:spPr/>
    </dgm:pt>
    <dgm:pt modelId="{74964BAB-AA4C-4932-9AC2-A0F9BBCE1EDC}" type="pres">
      <dgm:prSet presAssocID="{04474B3B-E300-4C21-B3EF-EAC33D89B944}" presName="comp" presStyleCnt="0"/>
      <dgm:spPr/>
    </dgm:pt>
    <dgm:pt modelId="{27A557AE-94A3-40EC-BFC9-5033130DFA95}" type="pres">
      <dgm:prSet presAssocID="{04474B3B-E300-4C21-B3EF-EAC33D89B944}" presName="box" presStyleLbl="node1" presStyleIdx="4" presStyleCnt="7"/>
      <dgm:spPr/>
      <dgm:t>
        <a:bodyPr/>
        <a:lstStyle/>
        <a:p>
          <a:endParaRPr lang="en-GB"/>
        </a:p>
      </dgm:t>
    </dgm:pt>
    <dgm:pt modelId="{4DDD5137-A674-4CE1-973B-D23CF0D98AD6}" type="pres">
      <dgm:prSet presAssocID="{04474B3B-E300-4C21-B3EF-EAC33D89B944}" presName="img" presStyleLbl="fgImgPlace1" presStyleIdx="4" presStyleCnt="7"/>
      <dgm:spPr>
        <a:blipFill rotWithShape="0">
          <a:blip xmlns:r="http://schemas.openxmlformats.org/officeDocument/2006/relationships" r:embed="rId5"/>
          <a:stretch>
            <a:fillRect/>
          </a:stretch>
        </a:blipFill>
      </dgm:spPr>
    </dgm:pt>
    <dgm:pt modelId="{590E6892-FCE8-4F0B-A769-CA9EEE812C0A}" type="pres">
      <dgm:prSet presAssocID="{04474B3B-E300-4C21-B3EF-EAC33D89B944}" presName="text" presStyleLbl="node1" presStyleIdx="4" presStyleCnt="7">
        <dgm:presLayoutVars>
          <dgm:bulletEnabled val="1"/>
        </dgm:presLayoutVars>
      </dgm:prSet>
      <dgm:spPr/>
      <dgm:t>
        <a:bodyPr/>
        <a:lstStyle/>
        <a:p>
          <a:endParaRPr lang="en-GB"/>
        </a:p>
      </dgm:t>
    </dgm:pt>
    <dgm:pt modelId="{2E225D02-42EE-421A-949C-888E326BF356}" type="pres">
      <dgm:prSet presAssocID="{34F0EFBB-59D9-4B5C-AC13-E1E392B304A9}" presName="spacer" presStyleCnt="0"/>
      <dgm:spPr/>
    </dgm:pt>
    <dgm:pt modelId="{C39AD5F0-A644-4930-BE21-69C0C44743B7}" type="pres">
      <dgm:prSet presAssocID="{58E2A3FD-AB64-4364-BD23-4FC11E40CB83}" presName="comp" presStyleCnt="0"/>
      <dgm:spPr/>
    </dgm:pt>
    <dgm:pt modelId="{50C00785-517C-4D16-A773-A6C83646B344}" type="pres">
      <dgm:prSet presAssocID="{58E2A3FD-AB64-4364-BD23-4FC11E40CB83}" presName="box" presStyleLbl="node1" presStyleIdx="5" presStyleCnt="7"/>
      <dgm:spPr/>
      <dgm:t>
        <a:bodyPr/>
        <a:lstStyle/>
        <a:p>
          <a:endParaRPr lang="en-GB"/>
        </a:p>
      </dgm:t>
    </dgm:pt>
    <dgm:pt modelId="{0F9AFE7E-75B4-4B6A-AAFF-DF1E1D6E6A26}" type="pres">
      <dgm:prSet presAssocID="{58E2A3FD-AB64-4364-BD23-4FC11E40CB83}" presName="img" presStyleLbl="fgImgPlace1" presStyleIdx="5" presStyleCnt="7"/>
      <dgm:spPr>
        <a:blipFill rotWithShape="0">
          <a:blip xmlns:r="http://schemas.openxmlformats.org/officeDocument/2006/relationships" r:embed="rId6"/>
          <a:stretch>
            <a:fillRect/>
          </a:stretch>
        </a:blipFill>
      </dgm:spPr>
      <dgm:t>
        <a:bodyPr/>
        <a:lstStyle/>
        <a:p>
          <a:endParaRPr lang="en-US"/>
        </a:p>
      </dgm:t>
    </dgm:pt>
    <dgm:pt modelId="{D8805169-B3B5-4F41-9300-4B1A0044E016}" type="pres">
      <dgm:prSet presAssocID="{58E2A3FD-AB64-4364-BD23-4FC11E40CB83}" presName="text" presStyleLbl="node1" presStyleIdx="5" presStyleCnt="7">
        <dgm:presLayoutVars>
          <dgm:bulletEnabled val="1"/>
        </dgm:presLayoutVars>
      </dgm:prSet>
      <dgm:spPr/>
      <dgm:t>
        <a:bodyPr/>
        <a:lstStyle/>
        <a:p>
          <a:endParaRPr lang="en-GB"/>
        </a:p>
      </dgm:t>
    </dgm:pt>
    <dgm:pt modelId="{5B024C94-3305-48D4-9EA4-224D3D2BEAB2}" type="pres">
      <dgm:prSet presAssocID="{0C020E6E-E689-4F03-8B2F-2B34AB266FEA}" presName="spacer" presStyleCnt="0"/>
      <dgm:spPr/>
    </dgm:pt>
    <dgm:pt modelId="{F6855752-D86F-4CD5-9C0A-AB3B38557262}" type="pres">
      <dgm:prSet presAssocID="{36F6E800-2E27-4276-AACB-C703326D97BE}" presName="comp" presStyleCnt="0"/>
      <dgm:spPr/>
    </dgm:pt>
    <dgm:pt modelId="{AF2C5FAF-B0B0-4B73-A7CD-8A99C3424926}" type="pres">
      <dgm:prSet presAssocID="{36F6E800-2E27-4276-AACB-C703326D97BE}" presName="box" presStyleLbl="node1" presStyleIdx="6" presStyleCnt="7"/>
      <dgm:spPr/>
      <dgm:t>
        <a:bodyPr/>
        <a:lstStyle/>
        <a:p>
          <a:endParaRPr lang="en-GB"/>
        </a:p>
      </dgm:t>
    </dgm:pt>
    <dgm:pt modelId="{FC5222A3-9471-462A-BBFE-D78B80E17562}" type="pres">
      <dgm:prSet presAssocID="{36F6E800-2E27-4276-AACB-C703326D97BE}" presName="img" presStyleLbl="fgImgPlace1" presStyleIdx="6" presStyleCnt="7"/>
      <dgm:spPr>
        <a:blipFill rotWithShape="0">
          <a:blip xmlns:r="http://schemas.openxmlformats.org/officeDocument/2006/relationships" r:embed="rId7"/>
          <a:stretch>
            <a:fillRect/>
          </a:stretch>
        </a:blipFill>
      </dgm:spPr>
    </dgm:pt>
    <dgm:pt modelId="{5EEB1B4F-99A1-499C-A86F-7E6DB1078939}" type="pres">
      <dgm:prSet presAssocID="{36F6E800-2E27-4276-AACB-C703326D97BE}" presName="text" presStyleLbl="node1" presStyleIdx="6" presStyleCnt="7">
        <dgm:presLayoutVars>
          <dgm:bulletEnabled val="1"/>
        </dgm:presLayoutVars>
      </dgm:prSet>
      <dgm:spPr/>
      <dgm:t>
        <a:bodyPr/>
        <a:lstStyle/>
        <a:p>
          <a:endParaRPr lang="en-GB"/>
        </a:p>
      </dgm:t>
    </dgm:pt>
  </dgm:ptLst>
  <dgm:cxnLst>
    <dgm:cxn modelId="{84458E68-F327-4215-84D1-610F8E81AEA5}" srcId="{50B294EC-D04A-4F7F-9FD4-24FFF1D38002}" destId="{58E2A3FD-AB64-4364-BD23-4FC11E40CB83}" srcOrd="5" destOrd="0" parTransId="{34DC89E4-55A5-4E8D-B91A-E59BEB71075E}" sibTransId="{0C020E6E-E689-4F03-8B2F-2B34AB266FEA}"/>
    <dgm:cxn modelId="{CB38BC82-E1C1-4D96-9A57-6D25FED91610}" type="presOf" srcId="{35624B03-DA4B-43BC-AB5E-8B02F7F1141C}" destId="{CA59CAD2-07D8-4618-8D59-B10B5BDEFB22}" srcOrd="1" destOrd="0" presId="urn:microsoft.com/office/officeart/2005/8/layout/vList4"/>
    <dgm:cxn modelId="{F7E95066-0FB9-41FC-B212-40953D52F5A2}" type="presOf" srcId="{58E2A3FD-AB64-4364-BD23-4FC11E40CB83}" destId="{D8805169-B3B5-4F41-9300-4B1A0044E016}" srcOrd="1" destOrd="0" presId="urn:microsoft.com/office/officeart/2005/8/layout/vList4"/>
    <dgm:cxn modelId="{91CCC7D5-45C1-401C-A5FE-D9BAB5E672F1}" type="presOf" srcId="{183A2C69-42FE-424C-8F5D-E1930F71BB67}" destId="{EA8548B8-6834-49C2-8B5F-CB2F9D4C26B8}" srcOrd="0" destOrd="0" presId="urn:microsoft.com/office/officeart/2005/8/layout/vList4"/>
    <dgm:cxn modelId="{F906B852-416B-4D23-9D5D-5E1F38A576AD}" type="presOf" srcId="{C4A0A066-440F-424F-95DC-D950CB84B72C}" destId="{CD1175FF-CA29-431D-B970-B097DA29021E}" srcOrd="1" destOrd="0" presId="urn:microsoft.com/office/officeart/2005/8/layout/vList4"/>
    <dgm:cxn modelId="{5AEFE2E1-6D8A-46D5-9195-5CA3D0794AE7}" srcId="{50B294EC-D04A-4F7F-9FD4-24FFF1D38002}" destId="{04474B3B-E300-4C21-B3EF-EAC33D89B944}" srcOrd="4" destOrd="0" parTransId="{210CC86D-5956-43E3-B5EA-6B09C30B465A}" sibTransId="{34F0EFBB-59D9-4B5C-AC13-E1E392B304A9}"/>
    <dgm:cxn modelId="{8AD2D041-B2E3-4C1F-A0F7-2FEE35302009}" type="presOf" srcId="{04474B3B-E300-4C21-B3EF-EAC33D89B944}" destId="{27A557AE-94A3-40EC-BFC9-5033130DFA95}" srcOrd="0" destOrd="0" presId="urn:microsoft.com/office/officeart/2005/8/layout/vList4"/>
    <dgm:cxn modelId="{D00EC41C-265B-4DD7-9ABE-AF2DD3D1E670}" srcId="{50B294EC-D04A-4F7F-9FD4-24FFF1D38002}" destId="{183A2C69-42FE-424C-8F5D-E1930F71BB67}" srcOrd="3" destOrd="0" parTransId="{5E258707-31E2-4EFD-BA47-C0DED3CCAD9B}" sibTransId="{9CEE27F7-A202-4BA9-9D70-82E8793DAF72}"/>
    <dgm:cxn modelId="{B0E66E84-7F83-4E81-8608-F3AFE92E83DB}" type="presOf" srcId="{36F6E800-2E27-4276-AACB-C703326D97BE}" destId="{5EEB1B4F-99A1-499C-A86F-7E6DB1078939}" srcOrd="1" destOrd="0" presId="urn:microsoft.com/office/officeart/2005/8/layout/vList4"/>
    <dgm:cxn modelId="{9503C68F-D5E8-4F9A-91F3-1852BDBFC2B4}" type="presOf" srcId="{58E2A3FD-AB64-4364-BD23-4FC11E40CB83}" destId="{50C00785-517C-4D16-A773-A6C83646B344}" srcOrd="0" destOrd="0" presId="urn:microsoft.com/office/officeart/2005/8/layout/vList4"/>
    <dgm:cxn modelId="{8101FB6F-0FF2-437A-9F60-A31077845EC2}" srcId="{50B294EC-D04A-4F7F-9FD4-24FFF1D38002}" destId="{40CE69D3-EC66-48B1-AEEB-D76BB9EA3AB2}" srcOrd="2" destOrd="0" parTransId="{283FCC41-B69E-42E7-8E4C-6B72F9F608B2}" sibTransId="{E8DDB3B0-DDE5-4DD7-8BD6-EB587D033575}"/>
    <dgm:cxn modelId="{37FBF7BE-BA32-41BF-95F5-830231CDEFD5}" type="presOf" srcId="{36F6E800-2E27-4276-AACB-C703326D97BE}" destId="{AF2C5FAF-B0B0-4B73-A7CD-8A99C3424926}" srcOrd="0" destOrd="0" presId="urn:microsoft.com/office/officeart/2005/8/layout/vList4"/>
    <dgm:cxn modelId="{C67CD5E9-1579-408B-A3D7-3564F7BF6CCE}" srcId="{50B294EC-D04A-4F7F-9FD4-24FFF1D38002}" destId="{36F6E800-2E27-4276-AACB-C703326D97BE}" srcOrd="6" destOrd="0" parTransId="{DBA71EB1-EB4F-4959-8FBA-DE21425CAE84}" sibTransId="{C8B19D30-6B8F-4905-BA21-EBAB0582B845}"/>
    <dgm:cxn modelId="{C20BF7AC-1AF6-4117-8193-E597997836BE}" type="presOf" srcId="{40CE69D3-EC66-48B1-AEEB-D76BB9EA3AB2}" destId="{7368D57F-8F63-4D72-9280-5484F654F8CC}" srcOrd="1" destOrd="0" presId="urn:microsoft.com/office/officeart/2005/8/layout/vList4"/>
    <dgm:cxn modelId="{49B3BFDA-9198-4CFB-B92F-4F98F256ECB9}" srcId="{50B294EC-D04A-4F7F-9FD4-24FFF1D38002}" destId="{C4A0A066-440F-424F-95DC-D950CB84B72C}" srcOrd="1" destOrd="0" parTransId="{CFB9EC41-F917-4BA0-BA5A-73E6CF288E61}" sibTransId="{3167BAAA-C74B-4380-A47F-FEA8135FC415}"/>
    <dgm:cxn modelId="{4ED15D24-02F2-42AB-A647-AEFA2E3DF210}" type="presOf" srcId="{40CE69D3-EC66-48B1-AEEB-D76BB9EA3AB2}" destId="{B8CC0878-D67C-4A2A-BCFB-9C3BE4FCD88D}" srcOrd="0" destOrd="0" presId="urn:microsoft.com/office/officeart/2005/8/layout/vList4"/>
    <dgm:cxn modelId="{26F5B046-D52A-4802-A83A-BA38BEA72395}" srcId="{50B294EC-D04A-4F7F-9FD4-24FFF1D38002}" destId="{35624B03-DA4B-43BC-AB5E-8B02F7F1141C}" srcOrd="0" destOrd="0" parTransId="{664F09F9-13DF-4E12-B3C7-56842EF3CC95}" sibTransId="{7923582A-D460-46F4-B780-7D447D50FF54}"/>
    <dgm:cxn modelId="{C14D763B-95FE-452A-A180-E22DC729A6A4}" type="presOf" srcId="{35624B03-DA4B-43BC-AB5E-8B02F7F1141C}" destId="{A4E95E6B-ADA1-4F35-9F16-90FC3F7B2C1F}" srcOrd="0" destOrd="0" presId="urn:microsoft.com/office/officeart/2005/8/layout/vList4"/>
    <dgm:cxn modelId="{CE1B4921-76D2-465F-BA24-D544B0700DA2}" type="presOf" srcId="{50B294EC-D04A-4F7F-9FD4-24FFF1D38002}" destId="{79726B4C-4779-44D2-AD9D-0726AD701A81}" srcOrd="0" destOrd="0" presId="urn:microsoft.com/office/officeart/2005/8/layout/vList4"/>
    <dgm:cxn modelId="{EB6C5A27-D7CB-4579-BC56-B992014BEAB6}" type="presOf" srcId="{183A2C69-42FE-424C-8F5D-E1930F71BB67}" destId="{5D9D51C6-1D79-47AB-9D91-BAF9C796532B}" srcOrd="1" destOrd="0" presId="urn:microsoft.com/office/officeart/2005/8/layout/vList4"/>
    <dgm:cxn modelId="{EDFE0298-C230-4178-85DE-E48BC22D279F}" type="presOf" srcId="{C4A0A066-440F-424F-95DC-D950CB84B72C}" destId="{1D36AE44-1124-448B-8379-677E664D5171}" srcOrd="0" destOrd="0" presId="urn:microsoft.com/office/officeart/2005/8/layout/vList4"/>
    <dgm:cxn modelId="{B2CFA715-54F7-4605-8ED8-ACAE4425E3DD}" type="presOf" srcId="{04474B3B-E300-4C21-B3EF-EAC33D89B944}" destId="{590E6892-FCE8-4F0B-A769-CA9EEE812C0A}" srcOrd="1" destOrd="0" presId="urn:microsoft.com/office/officeart/2005/8/layout/vList4"/>
    <dgm:cxn modelId="{60D81A96-CF27-4EE7-8A73-42AC49EB00BC}" type="presParOf" srcId="{79726B4C-4779-44D2-AD9D-0726AD701A81}" destId="{895FB4A8-9FD1-4495-AD39-1EFB8930428C}" srcOrd="0" destOrd="0" presId="urn:microsoft.com/office/officeart/2005/8/layout/vList4"/>
    <dgm:cxn modelId="{AE92E98B-0245-4B85-900D-964095E17046}" type="presParOf" srcId="{895FB4A8-9FD1-4495-AD39-1EFB8930428C}" destId="{A4E95E6B-ADA1-4F35-9F16-90FC3F7B2C1F}" srcOrd="0" destOrd="0" presId="urn:microsoft.com/office/officeart/2005/8/layout/vList4"/>
    <dgm:cxn modelId="{F496DDE1-95AE-45A1-BE89-9771D5CD1DDF}" type="presParOf" srcId="{895FB4A8-9FD1-4495-AD39-1EFB8930428C}" destId="{BECD38BE-293F-4BC9-A60F-351EEDF758C8}" srcOrd="1" destOrd="0" presId="urn:microsoft.com/office/officeart/2005/8/layout/vList4"/>
    <dgm:cxn modelId="{AA00D274-3FDD-41C2-A684-D1AFC2DC4EE6}" type="presParOf" srcId="{895FB4A8-9FD1-4495-AD39-1EFB8930428C}" destId="{CA59CAD2-07D8-4618-8D59-B10B5BDEFB22}" srcOrd="2" destOrd="0" presId="urn:microsoft.com/office/officeart/2005/8/layout/vList4"/>
    <dgm:cxn modelId="{4D866BE3-F59E-4791-9DF0-EA889AFFFF16}" type="presParOf" srcId="{79726B4C-4779-44D2-AD9D-0726AD701A81}" destId="{3580FED6-73E9-4EAA-867F-2DB1B5110BEB}" srcOrd="1" destOrd="0" presId="urn:microsoft.com/office/officeart/2005/8/layout/vList4"/>
    <dgm:cxn modelId="{AC450C69-0E7A-4984-85F2-AF10592CEDA6}" type="presParOf" srcId="{79726B4C-4779-44D2-AD9D-0726AD701A81}" destId="{24C88B28-8AF6-4906-863D-AFA3C85850B1}" srcOrd="2" destOrd="0" presId="urn:microsoft.com/office/officeart/2005/8/layout/vList4"/>
    <dgm:cxn modelId="{86A08900-F316-4388-9DFA-6C25FDF4643F}" type="presParOf" srcId="{24C88B28-8AF6-4906-863D-AFA3C85850B1}" destId="{1D36AE44-1124-448B-8379-677E664D5171}" srcOrd="0" destOrd="0" presId="urn:microsoft.com/office/officeart/2005/8/layout/vList4"/>
    <dgm:cxn modelId="{940F7E4A-1ABE-4723-9FF4-78556BA5029B}" type="presParOf" srcId="{24C88B28-8AF6-4906-863D-AFA3C85850B1}" destId="{E6836126-21FC-4757-A0BB-4A767A634C9C}" srcOrd="1" destOrd="0" presId="urn:microsoft.com/office/officeart/2005/8/layout/vList4"/>
    <dgm:cxn modelId="{1122DE2C-6669-42D9-9654-148C40FEAEE1}" type="presParOf" srcId="{24C88B28-8AF6-4906-863D-AFA3C85850B1}" destId="{CD1175FF-CA29-431D-B970-B097DA29021E}" srcOrd="2" destOrd="0" presId="urn:microsoft.com/office/officeart/2005/8/layout/vList4"/>
    <dgm:cxn modelId="{241A794C-7523-4E51-AFBB-850F966FD107}" type="presParOf" srcId="{79726B4C-4779-44D2-AD9D-0726AD701A81}" destId="{A0BACD3C-2FC0-4BA8-A4B6-36679EDCAAF4}" srcOrd="3" destOrd="0" presId="urn:microsoft.com/office/officeart/2005/8/layout/vList4"/>
    <dgm:cxn modelId="{6BF7E7D8-3D2D-4C09-9C47-F4610F4D4384}" type="presParOf" srcId="{79726B4C-4779-44D2-AD9D-0726AD701A81}" destId="{D419F5F6-1866-42BA-88A9-5552404F0F51}" srcOrd="4" destOrd="0" presId="urn:microsoft.com/office/officeart/2005/8/layout/vList4"/>
    <dgm:cxn modelId="{8C205009-0C5E-4B7A-9435-BF03BB879F20}" type="presParOf" srcId="{D419F5F6-1866-42BA-88A9-5552404F0F51}" destId="{B8CC0878-D67C-4A2A-BCFB-9C3BE4FCD88D}" srcOrd="0" destOrd="0" presId="urn:microsoft.com/office/officeart/2005/8/layout/vList4"/>
    <dgm:cxn modelId="{97B325C7-8F9B-4248-8D10-0AB44DDC9403}" type="presParOf" srcId="{D419F5F6-1866-42BA-88A9-5552404F0F51}" destId="{FCD7B322-1CAD-43B9-9126-51E6CD100286}" srcOrd="1" destOrd="0" presId="urn:microsoft.com/office/officeart/2005/8/layout/vList4"/>
    <dgm:cxn modelId="{32221B04-1575-471A-890B-64FB7AA0CAD3}" type="presParOf" srcId="{D419F5F6-1866-42BA-88A9-5552404F0F51}" destId="{7368D57F-8F63-4D72-9280-5484F654F8CC}" srcOrd="2" destOrd="0" presId="urn:microsoft.com/office/officeart/2005/8/layout/vList4"/>
    <dgm:cxn modelId="{03427D9C-BDB6-4D28-8CA4-D36E61F21596}" type="presParOf" srcId="{79726B4C-4779-44D2-AD9D-0726AD701A81}" destId="{48CF4600-B376-4875-8884-C2F35C86D5FC}" srcOrd="5" destOrd="0" presId="urn:microsoft.com/office/officeart/2005/8/layout/vList4"/>
    <dgm:cxn modelId="{F5555329-3180-482A-8FC1-AFC77AD2D923}" type="presParOf" srcId="{79726B4C-4779-44D2-AD9D-0726AD701A81}" destId="{626ABC44-6756-4913-8739-F8B3658D3D8C}" srcOrd="6" destOrd="0" presId="urn:microsoft.com/office/officeart/2005/8/layout/vList4"/>
    <dgm:cxn modelId="{AFAB2575-001E-4E14-8F74-ACC73D1452AC}" type="presParOf" srcId="{626ABC44-6756-4913-8739-F8B3658D3D8C}" destId="{EA8548B8-6834-49C2-8B5F-CB2F9D4C26B8}" srcOrd="0" destOrd="0" presId="urn:microsoft.com/office/officeart/2005/8/layout/vList4"/>
    <dgm:cxn modelId="{9B4C2B8E-390A-492D-AE24-AF57C1A77A05}" type="presParOf" srcId="{626ABC44-6756-4913-8739-F8B3658D3D8C}" destId="{7519FDAE-0EBD-4DA6-9123-2A6D42EECF5D}" srcOrd="1" destOrd="0" presId="urn:microsoft.com/office/officeart/2005/8/layout/vList4"/>
    <dgm:cxn modelId="{F5B79520-31A3-420B-80EF-BD72E0D3A19A}" type="presParOf" srcId="{626ABC44-6756-4913-8739-F8B3658D3D8C}" destId="{5D9D51C6-1D79-47AB-9D91-BAF9C796532B}" srcOrd="2" destOrd="0" presId="urn:microsoft.com/office/officeart/2005/8/layout/vList4"/>
    <dgm:cxn modelId="{6E325E22-0B47-4252-BD24-4F2E569DF046}" type="presParOf" srcId="{79726B4C-4779-44D2-AD9D-0726AD701A81}" destId="{46633552-3B59-4DD5-9520-81FE965A1A6C}" srcOrd="7" destOrd="0" presId="urn:microsoft.com/office/officeart/2005/8/layout/vList4"/>
    <dgm:cxn modelId="{E70EBA80-9681-4205-A562-D4C621BC570B}" type="presParOf" srcId="{79726B4C-4779-44D2-AD9D-0726AD701A81}" destId="{74964BAB-AA4C-4932-9AC2-A0F9BBCE1EDC}" srcOrd="8" destOrd="0" presId="urn:microsoft.com/office/officeart/2005/8/layout/vList4"/>
    <dgm:cxn modelId="{60085F21-D4ED-4335-B835-30AA30EDB547}" type="presParOf" srcId="{74964BAB-AA4C-4932-9AC2-A0F9BBCE1EDC}" destId="{27A557AE-94A3-40EC-BFC9-5033130DFA95}" srcOrd="0" destOrd="0" presId="urn:microsoft.com/office/officeart/2005/8/layout/vList4"/>
    <dgm:cxn modelId="{C8981022-CE9B-4B85-ACDA-8F6A4B1D7B71}" type="presParOf" srcId="{74964BAB-AA4C-4932-9AC2-A0F9BBCE1EDC}" destId="{4DDD5137-A674-4CE1-973B-D23CF0D98AD6}" srcOrd="1" destOrd="0" presId="urn:microsoft.com/office/officeart/2005/8/layout/vList4"/>
    <dgm:cxn modelId="{5A9A86FC-6EE3-47FA-87CC-050EF4031D26}" type="presParOf" srcId="{74964BAB-AA4C-4932-9AC2-A0F9BBCE1EDC}" destId="{590E6892-FCE8-4F0B-A769-CA9EEE812C0A}" srcOrd="2" destOrd="0" presId="urn:microsoft.com/office/officeart/2005/8/layout/vList4"/>
    <dgm:cxn modelId="{9116BCE2-053F-4CCC-9BBB-B2702CB87938}" type="presParOf" srcId="{79726B4C-4779-44D2-AD9D-0726AD701A81}" destId="{2E225D02-42EE-421A-949C-888E326BF356}" srcOrd="9" destOrd="0" presId="urn:microsoft.com/office/officeart/2005/8/layout/vList4"/>
    <dgm:cxn modelId="{A35B41F6-3244-484A-A555-1601137FF5D1}" type="presParOf" srcId="{79726B4C-4779-44D2-AD9D-0726AD701A81}" destId="{C39AD5F0-A644-4930-BE21-69C0C44743B7}" srcOrd="10" destOrd="0" presId="urn:microsoft.com/office/officeart/2005/8/layout/vList4"/>
    <dgm:cxn modelId="{23A4988C-CAA8-464E-A4B2-EEF1D4AEF0B9}" type="presParOf" srcId="{C39AD5F0-A644-4930-BE21-69C0C44743B7}" destId="{50C00785-517C-4D16-A773-A6C83646B344}" srcOrd="0" destOrd="0" presId="urn:microsoft.com/office/officeart/2005/8/layout/vList4"/>
    <dgm:cxn modelId="{BF9B0CF2-EE62-4459-A89C-4856D98F2ACB}" type="presParOf" srcId="{C39AD5F0-A644-4930-BE21-69C0C44743B7}" destId="{0F9AFE7E-75B4-4B6A-AAFF-DF1E1D6E6A26}" srcOrd="1" destOrd="0" presId="urn:microsoft.com/office/officeart/2005/8/layout/vList4"/>
    <dgm:cxn modelId="{714D1A65-7858-4419-A138-B23AA8404712}" type="presParOf" srcId="{C39AD5F0-A644-4930-BE21-69C0C44743B7}" destId="{D8805169-B3B5-4F41-9300-4B1A0044E016}" srcOrd="2" destOrd="0" presId="urn:microsoft.com/office/officeart/2005/8/layout/vList4"/>
    <dgm:cxn modelId="{4E52A8E9-D973-4E74-B620-4BF6458AB967}" type="presParOf" srcId="{79726B4C-4779-44D2-AD9D-0726AD701A81}" destId="{5B024C94-3305-48D4-9EA4-224D3D2BEAB2}" srcOrd="11" destOrd="0" presId="urn:microsoft.com/office/officeart/2005/8/layout/vList4"/>
    <dgm:cxn modelId="{C3024430-49F3-4CC6-BFE5-8D8DD89DDDBC}" type="presParOf" srcId="{79726B4C-4779-44D2-AD9D-0726AD701A81}" destId="{F6855752-D86F-4CD5-9C0A-AB3B38557262}" srcOrd="12" destOrd="0" presId="urn:microsoft.com/office/officeart/2005/8/layout/vList4"/>
    <dgm:cxn modelId="{6389EF18-F40B-48E6-A58B-23BDACDB447A}" type="presParOf" srcId="{F6855752-D86F-4CD5-9C0A-AB3B38557262}" destId="{AF2C5FAF-B0B0-4B73-A7CD-8A99C3424926}" srcOrd="0" destOrd="0" presId="urn:microsoft.com/office/officeart/2005/8/layout/vList4"/>
    <dgm:cxn modelId="{41FF2E3A-4E9A-4668-A419-E1008D3E3C01}" type="presParOf" srcId="{F6855752-D86F-4CD5-9C0A-AB3B38557262}" destId="{FC5222A3-9471-462A-BBFE-D78B80E17562}" srcOrd="1" destOrd="0" presId="urn:microsoft.com/office/officeart/2005/8/layout/vList4"/>
    <dgm:cxn modelId="{454F2AE9-2C58-42F1-90C7-F37E5E5B65F2}" type="presParOf" srcId="{F6855752-D86F-4CD5-9C0A-AB3B38557262}" destId="{5EEB1B4F-99A1-499C-A86F-7E6DB1078939}"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4C9BB5-0FD1-4135-930C-2C9E4D11B5D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751F7D38-A2C2-4330-B8D0-BE8822419794}">
      <dgm:prSet phldrT="[Text]" custT="1"/>
      <dgm:spPr/>
      <dgm:t>
        <a:bodyPr/>
        <a:lstStyle/>
        <a:p>
          <a:r>
            <a:rPr lang="en-US" sz="2200" dirty="0" smtClean="0"/>
            <a:t>School</a:t>
          </a:r>
          <a:endParaRPr lang="en-GB" sz="2200" dirty="0"/>
        </a:p>
      </dgm:t>
    </dgm:pt>
    <dgm:pt modelId="{2A842052-FB81-4FB6-8C3D-6590460C9772}" type="parTrans" cxnId="{9817CE33-7C37-4FA1-8262-36183214F72D}">
      <dgm:prSet/>
      <dgm:spPr/>
      <dgm:t>
        <a:bodyPr/>
        <a:lstStyle/>
        <a:p>
          <a:endParaRPr lang="en-GB"/>
        </a:p>
      </dgm:t>
    </dgm:pt>
    <dgm:pt modelId="{D6C096EC-87BA-45B9-A2CC-FAC5334F680C}" type="sibTrans" cxnId="{9817CE33-7C37-4FA1-8262-36183214F72D}">
      <dgm:prSet/>
      <dgm:spPr/>
      <dgm:t>
        <a:bodyPr/>
        <a:lstStyle/>
        <a:p>
          <a:endParaRPr lang="en-GB"/>
        </a:p>
      </dgm:t>
    </dgm:pt>
    <dgm:pt modelId="{BA74534E-B3F2-4EE8-A4EF-C6D97774E0D2}">
      <dgm:prSet phldrT="[Text]"/>
      <dgm:spPr/>
      <dgm:t>
        <a:bodyPr/>
        <a:lstStyle/>
        <a:p>
          <a:r>
            <a:rPr lang="en-US" sz="1200" dirty="0" smtClean="0"/>
            <a:t>Ground floor spaces</a:t>
          </a:r>
          <a:endParaRPr lang="en-GB" sz="1200" dirty="0"/>
        </a:p>
      </dgm:t>
    </dgm:pt>
    <dgm:pt modelId="{6D036F9F-C6A0-4447-BF30-C7BBF3E30B98}" type="parTrans" cxnId="{DFBC0A2E-C580-4000-860B-5B983C85F6EA}">
      <dgm:prSet/>
      <dgm:spPr/>
      <dgm:t>
        <a:bodyPr/>
        <a:lstStyle/>
        <a:p>
          <a:endParaRPr lang="en-GB" dirty="0"/>
        </a:p>
      </dgm:t>
    </dgm:pt>
    <dgm:pt modelId="{D0C7957C-CEA5-4784-8CF0-73E9E6CCFF8C}" type="sibTrans" cxnId="{DFBC0A2E-C580-4000-860B-5B983C85F6EA}">
      <dgm:prSet/>
      <dgm:spPr/>
      <dgm:t>
        <a:bodyPr/>
        <a:lstStyle/>
        <a:p>
          <a:endParaRPr lang="en-GB"/>
        </a:p>
      </dgm:t>
    </dgm:pt>
    <dgm:pt modelId="{EA4B3A50-7716-4764-A1B6-7A7D5A9CD186}">
      <dgm:prSet phldrT="[Text]" custT="1"/>
      <dgm:spPr/>
      <dgm:t>
        <a:bodyPr/>
        <a:lstStyle/>
        <a:p>
          <a:r>
            <a:rPr lang="en-GB" sz="1400" dirty="0" smtClean="0"/>
            <a:t>Entrance</a:t>
          </a:r>
          <a:endParaRPr lang="en-GB" sz="1400" dirty="0"/>
        </a:p>
      </dgm:t>
    </dgm:pt>
    <dgm:pt modelId="{CC98DB3B-C7B6-4F90-9789-8A738585D04B}" type="sibTrans" cxnId="{3AA4681D-EC53-44C1-AD05-D4601642A838}">
      <dgm:prSet/>
      <dgm:spPr/>
      <dgm:t>
        <a:bodyPr/>
        <a:lstStyle/>
        <a:p>
          <a:endParaRPr lang="en-GB"/>
        </a:p>
      </dgm:t>
    </dgm:pt>
    <dgm:pt modelId="{731E3113-FF0A-4934-8F5D-E0199AEA3A83}" type="parTrans" cxnId="{3AA4681D-EC53-44C1-AD05-D4601642A838}">
      <dgm:prSet/>
      <dgm:spPr/>
      <dgm:t>
        <a:bodyPr/>
        <a:lstStyle/>
        <a:p>
          <a:endParaRPr lang="en-GB"/>
        </a:p>
      </dgm:t>
    </dgm:pt>
    <dgm:pt modelId="{E860E419-C201-407E-9975-6E4B90E52DBD}">
      <dgm:prSet custT="1"/>
      <dgm:spPr/>
      <dgm:t>
        <a:bodyPr/>
        <a:lstStyle/>
        <a:p>
          <a:r>
            <a:rPr lang="en-GB" sz="1400" dirty="0" smtClean="0"/>
            <a:t>Six classrooms.</a:t>
          </a:r>
          <a:endParaRPr lang="en-GB" sz="1400" dirty="0"/>
        </a:p>
      </dgm:t>
    </dgm:pt>
    <dgm:pt modelId="{75838787-DF4A-4202-B2AF-10BD1D848613}" type="parTrans" cxnId="{98B1DDEA-ED5A-456C-ABFC-016A515B4DBB}">
      <dgm:prSet/>
      <dgm:spPr/>
      <dgm:t>
        <a:bodyPr/>
        <a:lstStyle/>
        <a:p>
          <a:endParaRPr lang="en-GB"/>
        </a:p>
      </dgm:t>
    </dgm:pt>
    <dgm:pt modelId="{FA9B93F8-1820-41DB-A4C9-F8529D508ACF}" type="sibTrans" cxnId="{98B1DDEA-ED5A-456C-ABFC-016A515B4DBB}">
      <dgm:prSet/>
      <dgm:spPr/>
      <dgm:t>
        <a:bodyPr/>
        <a:lstStyle/>
        <a:p>
          <a:endParaRPr lang="en-GB"/>
        </a:p>
      </dgm:t>
    </dgm:pt>
    <dgm:pt modelId="{BA831AC6-C219-46EB-9DE9-86B28AED1A18}">
      <dgm:prSet custT="1"/>
      <dgm:spPr/>
      <dgm:t>
        <a:bodyPr/>
        <a:lstStyle/>
        <a:p>
          <a:r>
            <a:rPr lang="en-GB" sz="1400" dirty="0" smtClean="0"/>
            <a:t>Two laboratories.</a:t>
          </a:r>
          <a:endParaRPr lang="en-GB" sz="1400" dirty="0"/>
        </a:p>
      </dgm:t>
    </dgm:pt>
    <dgm:pt modelId="{99652C42-08AB-46EB-B767-6AAE4F3FCC70}" type="parTrans" cxnId="{F998CCF0-6C22-4EDE-9E15-789DFE3DBE69}">
      <dgm:prSet/>
      <dgm:spPr/>
      <dgm:t>
        <a:bodyPr/>
        <a:lstStyle/>
        <a:p>
          <a:endParaRPr lang="en-GB"/>
        </a:p>
      </dgm:t>
    </dgm:pt>
    <dgm:pt modelId="{FFAB1B35-DD08-4DB3-9756-5F30EBE81AF4}" type="sibTrans" cxnId="{F998CCF0-6C22-4EDE-9E15-789DFE3DBE69}">
      <dgm:prSet/>
      <dgm:spPr/>
      <dgm:t>
        <a:bodyPr/>
        <a:lstStyle/>
        <a:p>
          <a:endParaRPr lang="en-GB"/>
        </a:p>
      </dgm:t>
    </dgm:pt>
    <dgm:pt modelId="{4C5BC1E7-592A-4A21-975F-4A15B1B05EFB}">
      <dgm:prSet custT="1"/>
      <dgm:spPr/>
      <dgm:t>
        <a:bodyPr/>
        <a:lstStyle/>
        <a:p>
          <a:r>
            <a:rPr lang="en-GB" sz="1400" dirty="0" smtClean="0"/>
            <a:t>Court yard.</a:t>
          </a:r>
          <a:endParaRPr lang="en-GB" sz="1400" dirty="0"/>
        </a:p>
      </dgm:t>
    </dgm:pt>
    <dgm:pt modelId="{078A96A2-E6B8-4CF6-8803-5EC32D7968CF}" type="parTrans" cxnId="{E5B24772-50E3-48BF-ADD8-5CD5AF799700}">
      <dgm:prSet/>
      <dgm:spPr/>
      <dgm:t>
        <a:bodyPr/>
        <a:lstStyle/>
        <a:p>
          <a:endParaRPr lang="en-GB"/>
        </a:p>
      </dgm:t>
    </dgm:pt>
    <dgm:pt modelId="{69883845-6036-4C7E-97A3-87837E148CFD}" type="sibTrans" cxnId="{E5B24772-50E3-48BF-ADD8-5CD5AF799700}">
      <dgm:prSet/>
      <dgm:spPr/>
      <dgm:t>
        <a:bodyPr/>
        <a:lstStyle/>
        <a:p>
          <a:endParaRPr lang="en-GB"/>
        </a:p>
      </dgm:t>
    </dgm:pt>
    <dgm:pt modelId="{83C10DE0-C90E-4CB5-80B4-42A1D2D50F98}">
      <dgm:prSet custT="1"/>
      <dgm:spPr/>
      <dgm:t>
        <a:bodyPr/>
        <a:lstStyle/>
        <a:p>
          <a:r>
            <a:rPr lang="en-GB" sz="1400" dirty="0" smtClean="0"/>
            <a:t>Head master room.</a:t>
          </a:r>
          <a:endParaRPr lang="en-GB" sz="1400" dirty="0"/>
        </a:p>
      </dgm:t>
    </dgm:pt>
    <dgm:pt modelId="{D507AE53-58AF-429D-93A2-FA96ABF54517}" type="parTrans" cxnId="{89F90C88-60D3-48DC-AEEC-F7A41D6086DA}">
      <dgm:prSet/>
      <dgm:spPr/>
      <dgm:t>
        <a:bodyPr/>
        <a:lstStyle/>
        <a:p>
          <a:endParaRPr lang="en-GB"/>
        </a:p>
      </dgm:t>
    </dgm:pt>
    <dgm:pt modelId="{7477CB7E-EC4F-4A34-A1D6-AD0F18A88374}" type="sibTrans" cxnId="{89F90C88-60D3-48DC-AEEC-F7A41D6086DA}">
      <dgm:prSet/>
      <dgm:spPr/>
      <dgm:t>
        <a:bodyPr/>
        <a:lstStyle/>
        <a:p>
          <a:endParaRPr lang="en-GB"/>
        </a:p>
      </dgm:t>
    </dgm:pt>
    <dgm:pt modelId="{0D5BE4C5-1018-4580-9C39-F6D4DC71703A}">
      <dgm:prSet custT="1"/>
      <dgm:spPr/>
      <dgm:t>
        <a:bodyPr/>
        <a:lstStyle/>
        <a:p>
          <a:r>
            <a:rPr lang="en-GB" sz="1400" dirty="0" smtClean="0"/>
            <a:t>Secretary.</a:t>
          </a:r>
          <a:endParaRPr lang="en-GB" sz="1400" dirty="0"/>
        </a:p>
      </dgm:t>
    </dgm:pt>
    <dgm:pt modelId="{8F3C1BF8-3313-4A2B-B2C5-8312B341EE37}" type="parTrans" cxnId="{FC1A3A06-0DC4-4F97-96B6-E39A9B870AF3}">
      <dgm:prSet/>
      <dgm:spPr/>
      <dgm:t>
        <a:bodyPr/>
        <a:lstStyle/>
        <a:p>
          <a:endParaRPr lang="en-GB"/>
        </a:p>
      </dgm:t>
    </dgm:pt>
    <dgm:pt modelId="{41E2CE5C-DA45-4002-B64B-A6F1A764976C}" type="sibTrans" cxnId="{FC1A3A06-0DC4-4F97-96B6-E39A9B870AF3}">
      <dgm:prSet/>
      <dgm:spPr/>
      <dgm:t>
        <a:bodyPr/>
        <a:lstStyle/>
        <a:p>
          <a:endParaRPr lang="en-GB"/>
        </a:p>
      </dgm:t>
    </dgm:pt>
    <dgm:pt modelId="{0129A569-D5CC-4697-B855-5A73B17C277A}">
      <dgm:prSet custT="1"/>
      <dgm:spPr/>
      <dgm:t>
        <a:bodyPr/>
        <a:lstStyle/>
        <a:p>
          <a:r>
            <a:rPr lang="en-GB" sz="1400" dirty="0" smtClean="0"/>
            <a:t>Meetings room.</a:t>
          </a:r>
          <a:endParaRPr lang="en-GB" sz="1400" dirty="0"/>
        </a:p>
      </dgm:t>
    </dgm:pt>
    <dgm:pt modelId="{7AC6DEA5-E28B-4BB9-B9C2-B61DC5D6E560}" type="parTrans" cxnId="{B77DDDB3-673D-4FDF-9104-851DE4F13A4F}">
      <dgm:prSet/>
      <dgm:spPr/>
      <dgm:t>
        <a:bodyPr/>
        <a:lstStyle/>
        <a:p>
          <a:endParaRPr lang="en-GB"/>
        </a:p>
      </dgm:t>
    </dgm:pt>
    <dgm:pt modelId="{407537C7-9AD4-46E7-8079-AE2CE1F179C5}" type="sibTrans" cxnId="{B77DDDB3-673D-4FDF-9104-851DE4F13A4F}">
      <dgm:prSet/>
      <dgm:spPr/>
      <dgm:t>
        <a:bodyPr/>
        <a:lstStyle/>
        <a:p>
          <a:endParaRPr lang="en-GB"/>
        </a:p>
      </dgm:t>
    </dgm:pt>
    <dgm:pt modelId="{50C8CC19-2EEC-4996-9EFA-55B53F6A3C5E}">
      <dgm:prSet custT="1"/>
      <dgm:spPr/>
      <dgm:t>
        <a:bodyPr/>
        <a:lstStyle/>
        <a:p>
          <a:r>
            <a:rPr lang="en-GB" sz="1400" dirty="0" smtClean="0"/>
            <a:t>Teacher’s room.</a:t>
          </a:r>
          <a:endParaRPr lang="en-GB" sz="1400" dirty="0"/>
        </a:p>
      </dgm:t>
    </dgm:pt>
    <dgm:pt modelId="{30BD7DA9-9D50-4D00-9D0B-418016E96111}" type="parTrans" cxnId="{A9278B7E-9FE9-4C5E-AC92-9E757F940558}">
      <dgm:prSet/>
      <dgm:spPr/>
      <dgm:t>
        <a:bodyPr/>
        <a:lstStyle/>
        <a:p>
          <a:endParaRPr lang="en-GB"/>
        </a:p>
      </dgm:t>
    </dgm:pt>
    <dgm:pt modelId="{87196B0B-A4D9-450B-8BB7-8D69AA208A51}" type="sibTrans" cxnId="{A9278B7E-9FE9-4C5E-AC92-9E757F940558}">
      <dgm:prSet/>
      <dgm:spPr/>
      <dgm:t>
        <a:bodyPr/>
        <a:lstStyle/>
        <a:p>
          <a:endParaRPr lang="en-GB"/>
        </a:p>
      </dgm:t>
    </dgm:pt>
    <dgm:pt modelId="{924D53D8-5551-4FF0-8943-15EC7AAA5AC1}">
      <dgm:prSet custT="1"/>
      <dgm:spPr/>
      <dgm:t>
        <a:bodyPr/>
        <a:lstStyle/>
        <a:p>
          <a:r>
            <a:rPr lang="en-GB" sz="1400" dirty="0" smtClean="0"/>
            <a:t>First Aid room.</a:t>
          </a:r>
          <a:endParaRPr lang="en-GB" sz="1400" dirty="0"/>
        </a:p>
      </dgm:t>
    </dgm:pt>
    <dgm:pt modelId="{F3E4D1B1-72D6-4479-92C7-AEF7C28E9803}" type="parTrans" cxnId="{1277E1E0-3AF1-4CF9-9899-1B6AF22EF1EB}">
      <dgm:prSet/>
      <dgm:spPr/>
      <dgm:t>
        <a:bodyPr/>
        <a:lstStyle/>
        <a:p>
          <a:endParaRPr lang="en-GB"/>
        </a:p>
      </dgm:t>
    </dgm:pt>
    <dgm:pt modelId="{077124B3-EB0F-45BE-AAB7-BE249C05E690}" type="sibTrans" cxnId="{1277E1E0-3AF1-4CF9-9899-1B6AF22EF1EB}">
      <dgm:prSet/>
      <dgm:spPr/>
      <dgm:t>
        <a:bodyPr/>
        <a:lstStyle/>
        <a:p>
          <a:endParaRPr lang="en-GB"/>
        </a:p>
      </dgm:t>
    </dgm:pt>
    <dgm:pt modelId="{BAE96EF4-34CE-4D4E-BA46-9299E06D6471}">
      <dgm:prSet custT="1"/>
      <dgm:spPr/>
      <dgm:t>
        <a:bodyPr/>
        <a:lstStyle/>
        <a:p>
          <a:r>
            <a:rPr lang="en-GB" sz="1400" dirty="0" smtClean="0"/>
            <a:t>Two WC units for students.</a:t>
          </a:r>
          <a:endParaRPr lang="en-GB" sz="1400" dirty="0"/>
        </a:p>
      </dgm:t>
    </dgm:pt>
    <dgm:pt modelId="{7C523A3B-563B-48A0-B443-ED6C0DFFA578}" type="parTrans" cxnId="{11A63798-94AE-4CC6-88AC-27F97143DDEB}">
      <dgm:prSet/>
      <dgm:spPr/>
      <dgm:t>
        <a:bodyPr/>
        <a:lstStyle/>
        <a:p>
          <a:endParaRPr lang="en-GB"/>
        </a:p>
      </dgm:t>
    </dgm:pt>
    <dgm:pt modelId="{5F2206AB-EB09-4FAA-A12A-82138958DCED}" type="sibTrans" cxnId="{11A63798-94AE-4CC6-88AC-27F97143DDEB}">
      <dgm:prSet/>
      <dgm:spPr/>
      <dgm:t>
        <a:bodyPr/>
        <a:lstStyle/>
        <a:p>
          <a:endParaRPr lang="en-GB"/>
        </a:p>
      </dgm:t>
    </dgm:pt>
    <dgm:pt modelId="{F3EA438F-F650-4E69-A121-1CDE1C9C0C80}">
      <dgm:prSet custT="1"/>
      <dgm:spPr/>
      <dgm:t>
        <a:bodyPr/>
        <a:lstStyle/>
        <a:p>
          <a:r>
            <a:rPr lang="en-GB" sz="1400" dirty="0" smtClean="0"/>
            <a:t>WC and kitchenette unit for administration apartment.</a:t>
          </a:r>
          <a:br>
            <a:rPr lang="en-GB" sz="1400" dirty="0" smtClean="0"/>
          </a:br>
          <a:endParaRPr lang="en-GB" sz="1400" dirty="0"/>
        </a:p>
      </dgm:t>
    </dgm:pt>
    <dgm:pt modelId="{D5898413-F330-414E-A16F-2E6FF4DCC1B3}" type="parTrans" cxnId="{3D199BE9-24D4-4C28-BFCC-26A84B068786}">
      <dgm:prSet/>
      <dgm:spPr/>
      <dgm:t>
        <a:bodyPr/>
        <a:lstStyle/>
        <a:p>
          <a:endParaRPr lang="en-GB"/>
        </a:p>
      </dgm:t>
    </dgm:pt>
    <dgm:pt modelId="{9920C1C1-CE58-4B1B-B62E-6BA527C0D559}" type="sibTrans" cxnId="{3D199BE9-24D4-4C28-BFCC-26A84B068786}">
      <dgm:prSet/>
      <dgm:spPr/>
      <dgm:t>
        <a:bodyPr/>
        <a:lstStyle/>
        <a:p>
          <a:endParaRPr lang="en-GB"/>
        </a:p>
      </dgm:t>
    </dgm:pt>
    <dgm:pt modelId="{C6FCDB4E-E059-42D4-90DA-342F295B818C}">
      <dgm:prSet custT="1"/>
      <dgm:spPr/>
      <dgm:t>
        <a:bodyPr/>
        <a:lstStyle/>
        <a:p>
          <a:r>
            <a:rPr lang="en-GB" sz="1400" dirty="0" smtClean="0"/>
            <a:t>Two WC units for students.</a:t>
          </a:r>
          <a:endParaRPr lang="en-GB" sz="1400" dirty="0"/>
        </a:p>
      </dgm:t>
    </dgm:pt>
    <dgm:pt modelId="{67B20CA4-8B7A-494D-995C-148623608F75}">
      <dgm:prSet custT="1"/>
      <dgm:spPr/>
      <dgm:t>
        <a:bodyPr/>
        <a:lstStyle/>
        <a:p>
          <a:r>
            <a:rPr lang="en-GB" sz="1400" dirty="0" smtClean="0"/>
            <a:t>Social worker.</a:t>
          </a:r>
          <a:endParaRPr lang="en-GB" sz="1400" dirty="0"/>
        </a:p>
      </dgm:t>
    </dgm:pt>
    <dgm:pt modelId="{C514701C-5A57-41DB-BA48-AFB67BD55153}">
      <dgm:prSet custT="1"/>
      <dgm:spPr/>
      <dgm:t>
        <a:bodyPr/>
        <a:lstStyle/>
        <a:p>
          <a:r>
            <a:rPr lang="en-GB" sz="1400" dirty="0" smtClean="0"/>
            <a:t>Library.</a:t>
          </a:r>
          <a:endParaRPr lang="en-GB" sz="1400" dirty="0"/>
        </a:p>
      </dgm:t>
    </dgm:pt>
    <dgm:pt modelId="{CC2A59B7-0940-4AE6-B9FF-33E1E2A971E5}">
      <dgm:prSet custT="1"/>
      <dgm:spPr/>
      <dgm:t>
        <a:bodyPr/>
        <a:lstStyle/>
        <a:p>
          <a:r>
            <a:rPr lang="en-GB" sz="1400" dirty="0" smtClean="0"/>
            <a:t>Two laboratories.</a:t>
          </a:r>
          <a:endParaRPr lang="en-GB" sz="1400" dirty="0"/>
        </a:p>
      </dgm:t>
    </dgm:pt>
    <dgm:pt modelId="{0BBE76CD-E52B-432D-83E2-492FCA5E5373}">
      <dgm:prSet phldrT="[Text]" custT="1"/>
      <dgm:spPr/>
      <dgm:t>
        <a:bodyPr/>
        <a:lstStyle/>
        <a:p>
          <a:r>
            <a:rPr lang="en-GB" sz="1400" dirty="0" smtClean="0"/>
            <a:t>Six classrooms. </a:t>
          </a:r>
          <a:endParaRPr lang="en-GB" sz="1400" dirty="0"/>
        </a:p>
      </dgm:t>
    </dgm:pt>
    <dgm:pt modelId="{99D39ABE-3FD5-4E08-9FFD-F25FFE30EFBA}">
      <dgm:prSet phldrT="[Text]" custT="1"/>
      <dgm:spPr/>
      <dgm:t>
        <a:bodyPr/>
        <a:lstStyle/>
        <a:p>
          <a:r>
            <a:rPr lang="en-US" sz="1400" dirty="0" smtClean="0"/>
            <a:t>First floor spaces</a:t>
          </a:r>
          <a:endParaRPr lang="en-GB" sz="1400" dirty="0"/>
        </a:p>
      </dgm:t>
    </dgm:pt>
    <dgm:pt modelId="{4A50AAFE-0110-4F56-81C5-3C8CDECF01FF}" type="sibTrans" cxnId="{5B6B5787-CB39-4A4F-A7EC-A6F60C6503CF}">
      <dgm:prSet/>
      <dgm:spPr/>
      <dgm:t>
        <a:bodyPr/>
        <a:lstStyle/>
        <a:p>
          <a:endParaRPr lang="en-GB"/>
        </a:p>
      </dgm:t>
    </dgm:pt>
    <dgm:pt modelId="{0A42A81B-58D4-4D2C-A2D6-3B711F00044E}" type="parTrans" cxnId="{5B6B5787-CB39-4A4F-A7EC-A6F60C6503CF}">
      <dgm:prSet/>
      <dgm:spPr/>
      <dgm:t>
        <a:bodyPr/>
        <a:lstStyle/>
        <a:p>
          <a:endParaRPr lang="en-GB" dirty="0"/>
        </a:p>
      </dgm:t>
    </dgm:pt>
    <dgm:pt modelId="{9F88E358-B30F-4499-9377-44A21785257C}" type="sibTrans" cxnId="{AB9CD51D-7408-4690-B4EC-4EBD5F8CC841}">
      <dgm:prSet/>
      <dgm:spPr/>
      <dgm:t>
        <a:bodyPr/>
        <a:lstStyle/>
        <a:p>
          <a:endParaRPr lang="en-GB"/>
        </a:p>
      </dgm:t>
    </dgm:pt>
    <dgm:pt modelId="{96EC1FE2-0284-42D3-945B-252A9FC394D8}" type="parTrans" cxnId="{AB9CD51D-7408-4690-B4EC-4EBD5F8CC841}">
      <dgm:prSet/>
      <dgm:spPr/>
      <dgm:t>
        <a:bodyPr/>
        <a:lstStyle/>
        <a:p>
          <a:endParaRPr lang="en-GB"/>
        </a:p>
      </dgm:t>
    </dgm:pt>
    <dgm:pt modelId="{15CC64E2-76BA-45F4-B0A8-137826E1B61F}" type="sibTrans" cxnId="{2CA1A47D-6348-4EDC-B1E5-F084B6E63DA9}">
      <dgm:prSet/>
      <dgm:spPr/>
      <dgm:t>
        <a:bodyPr/>
        <a:lstStyle/>
        <a:p>
          <a:endParaRPr lang="en-GB"/>
        </a:p>
      </dgm:t>
    </dgm:pt>
    <dgm:pt modelId="{E7D837A5-EF7A-4190-87AC-A7A019348D8A}" type="parTrans" cxnId="{2CA1A47D-6348-4EDC-B1E5-F084B6E63DA9}">
      <dgm:prSet/>
      <dgm:spPr/>
      <dgm:t>
        <a:bodyPr/>
        <a:lstStyle/>
        <a:p>
          <a:endParaRPr lang="en-GB"/>
        </a:p>
      </dgm:t>
    </dgm:pt>
    <dgm:pt modelId="{D27B7118-E9DB-4A81-ACEA-981366D52D95}" type="sibTrans" cxnId="{687165A4-736D-44C2-9717-87F9547D67DA}">
      <dgm:prSet/>
      <dgm:spPr/>
      <dgm:t>
        <a:bodyPr/>
        <a:lstStyle/>
        <a:p>
          <a:endParaRPr lang="en-GB"/>
        </a:p>
      </dgm:t>
    </dgm:pt>
    <dgm:pt modelId="{1967A64A-A5C6-41AE-A70F-45E6439A6E5E}" type="parTrans" cxnId="{687165A4-736D-44C2-9717-87F9547D67DA}">
      <dgm:prSet/>
      <dgm:spPr/>
      <dgm:t>
        <a:bodyPr/>
        <a:lstStyle/>
        <a:p>
          <a:endParaRPr lang="en-GB"/>
        </a:p>
      </dgm:t>
    </dgm:pt>
    <dgm:pt modelId="{4E6949AB-1CF6-4203-98DB-8313BE460AF3}" type="sibTrans" cxnId="{DB0CE78F-64E0-4691-95F3-73D38EE54FE0}">
      <dgm:prSet/>
      <dgm:spPr/>
      <dgm:t>
        <a:bodyPr/>
        <a:lstStyle/>
        <a:p>
          <a:endParaRPr lang="en-GB"/>
        </a:p>
      </dgm:t>
    </dgm:pt>
    <dgm:pt modelId="{8FA84110-797F-433A-AF7B-B04FFAA62226}" type="parTrans" cxnId="{DB0CE78F-64E0-4691-95F3-73D38EE54FE0}">
      <dgm:prSet/>
      <dgm:spPr/>
      <dgm:t>
        <a:bodyPr/>
        <a:lstStyle/>
        <a:p>
          <a:endParaRPr lang="en-GB"/>
        </a:p>
      </dgm:t>
    </dgm:pt>
    <dgm:pt modelId="{74B305C7-3536-4E91-8619-48B0923304F7}" type="sibTrans" cxnId="{DAC5E506-F4DD-417E-8320-6D5A083C7EBB}">
      <dgm:prSet/>
      <dgm:spPr/>
      <dgm:t>
        <a:bodyPr/>
        <a:lstStyle/>
        <a:p>
          <a:endParaRPr lang="en-GB"/>
        </a:p>
      </dgm:t>
    </dgm:pt>
    <dgm:pt modelId="{96256F42-725C-478F-BDBB-2E219463DB71}" type="parTrans" cxnId="{DAC5E506-F4DD-417E-8320-6D5A083C7EBB}">
      <dgm:prSet/>
      <dgm:spPr/>
      <dgm:t>
        <a:bodyPr/>
        <a:lstStyle/>
        <a:p>
          <a:endParaRPr lang="en-GB"/>
        </a:p>
      </dgm:t>
    </dgm:pt>
    <dgm:pt modelId="{1CE546E8-9E5A-4CF1-8B4A-C2948EC875D3}" type="pres">
      <dgm:prSet presAssocID="{A24C9BB5-0FD1-4135-930C-2C9E4D11B5D5}" presName="diagram" presStyleCnt="0">
        <dgm:presLayoutVars>
          <dgm:chPref val="1"/>
          <dgm:dir/>
          <dgm:animOne val="branch"/>
          <dgm:animLvl val="lvl"/>
          <dgm:resizeHandles/>
        </dgm:presLayoutVars>
      </dgm:prSet>
      <dgm:spPr/>
      <dgm:t>
        <a:bodyPr/>
        <a:lstStyle/>
        <a:p>
          <a:endParaRPr lang="en-GB"/>
        </a:p>
      </dgm:t>
    </dgm:pt>
    <dgm:pt modelId="{9D1DD898-9B6F-41D2-9AF3-094B0156692D}" type="pres">
      <dgm:prSet presAssocID="{751F7D38-A2C2-4330-B8D0-BE8822419794}" presName="root" presStyleCnt="0"/>
      <dgm:spPr/>
    </dgm:pt>
    <dgm:pt modelId="{83CBB8FE-259D-485E-A9EE-B3E9EA1CF201}" type="pres">
      <dgm:prSet presAssocID="{751F7D38-A2C2-4330-B8D0-BE8822419794}" presName="rootComposite" presStyleCnt="0"/>
      <dgm:spPr/>
    </dgm:pt>
    <dgm:pt modelId="{DE233AD4-B36A-42E5-BFAE-D0E4F837C78B}" type="pres">
      <dgm:prSet presAssocID="{751F7D38-A2C2-4330-B8D0-BE8822419794}" presName="rootText" presStyleLbl="node1" presStyleIdx="0" presStyleCnt="1" custScaleX="69817" custScaleY="49101" custLinFactNeighborX="8005" custLinFactNeighborY="-22536"/>
      <dgm:spPr/>
      <dgm:t>
        <a:bodyPr/>
        <a:lstStyle/>
        <a:p>
          <a:endParaRPr lang="en-GB"/>
        </a:p>
      </dgm:t>
    </dgm:pt>
    <dgm:pt modelId="{E9ABE3DB-576C-413F-A2F9-DAE9837793E8}" type="pres">
      <dgm:prSet presAssocID="{751F7D38-A2C2-4330-B8D0-BE8822419794}" presName="rootConnector" presStyleLbl="node1" presStyleIdx="0" presStyleCnt="1"/>
      <dgm:spPr/>
      <dgm:t>
        <a:bodyPr/>
        <a:lstStyle/>
        <a:p>
          <a:endParaRPr lang="en-GB"/>
        </a:p>
      </dgm:t>
    </dgm:pt>
    <dgm:pt modelId="{619DE4C2-3864-499E-8289-D5469070EF22}" type="pres">
      <dgm:prSet presAssocID="{751F7D38-A2C2-4330-B8D0-BE8822419794}" presName="childShape" presStyleCnt="0"/>
      <dgm:spPr/>
    </dgm:pt>
    <dgm:pt modelId="{983C9005-9477-4F30-A2D5-1D7D6D0DF3BB}" type="pres">
      <dgm:prSet presAssocID="{6D036F9F-C6A0-4447-BF30-C7BBF3E30B98}" presName="Name13" presStyleLbl="parChTrans1D2" presStyleIdx="0" presStyleCnt="2"/>
      <dgm:spPr/>
      <dgm:t>
        <a:bodyPr/>
        <a:lstStyle/>
        <a:p>
          <a:endParaRPr lang="en-GB"/>
        </a:p>
      </dgm:t>
    </dgm:pt>
    <dgm:pt modelId="{EE1A5C1E-84EC-441F-9715-FC9D025D19A3}" type="pres">
      <dgm:prSet presAssocID="{BA74534E-B3F2-4EE8-A4EF-C6D97774E0D2}" presName="childText" presStyleLbl="bgAcc1" presStyleIdx="0" presStyleCnt="2" custScaleX="387269" custScaleY="331510" custLinFactNeighborX="1363" custLinFactNeighborY="-23628">
        <dgm:presLayoutVars>
          <dgm:bulletEnabled val="1"/>
        </dgm:presLayoutVars>
      </dgm:prSet>
      <dgm:spPr>
        <a:prstGeom prst="round2DiagRect">
          <a:avLst/>
        </a:prstGeom>
      </dgm:spPr>
      <dgm:t>
        <a:bodyPr/>
        <a:lstStyle/>
        <a:p>
          <a:endParaRPr lang="en-GB"/>
        </a:p>
      </dgm:t>
    </dgm:pt>
    <dgm:pt modelId="{7A7F11A7-C3B8-48C1-975B-8598A30E3E7D}" type="pres">
      <dgm:prSet presAssocID="{0A42A81B-58D4-4D2C-A2D6-3B711F00044E}" presName="Name13" presStyleLbl="parChTrans1D2" presStyleIdx="1" presStyleCnt="2"/>
      <dgm:spPr/>
      <dgm:t>
        <a:bodyPr/>
        <a:lstStyle/>
        <a:p>
          <a:endParaRPr lang="en-GB"/>
        </a:p>
      </dgm:t>
    </dgm:pt>
    <dgm:pt modelId="{0E7596AD-88E2-4A9E-A6E3-307FA6872AB9}" type="pres">
      <dgm:prSet presAssocID="{99D39ABE-3FD5-4E08-9FFD-F25FFE30EFBA}" presName="childText" presStyleLbl="bgAcc1" presStyleIdx="1" presStyleCnt="2" custScaleX="386630" custScaleY="179200" custLinFactNeighborX="1363" custLinFactNeighborY="-23173">
        <dgm:presLayoutVars>
          <dgm:bulletEnabled val="1"/>
        </dgm:presLayoutVars>
      </dgm:prSet>
      <dgm:spPr>
        <a:prstGeom prst="round2DiagRect">
          <a:avLst/>
        </a:prstGeom>
      </dgm:spPr>
      <dgm:t>
        <a:bodyPr/>
        <a:lstStyle/>
        <a:p>
          <a:endParaRPr lang="en-GB"/>
        </a:p>
      </dgm:t>
    </dgm:pt>
  </dgm:ptLst>
  <dgm:cxnLst>
    <dgm:cxn modelId="{DB0CE78F-64E0-4691-95F3-73D38EE54FE0}" srcId="{99D39ABE-3FD5-4E08-9FFD-F25FFE30EFBA}" destId="{CC2A59B7-0940-4AE6-B9FF-33E1E2A971E5}" srcOrd="1" destOrd="0" parTransId="{8FA84110-797F-433A-AF7B-B04FFAA62226}" sibTransId="{4E6949AB-1CF6-4203-98DB-8313BE460AF3}"/>
    <dgm:cxn modelId="{6ACF301B-1B20-408C-A5EF-45CF7F3C460E}" type="presOf" srcId="{BA74534E-B3F2-4EE8-A4EF-C6D97774E0D2}" destId="{EE1A5C1E-84EC-441F-9715-FC9D025D19A3}" srcOrd="0" destOrd="0" presId="urn:microsoft.com/office/officeart/2005/8/layout/hierarchy3"/>
    <dgm:cxn modelId="{3AA4681D-EC53-44C1-AD05-D4601642A838}" srcId="{BA74534E-B3F2-4EE8-A4EF-C6D97774E0D2}" destId="{EA4B3A50-7716-4764-A1B6-7A7D5A9CD186}" srcOrd="0" destOrd="0" parTransId="{731E3113-FF0A-4934-8F5D-E0199AEA3A83}" sibTransId="{CC98DB3B-C7B6-4F90-9789-8A738585D04B}"/>
    <dgm:cxn modelId="{DFBC0A2E-C580-4000-860B-5B983C85F6EA}" srcId="{751F7D38-A2C2-4330-B8D0-BE8822419794}" destId="{BA74534E-B3F2-4EE8-A4EF-C6D97774E0D2}" srcOrd="0" destOrd="0" parTransId="{6D036F9F-C6A0-4447-BF30-C7BBF3E30B98}" sibTransId="{D0C7957C-CEA5-4784-8CF0-73E9E6CCFF8C}"/>
    <dgm:cxn modelId="{4389F9B6-2DDB-4287-8E7F-60CE37D6A833}" type="presOf" srcId="{0BBE76CD-E52B-432D-83E2-492FCA5E5373}" destId="{0E7596AD-88E2-4A9E-A6E3-307FA6872AB9}" srcOrd="0" destOrd="1" presId="urn:microsoft.com/office/officeart/2005/8/layout/hierarchy3"/>
    <dgm:cxn modelId="{98B1DDEA-ED5A-456C-ABFC-016A515B4DBB}" srcId="{BA74534E-B3F2-4EE8-A4EF-C6D97774E0D2}" destId="{E860E419-C201-407E-9975-6E4B90E52DBD}" srcOrd="1" destOrd="0" parTransId="{75838787-DF4A-4202-B2AF-10BD1D848613}" sibTransId="{FA9B93F8-1820-41DB-A4C9-F8529D508ACF}"/>
    <dgm:cxn modelId="{DA54CF44-8D7C-46C3-B2DF-0143A8BB4572}" type="presOf" srcId="{BAE96EF4-34CE-4D4E-BA46-9299E06D6471}" destId="{EE1A5C1E-84EC-441F-9715-FC9D025D19A3}" srcOrd="0" destOrd="10" presId="urn:microsoft.com/office/officeart/2005/8/layout/hierarchy3"/>
    <dgm:cxn modelId="{3D199BE9-24D4-4C28-BFCC-26A84B068786}" srcId="{BA74534E-B3F2-4EE8-A4EF-C6D97774E0D2}" destId="{F3EA438F-F650-4E69-A121-1CDE1C9C0C80}" srcOrd="10" destOrd="0" parTransId="{D5898413-F330-414E-A16F-2E6FF4DCC1B3}" sibTransId="{9920C1C1-CE58-4B1B-B62E-6BA527C0D559}"/>
    <dgm:cxn modelId="{EC783DAD-7B5C-457E-BAAE-18E14BC98526}" type="presOf" srcId="{0D5BE4C5-1018-4580-9C39-F6D4DC71703A}" destId="{EE1A5C1E-84EC-441F-9715-FC9D025D19A3}" srcOrd="0" destOrd="6" presId="urn:microsoft.com/office/officeart/2005/8/layout/hierarchy3"/>
    <dgm:cxn modelId="{9EAD0EE1-47ED-4B5B-814B-4AF843339E66}" type="presOf" srcId="{0129A569-D5CC-4697-B855-5A73B17C277A}" destId="{EE1A5C1E-84EC-441F-9715-FC9D025D19A3}" srcOrd="0" destOrd="7" presId="urn:microsoft.com/office/officeart/2005/8/layout/hierarchy3"/>
    <dgm:cxn modelId="{5B6B5787-CB39-4A4F-A7EC-A6F60C6503CF}" srcId="{751F7D38-A2C2-4330-B8D0-BE8822419794}" destId="{99D39ABE-3FD5-4E08-9FFD-F25FFE30EFBA}" srcOrd="1" destOrd="0" parTransId="{0A42A81B-58D4-4D2C-A2D6-3B711F00044E}" sibTransId="{4A50AAFE-0110-4F56-81C5-3C8CDECF01FF}"/>
    <dgm:cxn modelId="{EA233BB6-1C29-4DBC-94C3-5EEA139C7A2D}" type="presOf" srcId="{C514701C-5A57-41DB-BA48-AFB67BD55153}" destId="{0E7596AD-88E2-4A9E-A6E3-307FA6872AB9}" srcOrd="0" destOrd="3" presId="urn:microsoft.com/office/officeart/2005/8/layout/hierarchy3"/>
    <dgm:cxn modelId="{8D9936AF-6D66-4875-B1CF-994FCE99E5EE}" type="presOf" srcId="{83C10DE0-C90E-4CB5-80B4-42A1D2D50F98}" destId="{EE1A5C1E-84EC-441F-9715-FC9D025D19A3}" srcOrd="0" destOrd="5" presId="urn:microsoft.com/office/officeart/2005/8/layout/hierarchy3"/>
    <dgm:cxn modelId="{1EEBB7C1-3E45-464D-B1F6-43DF19B28C4A}" type="presOf" srcId="{CC2A59B7-0940-4AE6-B9FF-33E1E2A971E5}" destId="{0E7596AD-88E2-4A9E-A6E3-307FA6872AB9}" srcOrd="0" destOrd="2" presId="urn:microsoft.com/office/officeart/2005/8/layout/hierarchy3"/>
    <dgm:cxn modelId="{FA652319-BDCA-4891-8014-D9D5E03E0517}" type="presOf" srcId="{99D39ABE-3FD5-4E08-9FFD-F25FFE30EFBA}" destId="{0E7596AD-88E2-4A9E-A6E3-307FA6872AB9}" srcOrd="0" destOrd="0" presId="urn:microsoft.com/office/officeart/2005/8/layout/hierarchy3"/>
    <dgm:cxn modelId="{2CA1A47D-6348-4EDC-B1E5-F084B6E63DA9}" srcId="{99D39ABE-3FD5-4E08-9FFD-F25FFE30EFBA}" destId="{67B20CA4-8B7A-494D-995C-148623608F75}" srcOrd="3" destOrd="0" parTransId="{E7D837A5-EF7A-4190-87AC-A7A019348D8A}" sibTransId="{15CC64E2-76BA-45F4-B0A8-137826E1B61F}"/>
    <dgm:cxn modelId="{E8693748-6D0D-451C-BBF6-CC7B22646CBE}" type="presOf" srcId="{BA831AC6-C219-46EB-9DE9-86B28AED1A18}" destId="{EE1A5C1E-84EC-441F-9715-FC9D025D19A3}" srcOrd="0" destOrd="3" presId="urn:microsoft.com/office/officeart/2005/8/layout/hierarchy3"/>
    <dgm:cxn modelId="{D55D589E-0BE0-44B0-A4A2-792EE46E7711}" type="presOf" srcId="{C6FCDB4E-E059-42D4-90DA-342F295B818C}" destId="{0E7596AD-88E2-4A9E-A6E3-307FA6872AB9}" srcOrd="0" destOrd="5" presId="urn:microsoft.com/office/officeart/2005/8/layout/hierarchy3"/>
    <dgm:cxn modelId="{12A1B3CE-6046-4038-9AED-3C421F47A301}" type="presOf" srcId="{4C5BC1E7-592A-4A21-975F-4A15B1B05EFB}" destId="{EE1A5C1E-84EC-441F-9715-FC9D025D19A3}" srcOrd="0" destOrd="4" presId="urn:microsoft.com/office/officeart/2005/8/layout/hierarchy3"/>
    <dgm:cxn modelId="{DC63A31A-2B2C-41A9-AD80-56484AC5A302}" type="presOf" srcId="{F3EA438F-F650-4E69-A121-1CDE1C9C0C80}" destId="{EE1A5C1E-84EC-441F-9715-FC9D025D19A3}" srcOrd="0" destOrd="11" presId="urn:microsoft.com/office/officeart/2005/8/layout/hierarchy3"/>
    <dgm:cxn modelId="{F998CCF0-6C22-4EDE-9E15-789DFE3DBE69}" srcId="{BA74534E-B3F2-4EE8-A4EF-C6D97774E0D2}" destId="{BA831AC6-C219-46EB-9DE9-86B28AED1A18}" srcOrd="2" destOrd="0" parTransId="{99652C42-08AB-46EB-B767-6AAE4F3FCC70}" sibTransId="{FFAB1B35-DD08-4DB3-9756-5F30EBE81AF4}"/>
    <dgm:cxn modelId="{FC1A3A06-0DC4-4F97-96B6-E39A9B870AF3}" srcId="{BA74534E-B3F2-4EE8-A4EF-C6D97774E0D2}" destId="{0D5BE4C5-1018-4580-9C39-F6D4DC71703A}" srcOrd="5" destOrd="0" parTransId="{8F3C1BF8-3313-4A2B-B2C5-8312B341EE37}" sibTransId="{41E2CE5C-DA45-4002-B64B-A6F1A764976C}"/>
    <dgm:cxn modelId="{1277E1E0-3AF1-4CF9-9899-1B6AF22EF1EB}" srcId="{BA74534E-B3F2-4EE8-A4EF-C6D97774E0D2}" destId="{924D53D8-5551-4FF0-8943-15EC7AAA5AC1}" srcOrd="8" destOrd="0" parTransId="{F3E4D1B1-72D6-4479-92C7-AEF7C28E9803}" sibTransId="{077124B3-EB0F-45BE-AAB7-BE249C05E690}"/>
    <dgm:cxn modelId="{C08292E1-32F9-46E5-B254-E2649B0CB45D}" type="presOf" srcId="{924D53D8-5551-4FF0-8943-15EC7AAA5AC1}" destId="{EE1A5C1E-84EC-441F-9715-FC9D025D19A3}" srcOrd="0" destOrd="9" presId="urn:microsoft.com/office/officeart/2005/8/layout/hierarchy3"/>
    <dgm:cxn modelId="{D4C215CC-B652-4177-8FB2-3CBF55B0874F}" type="presOf" srcId="{6D036F9F-C6A0-4447-BF30-C7BBF3E30B98}" destId="{983C9005-9477-4F30-A2D5-1D7D6D0DF3BB}" srcOrd="0" destOrd="0" presId="urn:microsoft.com/office/officeart/2005/8/layout/hierarchy3"/>
    <dgm:cxn modelId="{E5B24772-50E3-48BF-ADD8-5CD5AF799700}" srcId="{BA74534E-B3F2-4EE8-A4EF-C6D97774E0D2}" destId="{4C5BC1E7-592A-4A21-975F-4A15B1B05EFB}" srcOrd="3" destOrd="0" parTransId="{078A96A2-E6B8-4CF6-8803-5EC32D7968CF}" sibTransId="{69883845-6036-4C7E-97A3-87837E148CFD}"/>
    <dgm:cxn modelId="{5A16BAB4-876E-4DE4-9C14-88571A6F8F52}" type="presOf" srcId="{A24C9BB5-0FD1-4135-930C-2C9E4D11B5D5}" destId="{1CE546E8-9E5A-4CF1-8B4A-C2948EC875D3}" srcOrd="0" destOrd="0" presId="urn:microsoft.com/office/officeart/2005/8/layout/hierarchy3"/>
    <dgm:cxn modelId="{D1A2970A-AF9C-4E84-BE53-D4037450C1E9}" type="presOf" srcId="{751F7D38-A2C2-4330-B8D0-BE8822419794}" destId="{DE233AD4-B36A-42E5-BFAE-D0E4F837C78B}" srcOrd="0" destOrd="0" presId="urn:microsoft.com/office/officeart/2005/8/layout/hierarchy3"/>
    <dgm:cxn modelId="{DAC5E506-F4DD-417E-8320-6D5A083C7EBB}" srcId="{99D39ABE-3FD5-4E08-9FFD-F25FFE30EFBA}" destId="{0BBE76CD-E52B-432D-83E2-492FCA5E5373}" srcOrd="0" destOrd="0" parTransId="{96256F42-725C-478F-BDBB-2E219463DB71}" sibTransId="{74B305C7-3536-4E91-8619-48B0923304F7}"/>
    <dgm:cxn modelId="{0FA1E34E-CD50-4180-9DA7-D8E9975489EA}" type="presOf" srcId="{50C8CC19-2EEC-4996-9EFA-55B53F6A3C5E}" destId="{EE1A5C1E-84EC-441F-9715-FC9D025D19A3}" srcOrd="0" destOrd="8" presId="urn:microsoft.com/office/officeart/2005/8/layout/hierarchy3"/>
    <dgm:cxn modelId="{11A63798-94AE-4CC6-88AC-27F97143DDEB}" srcId="{BA74534E-B3F2-4EE8-A4EF-C6D97774E0D2}" destId="{BAE96EF4-34CE-4D4E-BA46-9299E06D6471}" srcOrd="9" destOrd="0" parTransId="{7C523A3B-563B-48A0-B443-ED6C0DFFA578}" sibTransId="{5F2206AB-EB09-4FAA-A12A-82138958DCED}"/>
    <dgm:cxn modelId="{EF9EBC3D-FF62-46B2-94A3-77868AB01E50}" type="presOf" srcId="{EA4B3A50-7716-4764-A1B6-7A7D5A9CD186}" destId="{EE1A5C1E-84EC-441F-9715-FC9D025D19A3}" srcOrd="0" destOrd="1" presId="urn:microsoft.com/office/officeart/2005/8/layout/hierarchy3"/>
    <dgm:cxn modelId="{AB9CD51D-7408-4690-B4EC-4EBD5F8CC841}" srcId="{99D39ABE-3FD5-4E08-9FFD-F25FFE30EFBA}" destId="{C6FCDB4E-E059-42D4-90DA-342F295B818C}" srcOrd="4" destOrd="0" parTransId="{96EC1FE2-0284-42D3-945B-252A9FC394D8}" sibTransId="{9F88E358-B30F-4499-9377-44A21785257C}"/>
    <dgm:cxn modelId="{89F90C88-60D3-48DC-AEEC-F7A41D6086DA}" srcId="{BA74534E-B3F2-4EE8-A4EF-C6D97774E0D2}" destId="{83C10DE0-C90E-4CB5-80B4-42A1D2D50F98}" srcOrd="4" destOrd="0" parTransId="{D507AE53-58AF-429D-93A2-FA96ABF54517}" sibTransId="{7477CB7E-EC4F-4A34-A1D6-AD0F18A88374}"/>
    <dgm:cxn modelId="{9817CE33-7C37-4FA1-8262-36183214F72D}" srcId="{A24C9BB5-0FD1-4135-930C-2C9E4D11B5D5}" destId="{751F7D38-A2C2-4330-B8D0-BE8822419794}" srcOrd="0" destOrd="0" parTransId="{2A842052-FB81-4FB6-8C3D-6590460C9772}" sibTransId="{D6C096EC-87BA-45B9-A2CC-FAC5334F680C}"/>
    <dgm:cxn modelId="{687165A4-736D-44C2-9717-87F9547D67DA}" srcId="{99D39ABE-3FD5-4E08-9FFD-F25FFE30EFBA}" destId="{C514701C-5A57-41DB-BA48-AFB67BD55153}" srcOrd="2" destOrd="0" parTransId="{1967A64A-A5C6-41AE-A70F-45E6439A6E5E}" sibTransId="{D27B7118-E9DB-4A81-ACEA-981366D52D95}"/>
    <dgm:cxn modelId="{9F2E3BD7-94CF-4883-BF50-1A66D23A1387}" type="presOf" srcId="{67B20CA4-8B7A-494D-995C-148623608F75}" destId="{0E7596AD-88E2-4A9E-A6E3-307FA6872AB9}" srcOrd="0" destOrd="4" presId="urn:microsoft.com/office/officeart/2005/8/layout/hierarchy3"/>
    <dgm:cxn modelId="{8002120F-911C-4D0B-8261-46887EACD130}" type="presOf" srcId="{0A42A81B-58D4-4D2C-A2D6-3B711F00044E}" destId="{7A7F11A7-C3B8-48C1-975B-8598A30E3E7D}" srcOrd="0" destOrd="0" presId="urn:microsoft.com/office/officeart/2005/8/layout/hierarchy3"/>
    <dgm:cxn modelId="{A9278B7E-9FE9-4C5E-AC92-9E757F940558}" srcId="{BA74534E-B3F2-4EE8-A4EF-C6D97774E0D2}" destId="{50C8CC19-2EEC-4996-9EFA-55B53F6A3C5E}" srcOrd="7" destOrd="0" parTransId="{30BD7DA9-9D50-4D00-9D0B-418016E96111}" sibTransId="{87196B0B-A4D9-450B-8BB7-8D69AA208A51}"/>
    <dgm:cxn modelId="{B741BCAE-5FA0-442D-8EE1-A410D2E263A4}" type="presOf" srcId="{751F7D38-A2C2-4330-B8D0-BE8822419794}" destId="{E9ABE3DB-576C-413F-A2F9-DAE9837793E8}" srcOrd="1" destOrd="0" presId="urn:microsoft.com/office/officeart/2005/8/layout/hierarchy3"/>
    <dgm:cxn modelId="{B77DDDB3-673D-4FDF-9104-851DE4F13A4F}" srcId="{BA74534E-B3F2-4EE8-A4EF-C6D97774E0D2}" destId="{0129A569-D5CC-4697-B855-5A73B17C277A}" srcOrd="6" destOrd="0" parTransId="{7AC6DEA5-E28B-4BB9-B9C2-B61DC5D6E560}" sibTransId="{407537C7-9AD4-46E7-8079-AE2CE1F179C5}"/>
    <dgm:cxn modelId="{E3B95FAA-32D9-4F06-9C01-06CBC905F176}" type="presOf" srcId="{E860E419-C201-407E-9975-6E4B90E52DBD}" destId="{EE1A5C1E-84EC-441F-9715-FC9D025D19A3}" srcOrd="0" destOrd="2" presId="urn:microsoft.com/office/officeart/2005/8/layout/hierarchy3"/>
    <dgm:cxn modelId="{7F113C63-5A73-4D05-AE78-C9A7B75F474B}" type="presParOf" srcId="{1CE546E8-9E5A-4CF1-8B4A-C2948EC875D3}" destId="{9D1DD898-9B6F-41D2-9AF3-094B0156692D}" srcOrd="0" destOrd="0" presId="urn:microsoft.com/office/officeart/2005/8/layout/hierarchy3"/>
    <dgm:cxn modelId="{61CDAEEB-8AF2-419C-A2EC-FF84C08403AA}" type="presParOf" srcId="{9D1DD898-9B6F-41D2-9AF3-094B0156692D}" destId="{83CBB8FE-259D-485E-A9EE-B3E9EA1CF201}" srcOrd="0" destOrd="0" presId="urn:microsoft.com/office/officeart/2005/8/layout/hierarchy3"/>
    <dgm:cxn modelId="{CCF3E73C-169C-4F1A-A749-DB82F7B5D96E}" type="presParOf" srcId="{83CBB8FE-259D-485E-A9EE-B3E9EA1CF201}" destId="{DE233AD4-B36A-42E5-BFAE-D0E4F837C78B}" srcOrd="0" destOrd="0" presId="urn:microsoft.com/office/officeart/2005/8/layout/hierarchy3"/>
    <dgm:cxn modelId="{E59C1ADE-2EB6-4EF9-935E-5CEAECCA3054}" type="presParOf" srcId="{83CBB8FE-259D-485E-A9EE-B3E9EA1CF201}" destId="{E9ABE3DB-576C-413F-A2F9-DAE9837793E8}" srcOrd="1" destOrd="0" presId="urn:microsoft.com/office/officeart/2005/8/layout/hierarchy3"/>
    <dgm:cxn modelId="{73E56A99-E4DB-48D0-950F-BEBC0160372A}" type="presParOf" srcId="{9D1DD898-9B6F-41D2-9AF3-094B0156692D}" destId="{619DE4C2-3864-499E-8289-D5469070EF22}" srcOrd="1" destOrd="0" presId="urn:microsoft.com/office/officeart/2005/8/layout/hierarchy3"/>
    <dgm:cxn modelId="{1B22C1B7-AE40-4613-B5FA-C6293F50FF15}" type="presParOf" srcId="{619DE4C2-3864-499E-8289-D5469070EF22}" destId="{983C9005-9477-4F30-A2D5-1D7D6D0DF3BB}" srcOrd="0" destOrd="0" presId="urn:microsoft.com/office/officeart/2005/8/layout/hierarchy3"/>
    <dgm:cxn modelId="{C9E8547C-AF39-4CDA-96E1-85C47CDC4C55}" type="presParOf" srcId="{619DE4C2-3864-499E-8289-D5469070EF22}" destId="{EE1A5C1E-84EC-441F-9715-FC9D025D19A3}" srcOrd="1" destOrd="0" presId="urn:microsoft.com/office/officeart/2005/8/layout/hierarchy3"/>
    <dgm:cxn modelId="{09E2D069-44FD-41C3-BBE1-56BAFC857EF5}" type="presParOf" srcId="{619DE4C2-3864-499E-8289-D5469070EF22}" destId="{7A7F11A7-C3B8-48C1-975B-8598A30E3E7D}" srcOrd="2" destOrd="0" presId="urn:microsoft.com/office/officeart/2005/8/layout/hierarchy3"/>
    <dgm:cxn modelId="{63D47891-6DA5-4AE7-9B1D-061DE0C59A8E}" type="presParOf" srcId="{619DE4C2-3864-499E-8289-D5469070EF22}" destId="{0E7596AD-88E2-4A9E-A6E3-307FA6872AB9}" srcOrd="3" destOrd="0" presId="urn:microsoft.com/office/officeart/2005/8/layout/hierarchy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E95E6B-ADA1-4F35-9F16-90FC3F7B2C1F}">
      <dsp:nvSpPr>
        <dsp:cNvPr id="0" name=""/>
        <dsp:cNvSpPr/>
      </dsp:nvSpPr>
      <dsp:spPr>
        <a:xfrm>
          <a:off x="0" y="0"/>
          <a:ext cx="6500858" cy="619292"/>
        </a:xfrm>
        <a:prstGeom prst="roundRect">
          <a:avLst>
            <a:gd name="adj" fmla="val 1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latin typeface="Times New Roman" pitchFamily="18" charset="0"/>
              <a:cs typeface="Times New Roman" pitchFamily="18" charset="0"/>
            </a:rPr>
            <a:t>Introduction To project</a:t>
          </a:r>
          <a:endParaRPr lang="en-GB" sz="2600" kern="1200" dirty="0">
            <a:solidFill>
              <a:schemeClr val="tx1"/>
            </a:solidFill>
            <a:latin typeface="Times New Roman" pitchFamily="18" charset="0"/>
            <a:cs typeface="Times New Roman" pitchFamily="18" charset="0"/>
          </a:endParaRPr>
        </a:p>
      </dsp:txBody>
      <dsp:txXfrm>
        <a:off x="1362100" y="0"/>
        <a:ext cx="5138757" cy="619292"/>
      </dsp:txXfrm>
    </dsp:sp>
    <dsp:sp modelId="{BECD38BE-293F-4BC9-A60F-351EEDF758C8}">
      <dsp:nvSpPr>
        <dsp:cNvPr id="0" name=""/>
        <dsp:cNvSpPr/>
      </dsp:nvSpPr>
      <dsp:spPr>
        <a:xfrm>
          <a:off x="61929" y="61929"/>
          <a:ext cx="1300171" cy="49543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36AE44-1124-448B-8379-677E664D5171}">
      <dsp:nvSpPr>
        <dsp:cNvPr id="0" name=""/>
        <dsp:cNvSpPr/>
      </dsp:nvSpPr>
      <dsp:spPr>
        <a:xfrm>
          <a:off x="0" y="681221"/>
          <a:ext cx="6500858" cy="619292"/>
        </a:xfrm>
        <a:prstGeom prst="roundRect">
          <a:avLst>
            <a:gd name="adj" fmla="val 10000"/>
          </a:avLst>
        </a:prstGeom>
        <a:solidFill>
          <a:schemeClr val="accent2">
            <a:alpha val="90000"/>
            <a:hueOff val="0"/>
            <a:satOff val="0"/>
            <a:lumOff val="0"/>
            <a:alphaOff val="-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Architectural Design</a:t>
          </a:r>
          <a:endParaRPr lang="en-GB" sz="2800" kern="1200" dirty="0">
            <a:solidFill>
              <a:schemeClr val="tx1"/>
            </a:solidFill>
          </a:endParaRPr>
        </a:p>
      </dsp:txBody>
      <dsp:txXfrm>
        <a:off x="1362100" y="681221"/>
        <a:ext cx="5138757" cy="619292"/>
      </dsp:txXfrm>
    </dsp:sp>
    <dsp:sp modelId="{E6836126-21FC-4757-A0BB-4A767A634C9C}">
      <dsp:nvSpPr>
        <dsp:cNvPr id="0" name=""/>
        <dsp:cNvSpPr/>
      </dsp:nvSpPr>
      <dsp:spPr>
        <a:xfrm>
          <a:off x="61929" y="743150"/>
          <a:ext cx="1300171" cy="495433"/>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CC0878-D67C-4A2A-BCFB-9C3BE4FCD88D}">
      <dsp:nvSpPr>
        <dsp:cNvPr id="0" name=""/>
        <dsp:cNvSpPr/>
      </dsp:nvSpPr>
      <dsp:spPr>
        <a:xfrm>
          <a:off x="0" y="1362442"/>
          <a:ext cx="6500858" cy="619292"/>
        </a:xfrm>
        <a:prstGeom prst="roundRect">
          <a:avLst>
            <a:gd name="adj" fmla="val 10000"/>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Times New Roman" pitchFamily="18" charset="0"/>
              <a:cs typeface="Times New Roman" pitchFamily="18" charset="0"/>
            </a:rPr>
            <a:t>Environmental Design</a:t>
          </a:r>
          <a:endParaRPr lang="en-GB" sz="2800" kern="1200" dirty="0">
            <a:solidFill>
              <a:schemeClr val="tx1"/>
            </a:solidFill>
            <a:latin typeface="Times New Roman" pitchFamily="18" charset="0"/>
            <a:cs typeface="Times New Roman" pitchFamily="18" charset="0"/>
          </a:endParaRPr>
        </a:p>
      </dsp:txBody>
      <dsp:txXfrm>
        <a:off x="1362100" y="1362442"/>
        <a:ext cx="5138757" cy="619292"/>
      </dsp:txXfrm>
    </dsp:sp>
    <dsp:sp modelId="{FCD7B322-1CAD-43B9-9126-51E6CD100286}">
      <dsp:nvSpPr>
        <dsp:cNvPr id="0" name=""/>
        <dsp:cNvSpPr/>
      </dsp:nvSpPr>
      <dsp:spPr>
        <a:xfrm>
          <a:off x="61929" y="1424371"/>
          <a:ext cx="1300171" cy="495433"/>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8548B8-6834-49C2-8B5F-CB2F9D4C26B8}">
      <dsp:nvSpPr>
        <dsp:cNvPr id="0" name=""/>
        <dsp:cNvSpPr/>
      </dsp:nvSpPr>
      <dsp:spPr>
        <a:xfrm>
          <a:off x="0" y="2043663"/>
          <a:ext cx="6500858" cy="619292"/>
        </a:xfrm>
        <a:prstGeom prst="roundRect">
          <a:avLst>
            <a:gd name="adj" fmla="val 10000"/>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Structural Design	</a:t>
          </a:r>
          <a:endParaRPr lang="en-GB" sz="2800" kern="1200" dirty="0">
            <a:solidFill>
              <a:schemeClr val="tx1"/>
            </a:solidFill>
          </a:endParaRPr>
        </a:p>
      </dsp:txBody>
      <dsp:txXfrm>
        <a:off x="1362100" y="2043663"/>
        <a:ext cx="5138757" cy="619292"/>
      </dsp:txXfrm>
    </dsp:sp>
    <dsp:sp modelId="{7519FDAE-0EBD-4DA6-9123-2A6D42EECF5D}">
      <dsp:nvSpPr>
        <dsp:cNvPr id="0" name=""/>
        <dsp:cNvSpPr/>
      </dsp:nvSpPr>
      <dsp:spPr>
        <a:xfrm>
          <a:off x="61929" y="2105593"/>
          <a:ext cx="1300171" cy="495433"/>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557AE-94A3-40EC-BFC9-5033130DFA95}">
      <dsp:nvSpPr>
        <dsp:cNvPr id="0" name=""/>
        <dsp:cNvSpPr/>
      </dsp:nvSpPr>
      <dsp:spPr>
        <a:xfrm>
          <a:off x="0" y="2724885"/>
          <a:ext cx="6500858" cy="619292"/>
        </a:xfrm>
        <a:prstGeom prst="roundRect">
          <a:avLst>
            <a:gd name="adj" fmla="val 10000"/>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Electrical Design	</a:t>
          </a:r>
          <a:endParaRPr lang="en-GB" sz="2800" kern="1200" dirty="0">
            <a:solidFill>
              <a:schemeClr val="tx1"/>
            </a:solidFill>
          </a:endParaRPr>
        </a:p>
      </dsp:txBody>
      <dsp:txXfrm>
        <a:off x="1362100" y="2724885"/>
        <a:ext cx="5138757" cy="619292"/>
      </dsp:txXfrm>
    </dsp:sp>
    <dsp:sp modelId="{4DDD5137-A674-4CE1-973B-D23CF0D98AD6}">
      <dsp:nvSpPr>
        <dsp:cNvPr id="0" name=""/>
        <dsp:cNvSpPr/>
      </dsp:nvSpPr>
      <dsp:spPr>
        <a:xfrm>
          <a:off x="61929" y="2786814"/>
          <a:ext cx="1300171" cy="495433"/>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C00785-517C-4D16-A773-A6C83646B344}">
      <dsp:nvSpPr>
        <dsp:cNvPr id="0" name=""/>
        <dsp:cNvSpPr/>
      </dsp:nvSpPr>
      <dsp:spPr>
        <a:xfrm>
          <a:off x="0" y="3406106"/>
          <a:ext cx="6500858" cy="619292"/>
        </a:xfrm>
        <a:prstGeom prst="roundRect">
          <a:avLst>
            <a:gd name="adj" fmla="val 10000"/>
          </a:avLst>
        </a:prstGeom>
        <a:solidFill>
          <a:schemeClr val="accent2">
            <a:alpha val="90000"/>
            <a:hueOff val="0"/>
            <a:satOff val="0"/>
            <a:lumOff val="0"/>
            <a:alphaOff val="-3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Mechanical Design</a:t>
          </a:r>
          <a:endParaRPr lang="en-GB" sz="2800" kern="1200" dirty="0">
            <a:solidFill>
              <a:schemeClr val="tx1"/>
            </a:solidFill>
          </a:endParaRPr>
        </a:p>
      </dsp:txBody>
      <dsp:txXfrm>
        <a:off x="1362100" y="3406106"/>
        <a:ext cx="5138757" cy="619292"/>
      </dsp:txXfrm>
    </dsp:sp>
    <dsp:sp modelId="{0F9AFE7E-75B4-4B6A-AAFF-DF1E1D6E6A26}">
      <dsp:nvSpPr>
        <dsp:cNvPr id="0" name=""/>
        <dsp:cNvSpPr/>
      </dsp:nvSpPr>
      <dsp:spPr>
        <a:xfrm>
          <a:off x="61929" y="3468035"/>
          <a:ext cx="1300171" cy="495433"/>
        </a:xfrm>
        <a:prstGeom prst="roundRect">
          <a:avLst>
            <a:gd name="adj" fmla="val 10000"/>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C5FAF-B0B0-4B73-A7CD-8A99C3424926}">
      <dsp:nvSpPr>
        <dsp:cNvPr id="0" name=""/>
        <dsp:cNvSpPr/>
      </dsp:nvSpPr>
      <dsp:spPr>
        <a:xfrm>
          <a:off x="0" y="4087327"/>
          <a:ext cx="6500858" cy="619292"/>
        </a:xfrm>
        <a:prstGeom prst="roundRect">
          <a:avLst>
            <a:gd name="adj" fmla="val 1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Quantity Surveying</a:t>
          </a:r>
          <a:endParaRPr lang="en-GB" sz="2800" kern="1200" dirty="0">
            <a:solidFill>
              <a:schemeClr val="tx1"/>
            </a:solidFill>
          </a:endParaRPr>
        </a:p>
      </dsp:txBody>
      <dsp:txXfrm>
        <a:off x="1362100" y="4087327"/>
        <a:ext cx="5138757" cy="619292"/>
      </dsp:txXfrm>
    </dsp:sp>
    <dsp:sp modelId="{FC5222A3-9471-462A-BBFE-D78B80E17562}">
      <dsp:nvSpPr>
        <dsp:cNvPr id="0" name=""/>
        <dsp:cNvSpPr/>
      </dsp:nvSpPr>
      <dsp:spPr>
        <a:xfrm>
          <a:off x="61929" y="4149257"/>
          <a:ext cx="1300171" cy="495433"/>
        </a:xfrm>
        <a:prstGeom prst="roundRect">
          <a:avLst>
            <a:gd name="adj" fmla="val 10000"/>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233AD4-B36A-42E5-BFAE-D0E4F837C78B}">
      <dsp:nvSpPr>
        <dsp:cNvPr id="0" name=""/>
        <dsp:cNvSpPr/>
      </dsp:nvSpPr>
      <dsp:spPr>
        <a:xfrm>
          <a:off x="153147" y="0"/>
          <a:ext cx="1313388" cy="4618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School</a:t>
          </a:r>
          <a:endParaRPr lang="en-GB" sz="2200" kern="1200" dirty="0"/>
        </a:p>
      </dsp:txBody>
      <dsp:txXfrm>
        <a:off x="153147" y="0"/>
        <a:ext cx="1313388" cy="461840"/>
      </dsp:txXfrm>
    </dsp:sp>
    <dsp:sp modelId="{983C9005-9477-4F30-A2D5-1D7D6D0DF3BB}">
      <dsp:nvSpPr>
        <dsp:cNvPr id="0" name=""/>
        <dsp:cNvSpPr/>
      </dsp:nvSpPr>
      <dsp:spPr>
        <a:xfrm>
          <a:off x="222075" y="461840"/>
          <a:ext cx="91440" cy="1597303"/>
        </a:xfrm>
        <a:custGeom>
          <a:avLst/>
          <a:gdLst/>
          <a:ahLst/>
          <a:cxnLst/>
          <a:rect l="0" t="0" r="0" b="0"/>
          <a:pathLst>
            <a:path>
              <a:moveTo>
                <a:pt x="62411" y="0"/>
              </a:moveTo>
              <a:lnTo>
                <a:pt x="45720" y="15973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1A5C1E-84EC-441F-9715-FC9D025D19A3}">
      <dsp:nvSpPr>
        <dsp:cNvPr id="0" name=""/>
        <dsp:cNvSpPr/>
      </dsp:nvSpPr>
      <dsp:spPr>
        <a:xfrm>
          <a:off x="267795" y="500062"/>
          <a:ext cx="5828204" cy="3118162"/>
        </a:xfrm>
        <a:prstGeom prst="round2Diag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l" defTabSz="533400">
            <a:lnSpc>
              <a:spcPct val="90000"/>
            </a:lnSpc>
            <a:spcBef>
              <a:spcPct val="0"/>
            </a:spcBef>
            <a:spcAft>
              <a:spcPct val="35000"/>
            </a:spcAft>
          </a:pPr>
          <a:r>
            <a:rPr lang="en-US" sz="1200" kern="1200" dirty="0" smtClean="0"/>
            <a:t>Ground floor spaces</a:t>
          </a:r>
          <a:endParaRPr lang="en-GB" sz="1200" kern="1200" dirty="0"/>
        </a:p>
        <a:p>
          <a:pPr marL="114300" lvl="1" indent="-114300" algn="l" defTabSz="622300">
            <a:lnSpc>
              <a:spcPct val="90000"/>
            </a:lnSpc>
            <a:spcBef>
              <a:spcPct val="0"/>
            </a:spcBef>
            <a:spcAft>
              <a:spcPct val="15000"/>
            </a:spcAft>
            <a:buChar char="••"/>
          </a:pPr>
          <a:r>
            <a:rPr lang="en-GB" sz="1400" kern="1200" dirty="0" smtClean="0"/>
            <a:t>Entrance</a:t>
          </a:r>
          <a:endParaRPr lang="en-GB" sz="1400" kern="1200" dirty="0"/>
        </a:p>
        <a:p>
          <a:pPr marL="114300" lvl="1" indent="-114300" algn="l" defTabSz="622300">
            <a:lnSpc>
              <a:spcPct val="90000"/>
            </a:lnSpc>
            <a:spcBef>
              <a:spcPct val="0"/>
            </a:spcBef>
            <a:spcAft>
              <a:spcPct val="15000"/>
            </a:spcAft>
            <a:buChar char="••"/>
          </a:pPr>
          <a:r>
            <a:rPr lang="en-GB" sz="1400" kern="1200" dirty="0" smtClean="0"/>
            <a:t>Six classrooms.</a:t>
          </a:r>
          <a:endParaRPr lang="en-GB" sz="1400" kern="1200" dirty="0"/>
        </a:p>
        <a:p>
          <a:pPr marL="114300" lvl="1" indent="-114300" algn="l" defTabSz="622300">
            <a:lnSpc>
              <a:spcPct val="90000"/>
            </a:lnSpc>
            <a:spcBef>
              <a:spcPct val="0"/>
            </a:spcBef>
            <a:spcAft>
              <a:spcPct val="15000"/>
            </a:spcAft>
            <a:buChar char="••"/>
          </a:pPr>
          <a:r>
            <a:rPr lang="en-GB" sz="1400" kern="1200" dirty="0" smtClean="0"/>
            <a:t>Two laboratories.</a:t>
          </a:r>
          <a:endParaRPr lang="en-GB" sz="1400" kern="1200" dirty="0"/>
        </a:p>
        <a:p>
          <a:pPr marL="114300" lvl="1" indent="-114300" algn="l" defTabSz="622300">
            <a:lnSpc>
              <a:spcPct val="90000"/>
            </a:lnSpc>
            <a:spcBef>
              <a:spcPct val="0"/>
            </a:spcBef>
            <a:spcAft>
              <a:spcPct val="15000"/>
            </a:spcAft>
            <a:buChar char="••"/>
          </a:pPr>
          <a:r>
            <a:rPr lang="en-GB" sz="1400" kern="1200" dirty="0" smtClean="0"/>
            <a:t>Court yard.</a:t>
          </a:r>
          <a:endParaRPr lang="en-GB" sz="1400" kern="1200" dirty="0"/>
        </a:p>
        <a:p>
          <a:pPr marL="114300" lvl="1" indent="-114300" algn="l" defTabSz="622300">
            <a:lnSpc>
              <a:spcPct val="90000"/>
            </a:lnSpc>
            <a:spcBef>
              <a:spcPct val="0"/>
            </a:spcBef>
            <a:spcAft>
              <a:spcPct val="15000"/>
            </a:spcAft>
            <a:buChar char="••"/>
          </a:pPr>
          <a:r>
            <a:rPr lang="en-GB" sz="1400" kern="1200" dirty="0" smtClean="0"/>
            <a:t>Head master room.</a:t>
          </a:r>
          <a:endParaRPr lang="en-GB" sz="1400" kern="1200" dirty="0"/>
        </a:p>
        <a:p>
          <a:pPr marL="114300" lvl="1" indent="-114300" algn="l" defTabSz="622300">
            <a:lnSpc>
              <a:spcPct val="90000"/>
            </a:lnSpc>
            <a:spcBef>
              <a:spcPct val="0"/>
            </a:spcBef>
            <a:spcAft>
              <a:spcPct val="15000"/>
            </a:spcAft>
            <a:buChar char="••"/>
          </a:pPr>
          <a:r>
            <a:rPr lang="en-GB" sz="1400" kern="1200" dirty="0" smtClean="0"/>
            <a:t>Secretary.</a:t>
          </a:r>
          <a:endParaRPr lang="en-GB" sz="1400" kern="1200" dirty="0"/>
        </a:p>
        <a:p>
          <a:pPr marL="114300" lvl="1" indent="-114300" algn="l" defTabSz="622300">
            <a:lnSpc>
              <a:spcPct val="90000"/>
            </a:lnSpc>
            <a:spcBef>
              <a:spcPct val="0"/>
            </a:spcBef>
            <a:spcAft>
              <a:spcPct val="15000"/>
            </a:spcAft>
            <a:buChar char="••"/>
          </a:pPr>
          <a:r>
            <a:rPr lang="en-GB" sz="1400" kern="1200" dirty="0" smtClean="0"/>
            <a:t>Meetings room.</a:t>
          </a:r>
          <a:endParaRPr lang="en-GB" sz="1400" kern="1200" dirty="0"/>
        </a:p>
        <a:p>
          <a:pPr marL="114300" lvl="1" indent="-114300" algn="l" defTabSz="622300">
            <a:lnSpc>
              <a:spcPct val="90000"/>
            </a:lnSpc>
            <a:spcBef>
              <a:spcPct val="0"/>
            </a:spcBef>
            <a:spcAft>
              <a:spcPct val="15000"/>
            </a:spcAft>
            <a:buChar char="••"/>
          </a:pPr>
          <a:r>
            <a:rPr lang="en-GB" sz="1400" kern="1200" dirty="0" smtClean="0"/>
            <a:t>Teacher’s room.</a:t>
          </a:r>
          <a:endParaRPr lang="en-GB" sz="1400" kern="1200" dirty="0"/>
        </a:p>
        <a:p>
          <a:pPr marL="114300" lvl="1" indent="-114300" algn="l" defTabSz="622300">
            <a:lnSpc>
              <a:spcPct val="90000"/>
            </a:lnSpc>
            <a:spcBef>
              <a:spcPct val="0"/>
            </a:spcBef>
            <a:spcAft>
              <a:spcPct val="15000"/>
            </a:spcAft>
            <a:buChar char="••"/>
          </a:pPr>
          <a:r>
            <a:rPr lang="en-GB" sz="1400" kern="1200" dirty="0" smtClean="0"/>
            <a:t>First Aid room.</a:t>
          </a:r>
          <a:endParaRPr lang="en-GB" sz="1400" kern="1200" dirty="0"/>
        </a:p>
        <a:p>
          <a:pPr marL="114300" lvl="1" indent="-114300" algn="l" defTabSz="622300">
            <a:lnSpc>
              <a:spcPct val="90000"/>
            </a:lnSpc>
            <a:spcBef>
              <a:spcPct val="0"/>
            </a:spcBef>
            <a:spcAft>
              <a:spcPct val="15000"/>
            </a:spcAft>
            <a:buChar char="••"/>
          </a:pPr>
          <a:r>
            <a:rPr lang="en-GB" sz="1400" kern="1200" dirty="0" smtClean="0"/>
            <a:t>Two WC units for students.</a:t>
          </a:r>
          <a:endParaRPr lang="en-GB" sz="1400" kern="1200" dirty="0"/>
        </a:p>
        <a:p>
          <a:pPr marL="114300" lvl="1" indent="-114300" algn="l" defTabSz="622300">
            <a:lnSpc>
              <a:spcPct val="90000"/>
            </a:lnSpc>
            <a:spcBef>
              <a:spcPct val="0"/>
            </a:spcBef>
            <a:spcAft>
              <a:spcPct val="15000"/>
            </a:spcAft>
            <a:buChar char="••"/>
          </a:pPr>
          <a:r>
            <a:rPr lang="en-GB" sz="1400" kern="1200" dirty="0" smtClean="0"/>
            <a:t>WC and kitchenette unit for administration apartment.</a:t>
          </a:r>
          <a:br>
            <a:rPr lang="en-GB" sz="1400" kern="1200" dirty="0" smtClean="0"/>
          </a:br>
          <a:endParaRPr lang="en-GB" sz="1400" kern="1200" dirty="0"/>
        </a:p>
      </dsp:txBody>
      <dsp:txXfrm>
        <a:off x="267795" y="500062"/>
        <a:ext cx="5828204" cy="3118162"/>
      </dsp:txXfrm>
    </dsp:sp>
    <dsp:sp modelId="{7A7F11A7-C3B8-48C1-975B-8598A30E3E7D}">
      <dsp:nvSpPr>
        <dsp:cNvPr id="0" name=""/>
        <dsp:cNvSpPr/>
      </dsp:nvSpPr>
      <dsp:spPr>
        <a:xfrm>
          <a:off x="231691" y="461840"/>
          <a:ext cx="91440" cy="4238584"/>
        </a:xfrm>
        <a:custGeom>
          <a:avLst/>
          <a:gdLst/>
          <a:ahLst/>
          <a:cxnLst/>
          <a:rect l="0" t="0" r="0" b="0"/>
          <a:pathLst>
            <a:path>
              <a:moveTo>
                <a:pt x="52794" y="0"/>
              </a:moveTo>
              <a:lnTo>
                <a:pt x="45720" y="42385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596AD-88E2-4A9E-A6E3-307FA6872AB9}">
      <dsp:nvSpPr>
        <dsp:cNvPr id="0" name=""/>
        <dsp:cNvSpPr/>
      </dsp:nvSpPr>
      <dsp:spPr>
        <a:xfrm>
          <a:off x="277411" y="3857653"/>
          <a:ext cx="5818588" cy="1685543"/>
        </a:xfrm>
        <a:prstGeom prst="round2Diag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l" defTabSz="622300">
            <a:lnSpc>
              <a:spcPct val="90000"/>
            </a:lnSpc>
            <a:spcBef>
              <a:spcPct val="0"/>
            </a:spcBef>
            <a:spcAft>
              <a:spcPct val="35000"/>
            </a:spcAft>
          </a:pPr>
          <a:r>
            <a:rPr lang="en-US" sz="1400" kern="1200" dirty="0" smtClean="0"/>
            <a:t>First floor spaces</a:t>
          </a:r>
          <a:endParaRPr lang="en-GB" sz="1400" kern="1200" dirty="0"/>
        </a:p>
        <a:p>
          <a:pPr marL="114300" lvl="1" indent="-114300" algn="l" defTabSz="622300">
            <a:lnSpc>
              <a:spcPct val="90000"/>
            </a:lnSpc>
            <a:spcBef>
              <a:spcPct val="0"/>
            </a:spcBef>
            <a:spcAft>
              <a:spcPct val="15000"/>
            </a:spcAft>
            <a:buChar char="••"/>
          </a:pPr>
          <a:r>
            <a:rPr lang="en-GB" sz="1400" kern="1200" dirty="0" smtClean="0"/>
            <a:t>Six classrooms. </a:t>
          </a:r>
          <a:endParaRPr lang="en-GB" sz="1400" kern="1200" dirty="0"/>
        </a:p>
        <a:p>
          <a:pPr marL="114300" lvl="1" indent="-114300" algn="l" defTabSz="622300">
            <a:lnSpc>
              <a:spcPct val="90000"/>
            </a:lnSpc>
            <a:spcBef>
              <a:spcPct val="0"/>
            </a:spcBef>
            <a:spcAft>
              <a:spcPct val="15000"/>
            </a:spcAft>
            <a:buChar char="••"/>
          </a:pPr>
          <a:r>
            <a:rPr lang="en-GB" sz="1400" kern="1200" dirty="0" smtClean="0"/>
            <a:t>Two laboratories.</a:t>
          </a:r>
          <a:endParaRPr lang="en-GB" sz="1400" kern="1200" dirty="0"/>
        </a:p>
        <a:p>
          <a:pPr marL="114300" lvl="1" indent="-114300" algn="l" defTabSz="622300">
            <a:lnSpc>
              <a:spcPct val="90000"/>
            </a:lnSpc>
            <a:spcBef>
              <a:spcPct val="0"/>
            </a:spcBef>
            <a:spcAft>
              <a:spcPct val="15000"/>
            </a:spcAft>
            <a:buChar char="••"/>
          </a:pPr>
          <a:r>
            <a:rPr lang="en-GB" sz="1400" kern="1200" dirty="0" smtClean="0"/>
            <a:t>Library.</a:t>
          </a:r>
          <a:endParaRPr lang="en-GB" sz="1400" kern="1200" dirty="0"/>
        </a:p>
        <a:p>
          <a:pPr marL="114300" lvl="1" indent="-114300" algn="l" defTabSz="622300">
            <a:lnSpc>
              <a:spcPct val="90000"/>
            </a:lnSpc>
            <a:spcBef>
              <a:spcPct val="0"/>
            </a:spcBef>
            <a:spcAft>
              <a:spcPct val="15000"/>
            </a:spcAft>
            <a:buChar char="••"/>
          </a:pPr>
          <a:r>
            <a:rPr lang="en-GB" sz="1400" kern="1200" dirty="0" smtClean="0"/>
            <a:t>Social worker.</a:t>
          </a:r>
          <a:endParaRPr lang="en-GB" sz="1400" kern="1200" dirty="0"/>
        </a:p>
        <a:p>
          <a:pPr marL="114300" lvl="1" indent="-114300" algn="l" defTabSz="622300">
            <a:lnSpc>
              <a:spcPct val="90000"/>
            </a:lnSpc>
            <a:spcBef>
              <a:spcPct val="0"/>
            </a:spcBef>
            <a:spcAft>
              <a:spcPct val="15000"/>
            </a:spcAft>
            <a:buChar char="••"/>
          </a:pPr>
          <a:r>
            <a:rPr lang="en-GB" sz="1400" kern="1200" dirty="0" smtClean="0"/>
            <a:t>Two WC units for students.</a:t>
          </a:r>
          <a:endParaRPr lang="en-GB" sz="1400" kern="1200" dirty="0"/>
        </a:p>
      </dsp:txBody>
      <dsp:txXfrm>
        <a:off x="277411" y="3857653"/>
        <a:ext cx="5818588" cy="168554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DD5CF2-81D5-45E2-AE59-7C6F4DCC336A}" type="datetimeFigureOut">
              <a:rPr lang="en-US" smtClean="0"/>
              <a:pPr/>
              <a:t>12/28/2013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CBFF6-AB6E-487D-958B-2C162242154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20CBFF6-AB6E-487D-958B-2C1622421541}"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0CBFF6-AB6E-487D-958B-2C1622421541}" type="slidenum">
              <a:rPr lang="en-GB" smtClean="0"/>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0CBFF6-AB6E-487D-958B-2C1622421541}" type="slidenum">
              <a:rPr lang="en-GB" smtClean="0"/>
              <a:pPr/>
              <a:t>8</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20CBFF6-AB6E-487D-958B-2C1622421541}" type="slidenum">
              <a:rPr lang="en-GB" smtClean="0"/>
              <a:pPr/>
              <a:t>39</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20CBFF6-AB6E-487D-958B-2C1622421541}" type="slidenum">
              <a:rPr lang="en-GB" smtClean="0"/>
              <a:pPr/>
              <a:t>84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7006252-4E3F-4BB1-B6F4-D9E8CCE7AB56}" type="datetime1">
              <a:rPr lang="en-US" smtClean="0"/>
              <a:pPr/>
              <a:t>12/28/2013</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F540E4B-786C-4A55-B62C-87380AA05893}"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1511F8-C6F0-40EC-B951-78CBE83F8F08}" type="datetime1">
              <a:rPr lang="en-US" smtClean="0"/>
              <a:pPr/>
              <a:t>12/28/2013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540E4B-786C-4A55-B62C-87380AA0589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8766C3-1FAF-45B8-82A6-0CE56C76A0A0}" type="datetime1">
              <a:rPr lang="en-US" smtClean="0"/>
              <a:pPr/>
              <a:t>12/28/2013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540E4B-786C-4A55-B62C-87380AA0589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BBD2D8D-C432-4EC0-B747-79BB3937FD76}" type="datetime1">
              <a:rPr lang="en-US" smtClean="0"/>
              <a:pPr/>
              <a:t>12/28/2013</a:t>
            </a:fld>
            <a:endParaRPr lang="en-GB"/>
          </a:p>
        </p:txBody>
      </p:sp>
      <p:sp>
        <p:nvSpPr>
          <p:cNvPr id="9" name="Slide Number Placeholder 8"/>
          <p:cNvSpPr>
            <a:spLocks noGrp="1"/>
          </p:cNvSpPr>
          <p:nvPr>
            <p:ph type="sldNum" sz="quarter" idx="15"/>
          </p:nvPr>
        </p:nvSpPr>
        <p:spPr/>
        <p:txBody>
          <a:bodyPr rtlCol="0"/>
          <a:lstStyle/>
          <a:p>
            <a:fld id="{5F540E4B-786C-4A55-B62C-87380AA05893}"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DC667C8-A624-4FE5-877A-C3F4B6A02D00}" type="datetime1">
              <a:rPr lang="en-US" smtClean="0"/>
              <a:pPr/>
              <a:t>12/28/2013</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F540E4B-786C-4A55-B62C-87380AA0589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2DFCE81-22E2-42FD-8FFA-33B0E4AD33A9}" type="datetime1">
              <a:rPr lang="en-US" smtClean="0"/>
              <a:pPr/>
              <a:t>12/28/2013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540E4B-786C-4A55-B62C-87380AA05893}"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3B9C7B1-D9F4-4DC0-BB94-7ABA8252E251}" type="datetime1">
              <a:rPr lang="en-US" smtClean="0"/>
              <a:pPr/>
              <a:t>12/28/2013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540E4B-786C-4A55-B62C-87380AA05893}"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8D203B1-6C15-4AC7-AAC6-44B8F684735C}" type="datetime1">
              <a:rPr lang="en-US" smtClean="0"/>
              <a:pPr/>
              <a:t>12/28/2013</a:t>
            </a:fld>
            <a:endParaRPr lang="en-GB"/>
          </a:p>
        </p:txBody>
      </p:sp>
      <p:sp>
        <p:nvSpPr>
          <p:cNvPr id="7" name="Slide Number Placeholder 6"/>
          <p:cNvSpPr>
            <a:spLocks noGrp="1"/>
          </p:cNvSpPr>
          <p:nvPr>
            <p:ph type="sldNum" sz="quarter" idx="11"/>
          </p:nvPr>
        </p:nvSpPr>
        <p:spPr/>
        <p:txBody>
          <a:bodyPr rtlCol="0"/>
          <a:lstStyle/>
          <a:p>
            <a:fld id="{5F540E4B-786C-4A55-B62C-87380AA05893}"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29E26-59A5-438D-B62F-90914B9204CE}" type="datetime1">
              <a:rPr lang="en-US" smtClean="0"/>
              <a:pPr/>
              <a:t>12/28/2013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540E4B-786C-4A55-B62C-87380AA0589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3860C6C-5151-491D-8C35-B6A156D4C63D}" type="datetime1">
              <a:rPr lang="en-US" smtClean="0"/>
              <a:pPr/>
              <a:t>12/28/2013</a:t>
            </a:fld>
            <a:endParaRPr lang="en-GB"/>
          </a:p>
        </p:txBody>
      </p:sp>
      <p:sp>
        <p:nvSpPr>
          <p:cNvPr id="22" name="Slide Number Placeholder 21"/>
          <p:cNvSpPr>
            <a:spLocks noGrp="1"/>
          </p:cNvSpPr>
          <p:nvPr>
            <p:ph type="sldNum" sz="quarter" idx="15"/>
          </p:nvPr>
        </p:nvSpPr>
        <p:spPr/>
        <p:txBody>
          <a:bodyPr rtlCol="0"/>
          <a:lstStyle/>
          <a:p>
            <a:fld id="{5F540E4B-786C-4A55-B62C-87380AA05893}"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EE7618B-1627-4EBD-8082-8C1D8A5A2FC4}" type="datetime1">
              <a:rPr lang="en-US" smtClean="0"/>
              <a:pPr/>
              <a:t>12/28/2013</a:t>
            </a:fld>
            <a:endParaRPr lang="en-GB"/>
          </a:p>
        </p:txBody>
      </p:sp>
      <p:sp>
        <p:nvSpPr>
          <p:cNvPr id="18" name="Slide Number Placeholder 17"/>
          <p:cNvSpPr>
            <a:spLocks noGrp="1"/>
          </p:cNvSpPr>
          <p:nvPr>
            <p:ph type="sldNum" sz="quarter" idx="11"/>
          </p:nvPr>
        </p:nvSpPr>
        <p:spPr/>
        <p:txBody>
          <a:bodyPr rtlCol="0"/>
          <a:lstStyle/>
          <a:p>
            <a:fld id="{5F540E4B-786C-4A55-B62C-87380AA05893}"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A8F14AC-0DD8-4F08-AF3A-6A9FD162CB25}" type="datetime1">
              <a:rPr lang="en-US" smtClean="0"/>
              <a:pPr/>
              <a:t>12/28/2013</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F540E4B-786C-4A55-B62C-87380AA0589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4.emf"/></Relationships>
</file>

<file path=ppt/slides/_rels/slide3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1.emf"/></Relationships>
</file>

<file path=ppt/slides/_rels/slide3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file:///C:\Users\AlAqsa\Desktop\graduation%20presentation\compatbtyyyyyyyuuuuuu.avi" TargetMode="External"/><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6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diagramDrawing" Target="../diagrams/drawing2.xml"/><Relationship Id="rId4" Type="http://schemas.openxmlformats.org/officeDocument/2006/relationships/diagramData" Target="../diagrams/data2.xml"/><Relationship Id="rId9" Type="http://schemas.openxmlformats.org/officeDocument/2006/relationships/image" Target="../media/image15.png"/></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5.png"/><Relationship Id="rId4" Type="http://schemas.openxmlformats.org/officeDocument/2006/relationships/image" Target="../media/image94.png"/></Relationships>
</file>

<file path=ppt/slides/_rels/slide7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8.png"/><Relationship Id="rId4" Type="http://schemas.openxmlformats.org/officeDocument/2006/relationships/image" Target="../media/image97.png"/></Relationships>
</file>

<file path=ppt/slides/_rels/slide7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1.png"/><Relationship Id="rId4" Type="http://schemas.openxmlformats.org/officeDocument/2006/relationships/image" Target="../media/image100.png"/></Relationships>
</file>

<file path=ppt/slides/_rels/slide75.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4.png"/></Relationships>
</file>

<file path=ppt/slides/_rels/slide7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9.png"/></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aptur666e.PNG"/>
          <p:cNvPicPr>
            <a:picLocks noChangeAspect="1" noChangeArrowheads="1"/>
          </p:cNvPicPr>
          <p:nvPr/>
        </p:nvPicPr>
        <p:blipFill>
          <a:blip r:embed="rId3" cstate="print"/>
          <a:srcRect/>
          <a:stretch>
            <a:fillRect/>
          </a:stretch>
        </p:blipFill>
        <p:spPr bwMode="auto">
          <a:xfrm>
            <a:off x="3643306" y="4071942"/>
            <a:ext cx="3429024" cy="1235939"/>
          </a:xfrm>
          <a:prstGeom prst="ellipse">
            <a:avLst/>
          </a:prstGeom>
          <a:ln w="127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4" cstate="print"/>
          <a:srcRect/>
          <a:stretch>
            <a:fillRect/>
          </a:stretch>
        </p:blipFill>
        <p:spPr bwMode="auto">
          <a:xfrm>
            <a:off x="4143372" y="0"/>
            <a:ext cx="1866352" cy="1214422"/>
          </a:xfrm>
          <a:prstGeom prst="rect">
            <a:avLst/>
          </a:prstGeom>
          <a:noFill/>
          <a:ln w="3175">
            <a:solidFill>
              <a:schemeClr val="accent1"/>
            </a:solidFill>
            <a:miter lim="800000"/>
            <a:headEnd/>
            <a:tailEnd/>
          </a:ln>
        </p:spPr>
      </p:pic>
      <p:sp>
        <p:nvSpPr>
          <p:cNvPr id="12" name="TextBox 11"/>
          <p:cNvSpPr txBox="1"/>
          <p:nvPr/>
        </p:nvSpPr>
        <p:spPr>
          <a:xfrm>
            <a:off x="2786050" y="1214422"/>
            <a:ext cx="4929222" cy="4093428"/>
          </a:xfrm>
          <a:prstGeom prst="rect">
            <a:avLst/>
          </a:prstGeom>
          <a:noFill/>
        </p:spPr>
        <p:txBody>
          <a:bodyPr wrap="square" rtlCol="0">
            <a:spAutoFit/>
          </a:bodyPr>
          <a:lstStyle/>
          <a:p>
            <a:pPr algn="ctr"/>
            <a:r>
              <a:rPr lang="en-US" b="1" dirty="0" smtClean="0">
                <a:ln w="10541" cmpd="sng">
                  <a:solidFill>
                    <a:schemeClr val="bg2">
                      <a:lumMod val="50000"/>
                    </a:schemeClr>
                  </a:solidFill>
                  <a:prstDash val="solid"/>
                </a:ln>
                <a:solidFill>
                  <a:schemeClr val="accent1">
                    <a:lumMod val="75000"/>
                  </a:schemeClr>
                </a:solidFill>
              </a:rPr>
              <a:t>An-Najah National University</a:t>
            </a:r>
          </a:p>
          <a:p>
            <a:pPr algn="ctr"/>
            <a:r>
              <a:rPr lang="en-US" b="1" dirty="0" smtClean="0">
                <a:ln w="10541" cmpd="sng">
                  <a:solidFill>
                    <a:schemeClr val="bg2">
                      <a:lumMod val="50000"/>
                    </a:schemeClr>
                  </a:solidFill>
                  <a:prstDash val="solid"/>
                </a:ln>
                <a:solidFill>
                  <a:schemeClr val="accent1">
                    <a:lumMod val="75000"/>
                  </a:schemeClr>
                </a:solidFill>
              </a:rPr>
              <a:t>Building Engineering Department</a:t>
            </a:r>
          </a:p>
          <a:p>
            <a:pPr algn="ctr"/>
            <a:endParaRPr lang="en-US" b="1" dirty="0" smtClean="0">
              <a:ln w="10541" cmpd="sng">
                <a:solidFill>
                  <a:schemeClr val="bg2">
                    <a:lumMod val="50000"/>
                  </a:schemeClr>
                </a:solidFill>
                <a:prstDash val="solid"/>
              </a:ln>
              <a:solidFill>
                <a:schemeClr val="accent1">
                  <a:lumMod val="75000"/>
                </a:schemeClr>
              </a:solidFill>
            </a:endParaRPr>
          </a:p>
          <a:p>
            <a:pPr algn="ctr"/>
            <a:r>
              <a:rPr lang="en-US" b="1" dirty="0" smtClean="0">
                <a:ln w="10541" cmpd="sng">
                  <a:solidFill>
                    <a:schemeClr val="bg2">
                      <a:lumMod val="50000"/>
                    </a:schemeClr>
                  </a:solidFill>
                  <a:prstDash val="solid"/>
                </a:ln>
                <a:solidFill>
                  <a:schemeClr val="accent1">
                    <a:lumMod val="75000"/>
                  </a:schemeClr>
                </a:solidFill>
              </a:rPr>
              <a:t>Graduation </a:t>
            </a:r>
            <a:r>
              <a:rPr lang="en-GB" b="1" dirty="0" smtClean="0">
                <a:ln w="10541" cmpd="sng">
                  <a:solidFill>
                    <a:schemeClr val="bg2">
                      <a:lumMod val="50000"/>
                    </a:schemeClr>
                  </a:solidFill>
                  <a:prstDash val="solid"/>
                </a:ln>
                <a:solidFill>
                  <a:schemeClr val="accent1">
                    <a:lumMod val="75000"/>
                  </a:schemeClr>
                </a:solidFill>
              </a:rPr>
              <a:t>Project </a:t>
            </a:r>
          </a:p>
          <a:p>
            <a:pPr algn="ctr"/>
            <a:r>
              <a:rPr lang="en-US" b="1" dirty="0" smtClean="0">
                <a:ln w="10541" cmpd="sng">
                  <a:solidFill>
                    <a:schemeClr val="bg2">
                      <a:lumMod val="50000"/>
                    </a:schemeClr>
                  </a:solidFill>
                  <a:prstDash val="solid"/>
                </a:ln>
                <a:solidFill>
                  <a:schemeClr val="accent1">
                    <a:lumMod val="75000"/>
                  </a:schemeClr>
                </a:solidFill>
              </a:rPr>
              <a:t>Green School In Jericho</a:t>
            </a:r>
          </a:p>
          <a:p>
            <a:pPr algn="ctr"/>
            <a:endParaRPr lang="en-US" b="1" dirty="0" smtClean="0">
              <a:ln w="10541" cmpd="sng">
                <a:solidFill>
                  <a:schemeClr val="bg2">
                    <a:lumMod val="50000"/>
                  </a:schemeClr>
                </a:solidFill>
                <a:prstDash val="solid"/>
              </a:ln>
              <a:solidFill>
                <a:schemeClr val="accent1">
                  <a:lumMod val="75000"/>
                </a:schemeClr>
              </a:solidFill>
            </a:endParaRPr>
          </a:p>
          <a:p>
            <a:pPr algn="ctr"/>
            <a:r>
              <a:rPr lang="en-US" sz="1400" b="1" dirty="0" smtClean="0">
                <a:ln w="10541" cmpd="sng">
                  <a:solidFill>
                    <a:schemeClr val="bg2">
                      <a:lumMod val="50000"/>
                    </a:schemeClr>
                  </a:solidFill>
                  <a:prstDash val="solid"/>
                </a:ln>
                <a:solidFill>
                  <a:schemeClr val="accent1">
                    <a:lumMod val="75000"/>
                  </a:schemeClr>
                </a:solidFill>
              </a:rPr>
              <a:t>Supervisor</a:t>
            </a:r>
          </a:p>
          <a:p>
            <a:pPr algn="ctr"/>
            <a:r>
              <a:rPr lang="en-US" sz="1400" b="1" dirty="0" smtClean="0">
                <a:ln w="10541" cmpd="sng">
                  <a:solidFill>
                    <a:schemeClr val="bg2">
                      <a:lumMod val="50000"/>
                    </a:schemeClr>
                  </a:solidFill>
                  <a:prstDash val="solid"/>
                </a:ln>
                <a:solidFill>
                  <a:schemeClr val="accent1">
                    <a:lumMod val="75000"/>
                  </a:schemeClr>
                </a:solidFill>
              </a:rPr>
              <a:t> </a:t>
            </a:r>
            <a:r>
              <a:rPr lang="en-US" sz="1400" b="1" dirty="0" smtClean="0">
                <a:ln w="10541" cmpd="sng">
                  <a:solidFill>
                    <a:schemeClr val="bg2">
                      <a:lumMod val="50000"/>
                    </a:schemeClr>
                  </a:solidFill>
                  <a:prstDash val="solid"/>
                </a:ln>
                <a:solidFill>
                  <a:schemeClr val="accent1">
                    <a:lumMod val="75000"/>
                  </a:schemeClr>
                </a:solidFill>
              </a:rPr>
              <a:t>Dr.Muhannad </a:t>
            </a:r>
            <a:r>
              <a:rPr lang="en-US" sz="1400" b="1" dirty="0" smtClean="0">
                <a:ln w="10541" cmpd="sng">
                  <a:solidFill>
                    <a:schemeClr val="bg2">
                      <a:lumMod val="50000"/>
                    </a:schemeClr>
                  </a:solidFill>
                  <a:prstDash val="solid"/>
                </a:ln>
                <a:solidFill>
                  <a:schemeClr val="accent1">
                    <a:lumMod val="75000"/>
                  </a:schemeClr>
                </a:solidFill>
              </a:rPr>
              <a:t>Haj </a:t>
            </a:r>
            <a:r>
              <a:rPr lang="en-US" sz="1400" b="1" dirty="0" smtClean="0">
                <a:ln w="10541" cmpd="sng">
                  <a:solidFill>
                    <a:schemeClr val="bg2">
                      <a:lumMod val="50000"/>
                    </a:schemeClr>
                  </a:solidFill>
                  <a:prstDash val="solid"/>
                </a:ln>
                <a:solidFill>
                  <a:schemeClr val="accent1">
                    <a:lumMod val="75000"/>
                  </a:schemeClr>
                </a:solidFill>
              </a:rPr>
              <a:t>Hussein</a:t>
            </a:r>
            <a:endParaRPr lang="en-US" sz="1400" b="1" dirty="0" smtClean="0">
              <a:ln w="10541" cmpd="sng">
                <a:solidFill>
                  <a:schemeClr val="bg2">
                    <a:lumMod val="50000"/>
                  </a:schemeClr>
                </a:solidFill>
                <a:prstDash val="solid"/>
              </a:ln>
              <a:solidFill>
                <a:schemeClr val="accent1">
                  <a:lumMod val="75000"/>
                </a:schemeClr>
              </a:solidFill>
            </a:endParaRPr>
          </a:p>
          <a:p>
            <a:pPr algn="ctr"/>
            <a:endParaRPr lang="en-US" sz="1400" b="1" dirty="0">
              <a:ln w="10541" cmpd="sng">
                <a:solidFill>
                  <a:schemeClr val="bg2">
                    <a:lumMod val="50000"/>
                  </a:schemeClr>
                </a:solidFill>
                <a:prstDash val="solid"/>
              </a:ln>
              <a:solidFill>
                <a:schemeClr val="accent1">
                  <a:lumMod val="75000"/>
                </a:schemeClr>
              </a:solidFill>
            </a:endParaRPr>
          </a:p>
          <a:p>
            <a:pPr algn="ctr"/>
            <a:r>
              <a:rPr lang="en-US" sz="1400" b="1" dirty="0" smtClean="0">
                <a:ln w="10541" cmpd="sng">
                  <a:solidFill>
                    <a:schemeClr val="bg2">
                      <a:lumMod val="50000"/>
                    </a:schemeClr>
                  </a:solidFill>
                  <a:prstDash val="solid"/>
                </a:ln>
                <a:solidFill>
                  <a:schemeClr val="accent1">
                    <a:lumMod val="75000"/>
                  </a:schemeClr>
                </a:solidFill>
              </a:rPr>
              <a:t>Prepared By</a:t>
            </a:r>
          </a:p>
          <a:p>
            <a:pPr algn="ctr"/>
            <a:r>
              <a:rPr lang="en-US" sz="1400" b="1" dirty="0" smtClean="0">
                <a:ln w="10541" cmpd="sng">
                  <a:solidFill>
                    <a:schemeClr val="bg2">
                      <a:lumMod val="50000"/>
                    </a:schemeClr>
                  </a:solidFill>
                  <a:prstDash val="solid"/>
                </a:ln>
                <a:solidFill>
                  <a:schemeClr val="accent1">
                    <a:lumMod val="75000"/>
                  </a:schemeClr>
                </a:solidFill>
              </a:rPr>
              <a:t>Anwar Diab, Areej Al-Karaky,  Leqaa Maqdasawi</a:t>
            </a:r>
          </a:p>
          <a:p>
            <a:pPr algn="ctr"/>
            <a:endParaRPr lang="en-US" sz="1400" b="1" dirty="0" smtClean="0">
              <a:ln w="10541" cmpd="sng">
                <a:solidFill>
                  <a:schemeClr val="bg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1400" b="1" dirty="0" smtClean="0">
                <a:ln w="10541" cmpd="sng">
                  <a:solidFill>
                    <a:schemeClr val="bg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br>
              <a:rPr lang="en-US" sz="1400" b="1" dirty="0" smtClean="0">
                <a:ln w="10541" cmpd="sng">
                  <a:solidFill>
                    <a:schemeClr val="bg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GB" b="1" dirty="0" smtClean="0">
              <a:ln w="10541" cmpd="sng">
                <a:solidFill>
                  <a:schemeClr val="bg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GB" b="1" dirty="0">
              <a:ln w="10541" cmpd="sng">
                <a:solidFill>
                  <a:schemeClr val="bg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US" b="1" dirty="0" smtClean="0">
              <a:ln w="10541" cmpd="sng">
                <a:solidFill>
                  <a:schemeClr val="bg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TextBox 15"/>
          <p:cNvSpPr txBox="1"/>
          <p:nvPr/>
        </p:nvSpPr>
        <p:spPr>
          <a:xfrm>
            <a:off x="2000232" y="5411450"/>
            <a:ext cx="7143768" cy="1569660"/>
          </a:xfrm>
          <a:prstGeom prst="rect">
            <a:avLst/>
          </a:prstGeom>
          <a:noFill/>
        </p:spPr>
        <p:txBody>
          <a:bodyPr wrap="square" rtlCol="0">
            <a:spAutoFit/>
          </a:bodyPr>
          <a:lstStyle/>
          <a:p>
            <a:pPr algn="ctr"/>
            <a:r>
              <a:rPr lang="en-GB" sz="1600" b="1" dirty="0" smtClean="0">
                <a:solidFill>
                  <a:schemeClr val="bg2">
                    <a:lumMod val="50000"/>
                  </a:schemeClr>
                </a:solidFill>
                <a:latin typeface="Times New Roman" pitchFamily="18" charset="0"/>
                <a:cs typeface="Times New Roman" pitchFamily="18" charset="0"/>
              </a:rPr>
              <a:t>This Project is a Partial Fulfilment for the Degree Bachelor of Science in Building Engineering.</a:t>
            </a:r>
          </a:p>
          <a:p>
            <a:pPr algn="ctr"/>
            <a:endParaRPr lang="en-GB" sz="1600" b="1" dirty="0" smtClean="0">
              <a:solidFill>
                <a:schemeClr val="bg2">
                  <a:lumMod val="50000"/>
                </a:schemeClr>
              </a:solidFill>
              <a:latin typeface="Times New Roman" pitchFamily="18" charset="0"/>
              <a:cs typeface="Times New Roman" pitchFamily="18" charset="0"/>
            </a:endParaRPr>
          </a:p>
          <a:p>
            <a:pPr algn="ctr"/>
            <a:r>
              <a:rPr lang="en-US" sz="1600" b="1" dirty="0" smtClean="0">
                <a:solidFill>
                  <a:schemeClr val="bg2">
                    <a:lumMod val="50000"/>
                  </a:schemeClr>
                </a:solidFill>
                <a:latin typeface="Times New Roman" pitchFamily="18" charset="0"/>
                <a:cs typeface="Times New Roman" pitchFamily="18" charset="0"/>
              </a:rPr>
              <a:t> Nablus-Palestine</a:t>
            </a:r>
          </a:p>
          <a:p>
            <a:pPr algn="ctr"/>
            <a:r>
              <a:rPr lang="en-US" sz="1600" b="1" dirty="0" smtClean="0">
                <a:solidFill>
                  <a:schemeClr val="bg2">
                    <a:lumMod val="50000"/>
                  </a:schemeClr>
                </a:solidFill>
                <a:latin typeface="Times New Roman" pitchFamily="18" charset="0"/>
                <a:cs typeface="Times New Roman" pitchFamily="18" charset="0"/>
              </a:rPr>
              <a:t>December-2013</a:t>
            </a:r>
          </a:p>
          <a:p>
            <a:pPr algn="ctr"/>
            <a:endParaRPr lang="en-GB" sz="1600" dirty="0"/>
          </a:p>
        </p:txBody>
      </p:sp>
      <p:sp>
        <p:nvSpPr>
          <p:cNvPr id="17" name="Slide Number Placeholder 16"/>
          <p:cNvSpPr>
            <a:spLocks noGrp="1"/>
          </p:cNvSpPr>
          <p:nvPr>
            <p:ph type="sldNum" sz="quarter" idx="12"/>
          </p:nvPr>
        </p:nvSpPr>
        <p:spPr/>
        <p:txBody>
          <a:bodyPr/>
          <a:lstStyle/>
          <a:p>
            <a:r>
              <a:rPr lang="en-GB" dirty="0" smtClean="0"/>
              <a:t>1</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Architectural Design</a:t>
            </a:r>
            <a:endParaRPr lang="en-GB" sz="3200" dirty="0"/>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7" name="Slide Number Placeholder 16"/>
          <p:cNvSpPr>
            <a:spLocks noGrp="1"/>
          </p:cNvSpPr>
          <p:nvPr>
            <p:ph type="sldNum" sz="quarter" idx="12"/>
          </p:nvPr>
        </p:nvSpPr>
        <p:spPr/>
        <p:txBody>
          <a:bodyPr/>
          <a:lstStyle/>
          <a:p>
            <a:fld id="{5F540E4B-786C-4A55-B62C-87380AA05893}" type="slidenum">
              <a:rPr lang="en-GB" smtClean="0"/>
              <a:pPr/>
              <a:t>10</a:t>
            </a:fld>
            <a:endParaRPr lang="en-GB" dirty="0"/>
          </a:p>
        </p:txBody>
      </p:sp>
      <p:sp>
        <p:nvSpPr>
          <p:cNvPr id="13" name="TextBox 12"/>
          <p:cNvSpPr txBox="1"/>
          <p:nvPr/>
        </p:nvSpPr>
        <p:spPr>
          <a:xfrm>
            <a:off x="2051720" y="1268760"/>
            <a:ext cx="4714908"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View from North</a:t>
            </a:r>
            <a:endParaRPr lang="en-US" b="1" dirty="0">
              <a:latin typeface="Times New Roman" pitchFamily="18" charset="0"/>
              <a:cs typeface="Times New Roman" pitchFamily="18" charset="0"/>
            </a:endParaRPr>
          </a:p>
        </p:txBody>
      </p:sp>
      <p:pic>
        <p:nvPicPr>
          <p:cNvPr id="51202" name="Picture 2"/>
          <p:cNvPicPr>
            <a:picLocks noChangeAspect="1" noChangeArrowheads="1"/>
          </p:cNvPicPr>
          <p:nvPr/>
        </p:nvPicPr>
        <p:blipFill>
          <a:blip r:embed="rId3" cstate="print"/>
          <a:srcRect/>
          <a:stretch>
            <a:fillRect/>
          </a:stretch>
        </p:blipFill>
        <p:spPr bwMode="auto">
          <a:xfrm>
            <a:off x="1905178" y="1772816"/>
            <a:ext cx="6982000" cy="3430810"/>
          </a:xfrm>
          <a:prstGeom prst="rect">
            <a:avLst/>
          </a:prstGeom>
          <a:noFill/>
          <a:ln w="3175">
            <a:solidFill>
              <a:schemeClr val="accent1"/>
            </a:solidFill>
            <a:miter lim="800000"/>
            <a:headEnd/>
            <a:tailEnd/>
          </a:ln>
          <a:effectLst/>
        </p:spPr>
      </p:pic>
      <p:sp>
        <p:nvSpPr>
          <p:cNvPr id="12" name="Right Arrow 11"/>
          <p:cNvSpPr/>
          <p:nvPr/>
        </p:nvSpPr>
        <p:spPr>
          <a:xfrm rot="1965194">
            <a:off x="2126496" y="3489990"/>
            <a:ext cx="100013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a:t>
            </a:r>
            <a:endParaRPr lang="en-GB" sz="2000"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Architectural Design</a:t>
            </a:r>
            <a:endParaRPr lang="en-GB" sz="3200" dirty="0"/>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7" name="Slide Number Placeholder 16"/>
          <p:cNvSpPr>
            <a:spLocks noGrp="1"/>
          </p:cNvSpPr>
          <p:nvPr>
            <p:ph type="sldNum" sz="quarter" idx="12"/>
          </p:nvPr>
        </p:nvSpPr>
        <p:spPr/>
        <p:txBody>
          <a:bodyPr/>
          <a:lstStyle/>
          <a:p>
            <a:fld id="{5F540E4B-786C-4A55-B62C-87380AA05893}" type="slidenum">
              <a:rPr lang="en-GB" smtClean="0"/>
              <a:pPr/>
              <a:t>11</a:t>
            </a:fld>
            <a:endParaRPr lang="en-GB" dirty="0"/>
          </a:p>
        </p:txBody>
      </p:sp>
      <p:sp>
        <p:nvSpPr>
          <p:cNvPr id="13" name="TextBox 12"/>
          <p:cNvSpPr txBox="1"/>
          <p:nvPr/>
        </p:nvSpPr>
        <p:spPr>
          <a:xfrm>
            <a:off x="1907704" y="764704"/>
            <a:ext cx="4714908"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View from South </a:t>
            </a:r>
            <a:endParaRPr lang="en-US" b="1" dirty="0">
              <a:latin typeface="Times New Roman" pitchFamily="18" charset="0"/>
              <a:cs typeface="Times New Roman" pitchFamily="18" charset="0"/>
            </a:endParaRPr>
          </a:p>
        </p:txBody>
      </p:sp>
      <p:pic>
        <p:nvPicPr>
          <p:cNvPr id="52226" name="Picture 2"/>
          <p:cNvPicPr>
            <a:picLocks noChangeAspect="1" noChangeArrowheads="1"/>
          </p:cNvPicPr>
          <p:nvPr/>
        </p:nvPicPr>
        <p:blipFill>
          <a:blip r:embed="rId3" cstate="print"/>
          <a:srcRect/>
          <a:stretch>
            <a:fillRect/>
          </a:stretch>
        </p:blipFill>
        <p:spPr bwMode="auto">
          <a:xfrm>
            <a:off x="2267744" y="1501647"/>
            <a:ext cx="5904656" cy="4340330"/>
          </a:xfrm>
          <a:prstGeom prst="rect">
            <a:avLst/>
          </a:prstGeom>
          <a:noFill/>
          <a:ln w="9525">
            <a:solidFill>
              <a:schemeClr val="accent1"/>
            </a:solidFill>
            <a:miter lim="800000"/>
            <a:headEnd/>
            <a:tailEnd/>
          </a:ln>
          <a:effectLst/>
        </p:spPr>
      </p:pic>
      <p:sp>
        <p:nvSpPr>
          <p:cNvPr id="12" name="Right Arrow 11"/>
          <p:cNvSpPr/>
          <p:nvPr/>
        </p:nvSpPr>
        <p:spPr>
          <a:xfrm rot="13804647">
            <a:off x="2620075" y="3562518"/>
            <a:ext cx="100013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a:t>
            </a:r>
            <a:endParaRPr lang="en-GB" sz="2000"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Architectural Design</a:t>
            </a:r>
            <a:endParaRPr lang="en-GB" sz="3200" dirty="0"/>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7" name="Slide Number Placeholder 16"/>
          <p:cNvSpPr>
            <a:spLocks noGrp="1"/>
          </p:cNvSpPr>
          <p:nvPr>
            <p:ph type="sldNum" sz="quarter" idx="12"/>
          </p:nvPr>
        </p:nvSpPr>
        <p:spPr/>
        <p:txBody>
          <a:bodyPr/>
          <a:lstStyle/>
          <a:p>
            <a:fld id="{5F540E4B-786C-4A55-B62C-87380AA05893}" type="slidenum">
              <a:rPr lang="en-GB" smtClean="0"/>
              <a:pPr/>
              <a:t>12</a:t>
            </a:fld>
            <a:endParaRPr lang="en-GB" dirty="0"/>
          </a:p>
        </p:txBody>
      </p:sp>
      <p:sp>
        <p:nvSpPr>
          <p:cNvPr id="12" name="Rectangle 11"/>
          <p:cNvSpPr/>
          <p:nvPr/>
        </p:nvSpPr>
        <p:spPr>
          <a:xfrm>
            <a:off x="4071934" y="4429132"/>
            <a:ext cx="2286016" cy="369332"/>
          </a:xfrm>
          <a:prstGeom prst="rect">
            <a:avLst/>
          </a:prstGeom>
        </p:spPr>
        <p:txBody>
          <a:bodyPr wrap="square">
            <a:spAutoFit/>
          </a:bodyPr>
          <a:lstStyle/>
          <a:p>
            <a:r>
              <a:rPr lang="en-US" b="1" dirty="0" smtClean="0">
                <a:latin typeface="Times New Roman" pitchFamily="18" charset="0"/>
                <a:cs typeface="Times New Roman" pitchFamily="18" charset="0"/>
              </a:rPr>
              <a:t>Ground Floor Plan</a:t>
            </a:r>
            <a:endParaRPr lang="en-US" dirty="0">
              <a:latin typeface="Times New Roman" pitchFamily="18" charset="0"/>
              <a:cs typeface="Times New Roman" pitchFamily="18" charset="0"/>
            </a:endParaRPr>
          </a:p>
        </p:txBody>
      </p:sp>
      <p:pic>
        <p:nvPicPr>
          <p:cNvPr id="20" name="Picture 3"/>
          <p:cNvPicPr>
            <a:picLocks noChangeAspect="1" noChangeArrowheads="1"/>
          </p:cNvPicPr>
          <p:nvPr/>
        </p:nvPicPr>
        <p:blipFill>
          <a:blip r:embed="rId3" cstate="print"/>
          <a:srcRect/>
          <a:stretch>
            <a:fillRect/>
          </a:stretch>
        </p:blipFill>
        <p:spPr bwMode="auto">
          <a:xfrm>
            <a:off x="1785918" y="1214422"/>
            <a:ext cx="7181344" cy="2802042"/>
          </a:xfrm>
          <a:prstGeom prst="rect">
            <a:avLst/>
          </a:prstGeom>
          <a:ln w="3175" cap="sq">
            <a:solidFill>
              <a:schemeClr val="accent1"/>
            </a:solidFill>
            <a:prstDash val="solid"/>
            <a:miter lim="800000"/>
          </a:ln>
          <a:effectLst>
            <a:outerShdw blurRad="50800" dist="38100" dir="2700000" algn="tl" rotWithShape="0">
              <a:srgbClr val="000000">
                <a:alpha val="43000"/>
              </a:srgbClr>
            </a:outerShdw>
          </a:effectLst>
        </p:spPr>
      </p:pic>
      <p:sp>
        <p:nvSpPr>
          <p:cNvPr id="21" name="Right Arrow 20"/>
          <p:cNvSpPr/>
          <p:nvPr/>
        </p:nvSpPr>
        <p:spPr>
          <a:xfrm>
            <a:off x="3500430" y="3786190"/>
            <a:ext cx="867390" cy="19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a:t>
            </a:r>
            <a:endParaRPr lang="en-GB" sz="2000"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Architectural Design</a:t>
            </a:r>
            <a:endParaRPr lang="en-GB" sz="3200" dirty="0"/>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7" name="Slide Number Placeholder 16"/>
          <p:cNvSpPr>
            <a:spLocks noGrp="1"/>
          </p:cNvSpPr>
          <p:nvPr>
            <p:ph type="sldNum" sz="quarter" idx="12"/>
          </p:nvPr>
        </p:nvSpPr>
        <p:spPr/>
        <p:txBody>
          <a:bodyPr/>
          <a:lstStyle/>
          <a:p>
            <a:fld id="{5F540E4B-786C-4A55-B62C-87380AA05893}" type="slidenum">
              <a:rPr lang="en-GB" smtClean="0"/>
              <a:pPr/>
              <a:t>13</a:t>
            </a:fld>
            <a:endParaRPr lang="en-GB" dirty="0"/>
          </a:p>
        </p:txBody>
      </p:sp>
      <p:sp>
        <p:nvSpPr>
          <p:cNvPr id="12" name="Rectangle 11"/>
          <p:cNvSpPr/>
          <p:nvPr/>
        </p:nvSpPr>
        <p:spPr>
          <a:xfrm>
            <a:off x="4500562" y="3857628"/>
            <a:ext cx="2286016" cy="369332"/>
          </a:xfrm>
          <a:prstGeom prst="rect">
            <a:avLst/>
          </a:prstGeom>
        </p:spPr>
        <p:txBody>
          <a:bodyPr wrap="square">
            <a:spAutoFit/>
          </a:bodyPr>
          <a:lstStyle/>
          <a:p>
            <a:pPr algn="ctr"/>
            <a:r>
              <a:rPr lang="en-US" b="1" dirty="0" smtClean="0">
                <a:latin typeface="Times New Roman" pitchFamily="18" charset="0"/>
                <a:cs typeface="Times New Roman" pitchFamily="18" charset="0"/>
              </a:rPr>
              <a:t>First  Floor Plan</a:t>
            </a:r>
            <a:endParaRPr lang="en-US" dirty="0">
              <a:latin typeface="Times New Roman" pitchFamily="18" charset="0"/>
              <a:cs typeface="Times New Roman" pitchFamily="18" charset="0"/>
            </a:endParaRPr>
          </a:p>
        </p:txBody>
      </p:sp>
      <p:pic>
        <p:nvPicPr>
          <p:cNvPr id="14" name="Picture 4"/>
          <p:cNvPicPr>
            <a:picLocks noChangeAspect="1" noChangeArrowheads="1"/>
          </p:cNvPicPr>
          <p:nvPr/>
        </p:nvPicPr>
        <p:blipFill>
          <a:blip r:embed="rId3" cstate="print"/>
          <a:srcRect/>
          <a:stretch>
            <a:fillRect/>
          </a:stretch>
        </p:blipFill>
        <p:spPr bwMode="auto">
          <a:xfrm>
            <a:off x="1928794" y="1071546"/>
            <a:ext cx="6995800" cy="2659166"/>
          </a:xfrm>
          <a:prstGeom prst="rect">
            <a:avLst/>
          </a:prstGeom>
          <a:ln w="3175" cap="sq">
            <a:solidFill>
              <a:schemeClr val="accent1"/>
            </a:solidFill>
            <a:prstDash val="solid"/>
            <a:miter lim="800000"/>
          </a:ln>
          <a:effectLst>
            <a:outerShdw blurRad="50800" dist="38100" dir="2700000" algn="tl" rotWithShape="0">
              <a:srgbClr val="000000">
                <a:alpha val="43000"/>
              </a:srgbClr>
            </a:outerShdw>
          </a:effectLst>
        </p:spPr>
      </p:pic>
      <p:sp>
        <p:nvSpPr>
          <p:cNvPr id="15" name="Right Arrow 14"/>
          <p:cNvSpPr/>
          <p:nvPr/>
        </p:nvSpPr>
        <p:spPr>
          <a:xfrm>
            <a:off x="3643306" y="3429000"/>
            <a:ext cx="867390" cy="194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a:t>
            </a:r>
            <a:endParaRPr lang="en-GB" sz="20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Architectural Design</a:t>
            </a:r>
            <a:endParaRPr lang="en-GB" sz="3200" dirty="0"/>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7" name="Slide Number Placeholder 16"/>
          <p:cNvSpPr>
            <a:spLocks noGrp="1"/>
          </p:cNvSpPr>
          <p:nvPr>
            <p:ph type="sldNum" sz="quarter" idx="12"/>
          </p:nvPr>
        </p:nvSpPr>
        <p:spPr/>
        <p:txBody>
          <a:bodyPr/>
          <a:lstStyle/>
          <a:p>
            <a:fld id="{5F540E4B-786C-4A55-B62C-87380AA05893}" type="slidenum">
              <a:rPr lang="en-GB" smtClean="0"/>
              <a:pPr/>
              <a:t>14</a:t>
            </a:fld>
            <a:endParaRPr lang="en-GB" dirty="0"/>
          </a:p>
        </p:txBody>
      </p:sp>
      <p:pic>
        <p:nvPicPr>
          <p:cNvPr id="55302" name="Picture 6"/>
          <p:cNvPicPr>
            <a:picLocks noChangeAspect="1" noChangeArrowheads="1"/>
          </p:cNvPicPr>
          <p:nvPr/>
        </p:nvPicPr>
        <p:blipFill>
          <a:blip r:embed="rId3" cstate="print"/>
          <a:srcRect/>
          <a:stretch>
            <a:fillRect/>
          </a:stretch>
        </p:blipFill>
        <p:spPr bwMode="auto">
          <a:xfrm>
            <a:off x="611560" y="1628800"/>
            <a:ext cx="8034344" cy="9623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2" descr="C:\Users\Google Tech\Desktop\picture\nPNG.PNG"/>
          <p:cNvPicPr>
            <a:picLocks noChangeAspect="1" noChangeArrowheads="1"/>
          </p:cNvPicPr>
          <p:nvPr/>
        </p:nvPicPr>
        <p:blipFill>
          <a:blip r:embed="rId4" cstate="print"/>
          <a:srcRect/>
          <a:stretch>
            <a:fillRect/>
          </a:stretch>
        </p:blipFill>
        <p:spPr bwMode="auto">
          <a:xfrm>
            <a:off x="1763688" y="3933056"/>
            <a:ext cx="7076333" cy="1800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2" name="TextBox 21"/>
          <p:cNvSpPr txBox="1"/>
          <p:nvPr/>
        </p:nvSpPr>
        <p:spPr>
          <a:xfrm>
            <a:off x="2627784" y="5949280"/>
            <a:ext cx="3500462"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North Elevation</a:t>
            </a:r>
            <a:endParaRPr lang="en-US" dirty="0">
              <a:latin typeface="Times New Roman" pitchFamily="18" charset="0"/>
              <a:cs typeface="Times New Roman" pitchFamily="18" charset="0"/>
            </a:endParaRPr>
          </a:p>
        </p:txBody>
      </p:sp>
      <p:sp>
        <p:nvSpPr>
          <p:cNvPr id="23" name="TextBox 22"/>
          <p:cNvSpPr txBox="1"/>
          <p:nvPr/>
        </p:nvSpPr>
        <p:spPr>
          <a:xfrm>
            <a:off x="3275856" y="2996952"/>
            <a:ext cx="2857520" cy="369332"/>
          </a:xfrm>
          <a:prstGeom prst="rect">
            <a:avLst/>
          </a:prstGeom>
          <a:noFill/>
        </p:spPr>
        <p:txBody>
          <a:bodyPr wrap="square" rtlCol="0">
            <a:spAutoFit/>
          </a:bodyPr>
          <a:lstStyle/>
          <a:p>
            <a:pPr algn="ctr"/>
            <a:r>
              <a:rPr lang="en-US" dirty="0" smtClean="0"/>
              <a:t>East Elevation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Architectural Design</a:t>
            </a:r>
            <a:endParaRPr lang="en-GB" sz="3200" dirty="0"/>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7" name="Slide Number Placeholder 16"/>
          <p:cNvSpPr>
            <a:spLocks noGrp="1"/>
          </p:cNvSpPr>
          <p:nvPr>
            <p:ph type="sldNum" sz="quarter" idx="12"/>
          </p:nvPr>
        </p:nvSpPr>
        <p:spPr/>
        <p:txBody>
          <a:bodyPr/>
          <a:lstStyle/>
          <a:p>
            <a:fld id="{5F540E4B-786C-4A55-B62C-87380AA05893}" type="slidenum">
              <a:rPr lang="en-GB" smtClean="0"/>
              <a:pPr/>
              <a:t>15</a:t>
            </a:fld>
            <a:endParaRPr lang="en-GB" dirty="0"/>
          </a:p>
        </p:txBody>
      </p:sp>
      <p:sp>
        <p:nvSpPr>
          <p:cNvPr id="20" name="TextBox 19"/>
          <p:cNvSpPr txBox="1"/>
          <p:nvPr/>
        </p:nvSpPr>
        <p:spPr>
          <a:xfrm>
            <a:off x="3131840" y="2996952"/>
            <a:ext cx="2857520" cy="369332"/>
          </a:xfrm>
          <a:prstGeom prst="rect">
            <a:avLst/>
          </a:prstGeom>
          <a:noFill/>
        </p:spPr>
        <p:txBody>
          <a:bodyPr wrap="square" rtlCol="0">
            <a:spAutoFit/>
          </a:bodyPr>
          <a:lstStyle/>
          <a:p>
            <a:pPr algn="ctr"/>
            <a:r>
              <a:rPr lang="en-US" dirty="0" smtClean="0"/>
              <a:t>West  Elevation</a:t>
            </a:r>
            <a:endParaRPr lang="en-US" dirty="0"/>
          </a:p>
        </p:txBody>
      </p:sp>
      <p:pic>
        <p:nvPicPr>
          <p:cNvPr id="56324" name="Picture 4" descr="C:\Users\Google Tech\Desktop\dd\WEST.PNG"/>
          <p:cNvPicPr>
            <a:picLocks noChangeAspect="1" noChangeArrowheads="1"/>
          </p:cNvPicPr>
          <p:nvPr/>
        </p:nvPicPr>
        <p:blipFill>
          <a:blip r:embed="rId3" cstate="print"/>
          <a:srcRect/>
          <a:stretch>
            <a:fillRect/>
          </a:stretch>
        </p:blipFill>
        <p:spPr bwMode="auto">
          <a:xfrm>
            <a:off x="1475656" y="1556792"/>
            <a:ext cx="7358082" cy="8702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Picture 2" descr="C:\Users\AlAqsa\Desktop\desktop\SOUTH.PNG"/>
          <p:cNvPicPr>
            <a:picLocks noChangeAspect="1" noChangeArrowheads="1"/>
          </p:cNvPicPr>
          <p:nvPr/>
        </p:nvPicPr>
        <p:blipFill>
          <a:blip r:embed="rId4" cstate="print"/>
          <a:srcRect/>
          <a:stretch>
            <a:fillRect/>
          </a:stretch>
        </p:blipFill>
        <p:spPr bwMode="auto">
          <a:xfrm>
            <a:off x="1763688" y="3933056"/>
            <a:ext cx="6720914" cy="158417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9" name="TextBox 18"/>
          <p:cNvSpPr txBox="1"/>
          <p:nvPr/>
        </p:nvSpPr>
        <p:spPr>
          <a:xfrm>
            <a:off x="2771800" y="5661248"/>
            <a:ext cx="3500462"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South Elevation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16</a:t>
            </a:fld>
            <a:endParaRPr lang="en-GB" dirty="0"/>
          </a:p>
        </p:txBody>
      </p:sp>
      <p:sp>
        <p:nvSpPr>
          <p:cNvPr id="18" name="TextBox 17"/>
          <p:cNvSpPr txBox="1"/>
          <p:nvPr/>
        </p:nvSpPr>
        <p:spPr>
          <a:xfrm>
            <a:off x="1785918" y="785794"/>
            <a:ext cx="7358082" cy="7294305"/>
          </a:xfrm>
          <a:prstGeom prst="rect">
            <a:avLst/>
          </a:prstGeom>
          <a:noFill/>
        </p:spPr>
        <p:txBody>
          <a:bodyPr wrap="square" rtlCol="0">
            <a:spAutoFit/>
          </a:bodyPr>
          <a:lstStyle/>
          <a:p>
            <a:r>
              <a:rPr lang="en-GB" b="1" dirty="0"/>
              <a:t>By quick environmental look at the building note that</a:t>
            </a:r>
            <a:r>
              <a:rPr lang="en-GB" b="1" dirty="0" smtClean="0"/>
              <a:t>:</a:t>
            </a:r>
          </a:p>
          <a:p>
            <a:endParaRPr lang="en-GB" dirty="0" smtClean="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endParaRPr lang="en-US" dirty="0"/>
          </a:p>
          <a:p>
            <a:endParaRPr lang="en-US" dirty="0" smtClean="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r>
              <a:rPr lang="en-US" dirty="0" smtClean="0"/>
              <a:t>Teaching spaces orientation</a:t>
            </a:r>
          </a:p>
          <a:p>
            <a:pPr>
              <a:buFont typeface="Wingdings" pitchFamily="2" charset="2"/>
              <a:buChar char="v"/>
            </a:pPr>
            <a:r>
              <a:rPr lang="en-US" dirty="0" smtClean="0"/>
              <a:t>Southern clerestories window</a:t>
            </a:r>
            <a:endParaRPr lang="en-GB" dirty="0" smtClean="0"/>
          </a:p>
          <a:p>
            <a:endParaRPr lang="en-US" dirty="0"/>
          </a:p>
          <a:p>
            <a:pPr>
              <a:buFont typeface="Wingdings" pitchFamily="2" charset="2"/>
              <a:buChar char="v"/>
            </a:pPr>
            <a:endParaRPr lang="en-US" dirty="0" smtClean="0"/>
          </a:p>
          <a:p>
            <a:endParaRPr lang="en-US" dirty="0" smtClean="0"/>
          </a:p>
          <a:p>
            <a:pPr lvl="2">
              <a:buFont typeface="Wingdings" pitchFamily="2" charset="2"/>
              <a:buChar char="v"/>
            </a:pPr>
            <a:endParaRPr lang="en-US" dirty="0" smtClean="0"/>
          </a:p>
          <a:p>
            <a:pPr lvl="2">
              <a:buFont typeface="Wingdings" pitchFamily="2" charset="2"/>
              <a:buChar char="v"/>
            </a:pPr>
            <a:endParaRPr lang="en-US" dirty="0" smtClean="0"/>
          </a:p>
          <a:p>
            <a:pPr lvl="2"/>
            <a:endParaRPr lang="en-US" dirty="0" smtClean="0"/>
          </a:p>
          <a:p>
            <a:pPr lvl="0"/>
            <a:r>
              <a:rPr lang="en-US" dirty="0" smtClean="0"/>
              <a:t>  </a:t>
            </a:r>
            <a:endParaRPr lang="en-GB" dirty="0"/>
          </a:p>
          <a:p>
            <a:pPr>
              <a:buFont typeface="Wingdings" pitchFamily="2" charset="2"/>
              <a:buChar char="v"/>
            </a:pPr>
            <a:endParaRPr lang="en-US" dirty="0" smtClean="0"/>
          </a:p>
          <a:p>
            <a:pPr>
              <a:buFont typeface="Wingdings" pitchFamily="2" charset="2"/>
              <a:buChar char="v"/>
            </a:pPr>
            <a:endParaRPr lang="en-GB" dirty="0"/>
          </a:p>
        </p:txBody>
      </p:sp>
      <p:sp>
        <p:nvSpPr>
          <p:cNvPr id="19" name="Rectangle 18"/>
          <p:cNvSpPr/>
          <p:nvPr/>
        </p:nvSpPr>
        <p:spPr>
          <a:xfrm>
            <a:off x="3571868" y="3357562"/>
            <a:ext cx="1829347" cy="307777"/>
          </a:xfrm>
          <a:prstGeom prst="rect">
            <a:avLst/>
          </a:prstGeom>
        </p:spPr>
        <p:txBody>
          <a:bodyPr wrap="none">
            <a:spAutoFit/>
          </a:bodyPr>
          <a:lstStyle/>
          <a:p>
            <a:pPr algn="ctr"/>
            <a:r>
              <a:rPr lang="en-US" sz="1400" dirty="0" smtClean="0"/>
              <a:t>Fig </a:t>
            </a:r>
            <a:r>
              <a:rPr lang="en-US" sz="1400" dirty="0" smtClean="0"/>
              <a:t>6 </a:t>
            </a:r>
            <a:r>
              <a:rPr lang="en-US" sz="1400" dirty="0" smtClean="0"/>
              <a:t>plan of school</a:t>
            </a:r>
            <a:endParaRPr lang="en-GB" sz="1400" dirty="0"/>
          </a:p>
        </p:txBody>
      </p:sp>
      <p:pic>
        <p:nvPicPr>
          <p:cNvPr id="5124" name="Picture 4"/>
          <p:cNvPicPr>
            <a:picLocks noChangeAspect="1" noChangeArrowheads="1"/>
          </p:cNvPicPr>
          <p:nvPr/>
        </p:nvPicPr>
        <p:blipFill>
          <a:blip r:embed="rId3"/>
          <a:srcRect/>
          <a:stretch>
            <a:fillRect/>
          </a:stretch>
        </p:blipFill>
        <p:spPr bwMode="auto">
          <a:xfrm>
            <a:off x="1928794" y="1285860"/>
            <a:ext cx="5196519" cy="2000264"/>
          </a:xfrm>
          <a:prstGeom prst="rect">
            <a:avLst/>
          </a:prstGeom>
          <a:noFill/>
          <a:ln w="9525">
            <a:solidFill>
              <a:schemeClr val="accent1"/>
            </a:solidFill>
            <a:miter lim="800000"/>
            <a:headEnd/>
            <a:tailEnd/>
          </a:ln>
          <a:effectLst/>
        </p:spPr>
      </p:pic>
      <p:sp>
        <p:nvSpPr>
          <p:cNvPr id="20" name="Oval 19"/>
          <p:cNvSpPr/>
          <p:nvPr/>
        </p:nvSpPr>
        <p:spPr>
          <a:xfrm rot="5400000">
            <a:off x="6250793" y="2750339"/>
            <a:ext cx="714380" cy="2143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rot="5400000">
            <a:off x="5250661" y="2678901"/>
            <a:ext cx="714380" cy="2143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22" name="Picture 2"/>
          <p:cNvPicPr>
            <a:picLocks noChangeAspect="1" noChangeArrowheads="1"/>
          </p:cNvPicPr>
          <p:nvPr/>
        </p:nvPicPr>
        <p:blipFill>
          <a:blip r:embed="rId4"/>
          <a:srcRect/>
          <a:stretch>
            <a:fillRect/>
          </a:stretch>
        </p:blipFill>
        <p:spPr bwMode="auto">
          <a:xfrm>
            <a:off x="5200634" y="3786190"/>
            <a:ext cx="3943366" cy="1643069"/>
          </a:xfrm>
          <a:prstGeom prst="rect">
            <a:avLst/>
          </a:prstGeom>
          <a:noFill/>
          <a:ln w="9525">
            <a:noFill/>
            <a:miter lim="800000"/>
            <a:headEnd/>
            <a:tailEnd/>
          </a:ln>
          <a:effectLst/>
        </p:spPr>
      </p:pic>
      <p:sp>
        <p:nvSpPr>
          <p:cNvPr id="16" name="Oval 15"/>
          <p:cNvSpPr/>
          <p:nvPr/>
        </p:nvSpPr>
        <p:spPr>
          <a:xfrm rot="5400000">
            <a:off x="5072066" y="4000504"/>
            <a:ext cx="114300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rot="5400000">
            <a:off x="8358182" y="4286256"/>
            <a:ext cx="114300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6286512" y="5429264"/>
            <a:ext cx="2550698" cy="307777"/>
          </a:xfrm>
          <a:prstGeom prst="rect">
            <a:avLst/>
          </a:prstGeom>
        </p:spPr>
        <p:txBody>
          <a:bodyPr wrap="none">
            <a:spAutoFit/>
          </a:bodyPr>
          <a:lstStyle/>
          <a:p>
            <a:pPr algn="ctr"/>
            <a:r>
              <a:rPr lang="en-US" sz="1400" dirty="0" smtClean="0"/>
              <a:t>Fig </a:t>
            </a:r>
            <a:r>
              <a:rPr lang="en-US" sz="1400" dirty="0" smtClean="0"/>
              <a:t>7: </a:t>
            </a:r>
            <a:r>
              <a:rPr lang="en-US" sz="1400" dirty="0" smtClean="0"/>
              <a:t>Section in a classroom</a:t>
            </a:r>
            <a:endParaRPr lang="en-GB" sz="1400" dirty="0"/>
          </a:p>
        </p:txBody>
      </p:sp>
      <p:sp>
        <p:nvSpPr>
          <p:cNvPr id="14" name="Right Arrow 13"/>
          <p:cNvSpPr/>
          <p:nvPr/>
        </p:nvSpPr>
        <p:spPr>
          <a:xfrm>
            <a:off x="2000232" y="3071810"/>
            <a:ext cx="100013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a:t>
            </a:r>
            <a:endParaRPr lang="en-GB" sz="2000" b="1" dirty="0">
              <a:solidFill>
                <a:schemeClr val="tx1"/>
              </a:solidFill>
            </a:endParaRPr>
          </a:p>
        </p:txBody>
      </p:sp>
      <p:sp>
        <p:nvSpPr>
          <p:cNvPr id="24" name="Rectangle 23"/>
          <p:cNvSpPr/>
          <p:nvPr/>
        </p:nvSpPr>
        <p:spPr>
          <a:xfrm>
            <a:off x="4286248" y="4000504"/>
            <a:ext cx="1214446" cy="523220"/>
          </a:xfrm>
          <a:prstGeom prst="rect">
            <a:avLst/>
          </a:prstGeom>
        </p:spPr>
        <p:txBody>
          <a:bodyPr wrap="square">
            <a:spAutoFit/>
          </a:bodyPr>
          <a:lstStyle/>
          <a:p>
            <a:pPr algn="ctr"/>
            <a:r>
              <a:rPr lang="en-US" sz="1400" dirty="0" smtClean="0"/>
              <a:t>Southern clerestories </a:t>
            </a:r>
            <a:endParaRPr lang="en-GB" sz="1400" dirty="0"/>
          </a:p>
        </p:txBody>
      </p:sp>
      <p:sp>
        <p:nvSpPr>
          <p:cNvPr id="25" name="Rectangle 24"/>
          <p:cNvSpPr/>
          <p:nvPr/>
        </p:nvSpPr>
        <p:spPr>
          <a:xfrm>
            <a:off x="7500958" y="4286256"/>
            <a:ext cx="1214446" cy="523220"/>
          </a:xfrm>
          <a:prstGeom prst="rect">
            <a:avLst/>
          </a:prstGeom>
        </p:spPr>
        <p:txBody>
          <a:bodyPr wrap="square">
            <a:spAutoFit/>
          </a:bodyPr>
          <a:lstStyle/>
          <a:p>
            <a:pPr algn="ctr"/>
            <a:r>
              <a:rPr lang="en-US" sz="1400" dirty="0" smtClean="0"/>
              <a:t>Northern windows</a:t>
            </a:r>
            <a:endParaRPr lang="en-GB"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17</a:t>
            </a:fld>
            <a:endParaRPr lang="en-GB" dirty="0"/>
          </a:p>
        </p:txBody>
      </p:sp>
      <p:sp>
        <p:nvSpPr>
          <p:cNvPr id="18" name="TextBox 17"/>
          <p:cNvSpPr txBox="1"/>
          <p:nvPr/>
        </p:nvSpPr>
        <p:spPr>
          <a:xfrm>
            <a:off x="1785918" y="785794"/>
            <a:ext cx="7358082" cy="6463308"/>
          </a:xfrm>
          <a:prstGeom prst="rect">
            <a:avLst/>
          </a:prstGeom>
          <a:noFill/>
        </p:spPr>
        <p:txBody>
          <a:bodyPr wrap="square" rtlCol="0">
            <a:spAutoFit/>
          </a:bodyPr>
          <a:lstStyle/>
          <a:p>
            <a:r>
              <a:rPr lang="en-GB" b="1" dirty="0"/>
              <a:t>By quick environmental look at the building note that</a:t>
            </a:r>
            <a:r>
              <a:rPr lang="en-GB" b="1" dirty="0" smtClean="0"/>
              <a:t>:</a:t>
            </a:r>
          </a:p>
          <a:p>
            <a:endParaRPr lang="en-GB" dirty="0" smtClean="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endParaRPr lang="en-US" dirty="0"/>
          </a:p>
          <a:p>
            <a:endParaRPr lang="en-US" dirty="0" smtClean="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endParaRPr lang="en-US" dirty="0"/>
          </a:p>
          <a:p>
            <a:pPr>
              <a:buFont typeface="Wingdings" pitchFamily="2" charset="2"/>
              <a:buChar char="v"/>
            </a:pPr>
            <a:endParaRPr lang="en-US" dirty="0" smtClean="0"/>
          </a:p>
          <a:p>
            <a:pPr lvl="2">
              <a:buFont typeface="Wingdings" pitchFamily="2" charset="2"/>
              <a:buChar char="v"/>
            </a:pPr>
            <a:endParaRPr lang="en-US" dirty="0" smtClean="0"/>
          </a:p>
          <a:p>
            <a:pPr lvl="2">
              <a:buFont typeface="Wingdings" pitchFamily="2" charset="2"/>
              <a:buChar char="v"/>
            </a:pPr>
            <a:endParaRPr lang="en-US" dirty="0" smtClean="0"/>
          </a:p>
          <a:p>
            <a:pPr lvl="2">
              <a:buFont typeface="Wingdings" pitchFamily="2" charset="2"/>
              <a:buChar char="v"/>
            </a:pPr>
            <a:endParaRPr lang="en-US" dirty="0" smtClean="0"/>
          </a:p>
          <a:p>
            <a:pPr lvl="2">
              <a:buFont typeface="Wingdings" pitchFamily="2" charset="2"/>
              <a:buChar char="v"/>
            </a:pPr>
            <a:endParaRPr lang="en-US" dirty="0" smtClean="0"/>
          </a:p>
          <a:p>
            <a:pPr lvl="2"/>
            <a:endParaRPr lang="en-US" dirty="0" smtClean="0"/>
          </a:p>
          <a:p>
            <a:pPr lvl="2">
              <a:buFont typeface="Wingdings" pitchFamily="2" charset="2"/>
              <a:buChar char="v"/>
            </a:pPr>
            <a:r>
              <a:rPr lang="en-US" dirty="0" smtClean="0"/>
              <a:t>Zigzag shape of teaching spaces</a:t>
            </a:r>
          </a:p>
          <a:p>
            <a:pPr lvl="0"/>
            <a:r>
              <a:rPr lang="en-US" dirty="0" smtClean="0"/>
              <a:t>  </a:t>
            </a:r>
            <a:endParaRPr lang="en-GB" dirty="0"/>
          </a:p>
          <a:p>
            <a:pPr>
              <a:buFont typeface="Wingdings" pitchFamily="2" charset="2"/>
              <a:buChar char="v"/>
            </a:pPr>
            <a:endParaRPr lang="en-US" dirty="0" smtClean="0"/>
          </a:p>
          <a:p>
            <a:pPr>
              <a:buFont typeface="Wingdings" pitchFamily="2" charset="2"/>
              <a:buChar char="v"/>
            </a:pPr>
            <a:endParaRPr lang="en-GB" dirty="0"/>
          </a:p>
        </p:txBody>
      </p:sp>
      <p:sp>
        <p:nvSpPr>
          <p:cNvPr id="19" name="Rectangle 18"/>
          <p:cNvSpPr/>
          <p:nvPr/>
        </p:nvSpPr>
        <p:spPr>
          <a:xfrm>
            <a:off x="4143372" y="3643314"/>
            <a:ext cx="1829347" cy="307777"/>
          </a:xfrm>
          <a:prstGeom prst="rect">
            <a:avLst/>
          </a:prstGeom>
        </p:spPr>
        <p:txBody>
          <a:bodyPr wrap="none">
            <a:spAutoFit/>
          </a:bodyPr>
          <a:lstStyle/>
          <a:p>
            <a:pPr algn="ctr"/>
            <a:r>
              <a:rPr lang="en-US" sz="1400" dirty="0" smtClean="0"/>
              <a:t>Fig </a:t>
            </a:r>
            <a:r>
              <a:rPr lang="en-US" sz="1400" dirty="0" smtClean="0"/>
              <a:t>8: </a:t>
            </a:r>
            <a:r>
              <a:rPr lang="en-US" sz="1400" dirty="0" smtClean="0"/>
              <a:t>plan of school</a:t>
            </a:r>
            <a:endParaRPr lang="en-GB" sz="1400" dirty="0"/>
          </a:p>
        </p:txBody>
      </p:sp>
      <p:pic>
        <p:nvPicPr>
          <p:cNvPr id="1026" name="Picture 2"/>
          <p:cNvPicPr>
            <a:picLocks noChangeAspect="1" noChangeArrowheads="1"/>
          </p:cNvPicPr>
          <p:nvPr/>
        </p:nvPicPr>
        <p:blipFill>
          <a:blip r:embed="rId3"/>
          <a:srcRect/>
          <a:stretch>
            <a:fillRect/>
          </a:stretch>
        </p:blipFill>
        <p:spPr bwMode="auto">
          <a:xfrm>
            <a:off x="5357818" y="3929066"/>
            <a:ext cx="1548153" cy="1714512"/>
          </a:xfrm>
          <a:prstGeom prst="rect">
            <a:avLst/>
          </a:prstGeom>
          <a:noFill/>
          <a:ln w="9525">
            <a:solidFill>
              <a:schemeClr val="accent1"/>
            </a:solid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2000168" y="1285860"/>
            <a:ext cx="6358046" cy="2339723"/>
          </a:xfrm>
          <a:prstGeom prst="rect">
            <a:avLst/>
          </a:prstGeom>
          <a:noFill/>
          <a:ln w="9525">
            <a:solidFill>
              <a:schemeClr val="accent1"/>
            </a:solidFill>
            <a:miter lim="800000"/>
            <a:headEnd/>
            <a:tailEnd/>
          </a:ln>
          <a:effectLst/>
        </p:spPr>
      </p:pic>
      <p:pic>
        <p:nvPicPr>
          <p:cNvPr id="4099" name="Picture 3"/>
          <p:cNvPicPr>
            <a:picLocks noChangeAspect="1" noChangeArrowheads="1"/>
          </p:cNvPicPr>
          <p:nvPr/>
        </p:nvPicPr>
        <p:blipFill>
          <a:blip r:embed="rId5"/>
          <a:srcRect/>
          <a:stretch>
            <a:fillRect/>
          </a:stretch>
        </p:blipFill>
        <p:spPr bwMode="auto">
          <a:xfrm>
            <a:off x="2714612" y="3929066"/>
            <a:ext cx="1983049" cy="1714512"/>
          </a:xfrm>
          <a:prstGeom prst="rect">
            <a:avLst/>
          </a:prstGeom>
          <a:noFill/>
          <a:ln w="9525">
            <a:solidFill>
              <a:schemeClr val="accent1"/>
            </a:solidFill>
            <a:miter lim="800000"/>
            <a:headEnd/>
            <a:tailEnd/>
          </a:ln>
          <a:effectLst/>
        </p:spPr>
      </p:pic>
      <p:sp>
        <p:nvSpPr>
          <p:cNvPr id="15" name="Oval 14"/>
          <p:cNvSpPr/>
          <p:nvPr/>
        </p:nvSpPr>
        <p:spPr>
          <a:xfrm rot="5400000">
            <a:off x="6393685" y="5107777"/>
            <a:ext cx="714380" cy="6429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rot="5400000">
            <a:off x="2893223" y="3964769"/>
            <a:ext cx="714380" cy="6429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2143108" y="5715016"/>
            <a:ext cx="5884944" cy="307777"/>
          </a:xfrm>
          <a:prstGeom prst="rect">
            <a:avLst/>
          </a:prstGeom>
        </p:spPr>
        <p:txBody>
          <a:bodyPr wrap="none">
            <a:spAutoFit/>
          </a:bodyPr>
          <a:lstStyle/>
          <a:p>
            <a:pPr algn="ctr"/>
            <a:r>
              <a:rPr lang="en-US" sz="1400" dirty="0" smtClean="0"/>
              <a:t>Fig </a:t>
            </a:r>
            <a:r>
              <a:rPr lang="en-US" sz="1400" dirty="0" smtClean="0"/>
              <a:t>9: </a:t>
            </a:r>
            <a:r>
              <a:rPr lang="en-US" sz="1400" dirty="0" smtClean="0"/>
              <a:t>doors location in our school , conventional schools; respectively</a:t>
            </a:r>
            <a:endParaRPr lang="en-GB"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18</a:t>
            </a:fld>
            <a:endParaRPr lang="en-GB" dirty="0"/>
          </a:p>
        </p:txBody>
      </p:sp>
      <p:sp>
        <p:nvSpPr>
          <p:cNvPr id="18" name="TextBox 17"/>
          <p:cNvSpPr txBox="1"/>
          <p:nvPr/>
        </p:nvSpPr>
        <p:spPr>
          <a:xfrm>
            <a:off x="1785918" y="785794"/>
            <a:ext cx="7358082" cy="5632311"/>
          </a:xfrm>
          <a:prstGeom prst="rect">
            <a:avLst/>
          </a:prstGeom>
          <a:noFill/>
        </p:spPr>
        <p:txBody>
          <a:bodyPr wrap="square" rtlCol="0">
            <a:spAutoFit/>
          </a:bodyPr>
          <a:lstStyle/>
          <a:p>
            <a:r>
              <a:rPr lang="en-GB" b="1" dirty="0"/>
              <a:t>By quick environmental look at the building note that</a:t>
            </a:r>
            <a:r>
              <a:rPr lang="en-GB" b="1" dirty="0" smtClean="0"/>
              <a:t>:</a:t>
            </a:r>
          </a:p>
          <a:p>
            <a:endParaRPr lang="en-GB" dirty="0" smtClean="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endParaRPr lang="en-US" dirty="0"/>
          </a:p>
          <a:p>
            <a:endParaRPr lang="en-US" dirty="0" smtClean="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endParaRPr lang="en-US" dirty="0"/>
          </a:p>
          <a:p>
            <a:pPr>
              <a:buFont typeface="Wingdings" pitchFamily="2" charset="2"/>
              <a:buChar char="v"/>
            </a:pPr>
            <a:endParaRPr lang="en-US" dirty="0" smtClean="0"/>
          </a:p>
          <a:p>
            <a:endParaRPr lang="en-US" dirty="0" smtClean="0"/>
          </a:p>
          <a:p>
            <a:pPr lvl="2">
              <a:buFont typeface="Wingdings" pitchFamily="2" charset="2"/>
              <a:buChar char="v"/>
            </a:pPr>
            <a:endParaRPr lang="en-US" dirty="0" smtClean="0"/>
          </a:p>
          <a:p>
            <a:pPr lvl="2">
              <a:buFont typeface="Wingdings" pitchFamily="2" charset="2"/>
              <a:buChar char="v"/>
            </a:pPr>
            <a:r>
              <a:rPr lang="en-US" dirty="0" smtClean="0"/>
              <a:t>Steel mesh for ventilation and lighting in corridor</a:t>
            </a:r>
          </a:p>
          <a:p>
            <a:pPr lvl="0"/>
            <a:r>
              <a:rPr lang="en-US" dirty="0" smtClean="0"/>
              <a:t>  </a:t>
            </a:r>
            <a:endParaRPr lang="en-GB" dirty="0"/>
          </a:p>
          <a:p>
            <a:pPr>
              <a:buFont typeface="Wingdings" pitchFamily="2" charset="2"/>
              <a:buChar char="v"/>
            </a:pPr>
            <a:endParaRPr lang="en-US" dirty="0" smtClean="0"/>
          </a:p>
          <a:p>
            <a:pPr>
              <a:buFont typeface="Wingdings" pitchFamily="2" charset="2"/>
              <a:buChar char="v"/>
            </a:pPr>
            <a:endParaRPr lang="en-GB" dirty="0"/>
          </a:p>
        </p:txBody>
      </p:sp>
      <p:pic>
        <p:nvPicPr>
          <p:cNvPr id="20482" name="Picture 2" descr="F:\aroooj.PNG"/>
          <p:cNvPicPr>
            <a:picLocks noChangeAspect="1" noChangeArrowheads="1"/>
          </p:cNvPicPr>
          <p:nvPr/>
        </p:nvPicPr>
        <p:blipFill>
          <a:blip r:embed="rId3"/>
          <a:srcRect/>
          <a:stretch>
            <a:fillRect/>
          </a:stretch>
        </p:blipFill>
        <p:spPr bwMode="auto">
          <a:xfrm>
            <a:off x="3357554" y="1571612"/>
            <a:ext cx="3571900" cy="3143272"/>
          </a:xfrm>
          <a:prstGeom prst="rect">
            <a:avLst/>
          </a:prstGeom>
          <a:noFill/>
        </p:spPr>
      </p:pic>
      <p:sp>
        <p:nvSpPr>
          <p:cNvPr id="12" name="Rectangle 11"/>
          <p:cNvSpPr/>
          <p:nvPr/>
        </p:nvSpPr>
        <p:spPr>
          <a:xfrm>
            <a:off x="3929058" y="4643446"/>
            <a:ext cx="3448381" cy="307777"/>
          </a:xfrm>
          <a:prstGeom prst="rect">
            <a:avLst/>
          </a:prstGeom>
        </p:spPr>
        <p:txBody>
          <a:bodyPr wrap="none">
            <a:spAutoFit/>
          </a:bodyPr>
          <a:lstStyle/>
          <a:p>
            <a:pPr algn="ctr"/>
            <a:r>
              <a:rPr lang="en-US" sz="1400" dirty="0" smtClean="0"/>
              <a:t>Fig </a:t>
            </a:r>
            <a:r>
              <a:rPr lang="en-US" sz="1400" dirty="0" smtClean="0"/>
              <a:t>10 </a:t>
            </a:r>
            <a:r>
              <a:rPr lang="en-US" sz="1400" dirty="0" smtClean="0"/>
              <a:t>: shading steel mesh in corridors</a:t>
            </a:r>
            <a:endParaRPr lang="en-GB"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19</a:t>
            </a:fld>
            <a:endParaRPr lang="en-GB" dirty="0"/>
          </a:p>
        </p:txBody>
      </p:sp>
      <p:sp>
        <p:nvSpPr>
          <p:cNvPr id="18" name="TextBox 17"/>
          <p:cNvSpPr txBox="1"/>
          <p:nvPr/>
        </p:nvSpPr>
        <p:spPr>
          <a:xfrm>
            <a:off x="1785918" y="785794"/>
            <a:ext cx="7358082" cy="5909310"/>
          </a:xfrm>
          <a:prstGeom prst="rect">
            <a:avLst/>
          </a:prstGeom>
          <a:noFill/>
        </p:spPr>
        <p:txBody>
          <a:bodyPr wrap="square" rtlCol="0">
            <a:spAutoFit/>
          </a:bodyPr>
          <a:lstStyle/>
          <a:p>
            <a:r>
              <a:rPr lang="en-GB" b="1" dirty="0"/>
              <a:t>By quick environmental look at the building note that</a:t>
            </a:r>
            <a:r>
              <a:rPr lang="en-GB" b="1" dirty="0" smtClean="0"/>
              <a:t>:</a:t>
            </a:r>
          </a:p>
          <a:p>
            <a:endParaRPr lang="en-GB" dirty="0" smtClean="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endParaRPr lang="en-US" dirty="0"/>
          </a:p>
          <a:p>
            <a:endParaRPr lang="en-US" dirty="0" smtClean="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endParaRPr lang="en-US" dirty="0"/>
          </a:p>
          <a:p>
            <a:endParaRPr lang="en-US" dirty="0" smtClean="0"/>
          </a:p>
          <a:p>
            <a:endParaRPr lang="en-US" dirty="0" smtClean="0"/>
          </a:p>
          <a:p>
            <a:pPr lvl="2">
              <a:buFont typeface="Wingdings" pitchFamily="2" charset="2"/>
              <a:buChar char="v"/>
            </a:pPr>
            <a:r>
              <a:rPr lang="en-US" dirty="0" smtClean="0"/>
              <a:t>The court as internal wintry yard</a:t>
            </a:r>
          </a:p>
          <a:p>
            <a:pPr lvl="3">
              <a:buFont typeface="Wingdings" pitchFamily="2" charset="2"/>
              <a:buChar char="Ø"/>
            </a:pPr>
            <a:r>
              <a:rPr lang="en-US" dirty="0" smtClean="0"/>
              <a:t>Solar gain in winter</a:t>
            </a:r>
          </a:p>
          <a:p>
            <a:pPr lvl="3">
              <a:buFont typeface="Wingdings" pitchFamily="2" charset="2"/>
              <a:buChar char="Ø"/>
            </a:pPr>
            <a:r>
              <a:rPr lang="en-US" dirty="0" smtClean="0"/>
              <a:t>Shaded in summer with permeable fabric shades</a:t>
            </a:r>
          </a:p>
          <a:p>
            <a:pPr lvl="0"/>
            <a:r>
              <a:rPr lang="en-US" dirty="0" smtClean="0"/>
              <a:t>  </a:t>
            </a:r>
            <a:endParaRPr lang="en-GB" dirty="0"/>
          </a:p>
          <a:p>
            <a:pPr>
              <a:buFont typeface="Wingdings" pitchFamily="2" charset="2"/>
              <a:buChar char="v"/>
            </a:pPr>
            <a:endParaRPr lang="en-US" dirty="0" smtClean="0"/>
          </a:p>
          <a:p>
            <a:pPr>
              <a:buFont typeface="Wingdings" pitchFamily="2" charset="2"/>
              <a:buChar char="v"/>
            </a:pPr>
            <a:endParaRPr lang="en-GB" dirty="0"/>
          </a:p>
        </p:txBody>
      </p:sp>
      <p:pic>
        <p:nvPicPr>
          <p:cNvPr id="12" name="Picture 11"/>
          <p:cNvPicPr/>
          <p:nvPr/>
        </p:nvPicPr>
        <p:blipFill>
          <a:blip r:embed="rId3" cstate="print"/>
          <a:srcRect/>
          <a:stretch>
            <a:fillRect/>
          </a:stretch>
        </p:blipFill>
        <p:spPr bwMode="auto">
          <a:xfrm>
            <a:off x="1857356" y="1428736"/>
            <a:ext cx="4214842" cy="1643074"/>
          </a:xfrm>
          <a:prstGeom prst="rect">
            <a:avLst/>
          </a:prstGeom>
          <a:noFill/>
          <a:ln w="3175">
            <a:solidFill>
              <a:schemeClr val="tx1"/>
            </a:solidFill>
            <a:miter lim="800000"/>
            <a:headEnd/>
            <a:tailEnd/>
          </a:ln>
        </p:spPr>
      </p:pic>
      <p:pic>
        <p:nvPicPr>
          <p:cNvPr id="14" name="Picture 13"/>
          <p:cNvPicPr/>
          <p:nvPr/>
        </p:nvPicPr>
        <p:blipFill>
          <a:blip r:embed="rId4"/>
          <a:srcRect/>
          <a:stretch>
            <a:fillRect/>
          </a:stretch>
        </p:blipFill>
        <p:spPr bwMode="auto">
          <a:xfrm>
            <a:off x="6072198" y="1428736"/>
            <a:ext cx="2643206" cy="2928958"/>
          </a:xfrm>
          <a:prstGeom prst="rect">
            <a:avLst/>
          </a:prstGeom>
          <a:noFill/>
          <a:ln w="9525">
            <a:noFill/>
            <a:miter lim="800000"/>
            <a:headEnd/>
            <a:tailEnd/>
          </a:ln>
        </p:spPr>
      </p:pic>
      <p:sp>
        <p:nvSpPr>
          <p:cNvPr id="15" name="Rectangle 14"/>
          <p:cNvSpPr/>
          <p:nvPr/>
        </p:nvSpPr>
        <p:spPr>
          <a:xfrm>
            <a:off x="4429124" y="4357694"/>
            <a:ext cx="1891865" cy="307777"/>
          </a:xfrm>
          <a:prstGeom prst="rect">
            <a:avLst/>
          </a:prstGeom>
        </p:spPr>
        <p:txBody>
          <a:bodyPr wrap="none">
            <a:spAutoFit/>
          </a:bodyPr>
          <a:lstStyle/>
          <a:p>
            <a:pPr algn="ctr"/>
            <a:r>
              <a:rPr lang="en-US" sz="1400" dirty="0" smtClean="0"/>
              <a:t>Fig </a:t>
            </a:r>
            <a:r>
              <a:rPr lang="en-US" sz="1400" dirty="0" smtClean="0"/>
              <a:t>11: </a:t>
            </a:r>
            <a:r>
              <a:rPr lang="en-US" sz="1400" dirty="0" smtClean="0"/>
              <a:t>Court details</a:t>
            </a:r>
            <a:endParaRPr lang="en-GB" sz="1400" dirty="0"/>
          </a:p>
        </p:txBody>
      </p:sp>
      <p:pic>
        <p:nvPicPr>
          <p:cNvPr id="16" name="Picture 15"/>
          <p:cNvPicPr/>
          <p:nvPr/>
        </p:nvPicPr>
        <p:blipFill>
          <a:blip r:embed="rId5" cstate="print"/>
          <a:srcRect/>
          <a:stretch>
            <a:fillRect/>
          </a:stretch>
        </p:blipFill>
        <p:spPr bwMode="auto">
          <a:xfrm>
            <a:off x="1857356" y="3071810"/>
            <a:ext cx="4214842" cy="1285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Table Of Content</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graphicFrame>
        <p:nvGraphicFramePr>
          <p:cNvPr id="15" name="Diagram 14"/>
          <p:cNvGraphicFramePr/>
          <p:nvPr/>
        </p:nvGraphicFramePr>
        <p:xfrm>
          <a:off x="2285984" y="1142984"/>
          <a:ext cx="6500858"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Slide Number Placeholder 15"/>
          <p:cNvSpPr>
            <a:spLocks noGrp="1"/>
          </p:cNvSpPr>
          <p:nvPr>
            <p:ph type="sldNum" sz="quarter" idx="12"/>
          </p:nvPr>
        </p:nvSpPr>
        <p:spPr/>
        <p:txBody>
          <a:bodyPr/>
          <a:lstStyle/>
          <a:p>
            <a:fld id="{5F540E4B-786C-4A55-B62C-87380AA05893}" type="slidenum">
              <a:rPr lang="en-GB" smtClean="0"/>
              <a:pPr/>
              <a:t>2</a:t>
            </a:fld>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20</a:t>
            </a:fld>
            <a:endParaRPr lang="en-GB" dirty="0"/>
          </a:p>
        </p:txBody>
      </p:sp>
      <p:sp>
        <p:nvSpPr>
          <p:cNvPr id="18" name="TextBox 17"/>
          <p:cNvSpPr txBox="1"/>
          <p:nvPr/>
        </p:nvSpPr>
        <p:spPr>
          <a:xfrm>
            <a:off x="1785918" y="785794"/>
            <a:ext cx="7358082" cy="4801314"/>
          </a:xfrm>
          <a:prstGeom prst="rect">
            <a:avLst/>
          </a:prstGeom>
          <a:noFill/>
        </p:spPr>
        <p:txBody>
          <a:bodyPr wrap="square" rtlCol="0">
            <a:spAutoFit/>
          </a:bodyPr>
          <a:lstStyle/>
          <a:p>
            <a:r>
              <a:rPr lang="en-GB" b="1" dirty="0"/>
              <a:t>By quick environmental look at the building note that</a:t>
            </a:r>
            <a:r>
              <a:rPr lang="en-GB" b="1" dirty="0" smtClean="0"/>
              <a:t>:</a:t>
            </a:r>
          </a:p>
          <a:p>
            <a:endParaRPr lang="en-GB" dirty="0" smtClean="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endParaRPr lang="en-US" dirty="0"/>
          </a:p>
          <a:p>
            <a:endParaRPr lang="en-US" dirty="0" smtClean="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endParaRPr lang="en-US" dirty="0"/>
          </a:p>
          <a:p>
            <a:endParaRPr lang="en-US" dirty="0" smtClean="0"/>
          </a:p>
          <a:p>
            <a:endParaRPr lang="en-US" dirty="0" smtClean="0"/>
          </a:p>
          <a:p>
            <a:pPr>
              <a:buFont typeface="Wingdings" pitchFamily="2" charset="2"/>
              <a:buChar char="v"/>
            </a:pPr>
            <a:endParaRPr lang="en-US" dirty="0" smtClean="0"/>
          </a:p>
          <a:p>
            <a:pPr>
              <a:buFont typeface="Wingdings" pitchFamily="2" charset="2"/>
              <a:buChar char="v"/>
            </a:pPr>
            <a:endParaRPr lang="en-GB" dirty="0"/>
          </a:p>
        </p:txBody>
      </p:sp>
      <p:sp>
        <p:nvSpPr>
          <p:cNvPr id="15" name="Rectangle 14"/>
          <p:cNvSpPr/>
          <p:nvPr/>
        </p:nvSpPr>
        <p:spPr>
          <a:xfrm>
            <a:off x="4429124" y="4357694"/>
            <a:ext cx="1792478" cy="307777"/>
          </a:xfrm>
          <a:prstGeom prst="rect">
            <a:avLst/>
          </a:prstGeom>
        </p:spPr>
        <p:txBody>
          <a:bodyPr wrap="none">
            <a:spAutoFit/>
          </a:bodyPr>
          <a:lstStyle/>
          <a:p>
            <a:pPr algn="ctr"/>
            <a:r>
              <a:rPr lang="en-US" sz="1400" dirty="0" smtClean="0"/>
              <a:t>Fig 5: Court details</a:t>
            </a:r>
            <a:endParaRPr lang="en-GB" sz="1400" dirty="0"/>
          </a:p>
        </p:txBody>
      </p:sp>
      <p:pic>
        <p:nvPicPr>
          <p:cNvPr id="17" name="Picture 2"/>
          <p:cNvPicPr>
            <a:picLocks noChangeAspect="1" noChangeArrowheads="1"/>
          </p:cNvPicPr>
          <p:nvPr/>
        </p:nvPicPr>
        <p:blipFill>
          <a:blip r:embed="rId3"/>
          <a:srcRect/>
          <a:stretch>
            <a:fillRect/>
          </a:stretch>
        </p:blipFill>
        <p:spPr bwMode="auto">
          <a:xfrm>
            <a:off x="3000364" y="1357298"/>
            <a:ext cx="5313705" cy="3643338"/>
          </a:xfrm>
          <a:prstGeom prst="rect">
            <a:avLst/>
          </a:prstGeom>
          <a:noFill/>
          <a:ln w="9525">
            <a:solidFill>
              <a:schemeClr val="accent1"/>
            </a:solidFill>
            <a:miter lim="800000"/>
            <a:headEnd/>
            <a:tailEnd/>
          </a:ln>
          <a:effectLst/>
        </p:spPr>
      </p:pic>
      <p:sp>
        <p:nvSpPr>
          <p:cNvPr id="19" name="Rectangle 18"/>
          <p:cNvSpPr/>
          <p:nvPr/>
        </p:nvSpPr>
        <p:spPr>
          <a:xfrm>
            <a:off x="4500562" y="5214950"/>
            <a:ext cx="2157963" cy="307777"/>
          </a:xfrm>
          <a:prstGeom prst="rect">
            <a:avLst/>
          </a:prstGeom>
        </p:spPr>
        <p:txBody>
          <a:bodyPr wrap="none">
            <a:spAutoFit/>
          </a:bodyPr>
          <a:lstStyle/>
          <a:p>
            <a:pPr algn="ctr"/>
            <a:r>
              <a:rPr lang="en-US" sz="1400" dirty="0" smtClean="0"/>
              <a:t>Fig </a:t>
            </a:r>
            <a:r>
              <a:rPr lang="en-US" sz="1400" dirty="0" smtClean="0"/>
              <a:t>12: </a:t>
            </a:r>
            <a:r>
              <a:rPr lang="en-US" sz="1400" dirty="0" smtClean="0"/>
              <a:t>Section in Court</a:t>
            </a:r>
            <a:endParaRPr lang="en-GB" sz="1400" dirty="0"/>
          </a:p>
        </p:txBody>
      </p:sp>
      <p:sp>
        <p:nvSpPr>
          <p:cNvPr id="20" name="TextBox 19"/>
          <p:cNvSpPr txBox="1"/>
          <p:nvPr/>
        </p:nvSpPr>
        <p:spPr>
          <a:xfrm>
            <a:off x="1214414" y="5857892"/>
            <a:ext cx="7358082" cy="369332"/>
          </a:xfrm>
          <a:prstGeom prst="rect">
            <a:avLst/>
          </a:prstGeom>
          <a:noFill/>
        </p:spPr>
        <p:txBody>
          <a:bodyPr wrap="square" rtlCol="0">
            <a:spAutoFit/>
          </a:bodyPr>
          <a:lstStyle/>
          <a:p>
            <a:pPr lvl="3">
              <a:buFont typeface="Wingdings" pitchFamily="2" charset="2"/>
              <a:buChar char="Ø"/>
            </a:pPr>
            <a:r>
              <a:rPr lang="en-US" dirty="0" smtClean="0"/>
              <a:t>Opened from sides for ventilation</a:t>
            </a:r>
          </a:p>
        </p:txBody>
      </p:sp>
      <p:cxnSp>
        <p:nvCxnSpPr>
          <p:cNvPr id="22" name="Curved Connector 21"/>
          <p:cNvCxnSpPr/>
          <p:nvPr/>
        </p:nvCxnSpPr>
        <p:spPr>
          <a:xfrm rot="16200000" flipV="1">
            <a:off x="2821769" y="2678901"/>
            <a:ext cx="2571768" cy="1214446"/>
          </a:xfrm>
          <a:prstGeom prst="curvedConnector3">
            <a:avLst>
              <a:gd name="adj1" fmla="val 6185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rot="16200000" flipV="1">
            <a:off x="3107521" y="2750339"/>
            <a:ext cx="2571768" cy="1214446"/>
          </a:xfrm>
          <a:prstGeom prst="curvedConnector3">
            <a:avLst>
              <a:gd name="adj1" fmla="val 6580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5400000" flipH="1" flipV="1">
            <a:off x="5685979" y="2614154"/>
            <a:ext cx="2571768" cy="1143008"/>
          </a:xfrm>
          <a:prstGeom prst="curvedConnector3">
            <a:avLst>
              <a:gd name="adj1" fmla="val 6354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p:nvPr/>
        </p:nvCxnSpPr>
        <p:spPr>
          <a:xfrm rot="5400000" flipH="1" flipV="1">
            <a:off x="5857884" y="2643182"/>
            <a:ext cx="2571768" cy="1143008"/>
          </a:xfrm>
          <a:prstGeom prst="curvedConnector3">
            <a:avLst>
              <a:gd name="adj1" fmla="val 59030"/>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286380" y="2643182"/>
            <a:ext cx="1120820" cy="954107"/>
          </a:xfrm>
          <a:prstGeom prst="rect">
            <a:avLst/>
          </a:prstGeom>
        </p:spPr>
        <p:txBody>
          <a:bodyPr wrap="none">
            <a:spAutoFit/>
          </a:bodyPr>
          <a:lstStyle/>
          <a:p>
            <a:pPr algn="ctr"/>
            <a:r>
              <a:rPr lang="en-US" sz="1400" dirty="0" smtClean="0"/>
              <a:t>Direction</a:t>
            </a:r>
            <a:br>
              <a:rPr lang="en-US" sz="1400" dirty="0" smtClean="0"/>
            </a:br>
            <a:r>
              <a:rPr lang="en-US" sz="1400" dirty="0" smtClean="0"/>
              <a:t>of </a:t>
            </a:r>
            <a:br>
              <a:rPr lang="en-US" sz="1400" dirty="0" smtClean="0"/>
            </a:br>
            <a:r>
              <a:rPr lang="en-US" sz="1400" dirty="0" smtClean="0"/>
              <a:t>Ventilation</a:t>
            </a:r>
            <a:br>
              <a:rPr lang="en-US" sz="1400" dirty="0" smtClean="0"/>
            </a:br>
            <a:r>
              <a:rPr lang="en-US" sz="1400" dirty="0" smtClean="0"/>
              <a:t>in Court</a:t>
            </a:r>
            <a:endParaRPr lang="en-GB"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21</a:t>
            </a:fld>
            <a:endParaRPr lang="en-GB" dirty="0"/>
          </a:p>
        </p:txBody>
      </p:sp>
      <p:sp>
        <p:nvSpPr>
          <p:cNvPr id="18" name="TextBox 17"/>
          <p:cNvSpPr txBox="1"/>
          <p:nvPr/>
        </p:nvSpPr>
        <p:spPr>
          <a:xfrm>
            <a:off x="1785918" y="785794"/>
            <a:ext cx="7358082" cy="5355312"/>
          </a:xfrm>
          <a:prstGeom prst="rect">
            <a:avLst/>
          </a:prstGeom>
          <a:noFill/>
        </p:spPr>
        <p:txBody>
          <a:bodyPr wrap="square" rtlCol="0">
            <a:spAutoFit/>
          </a:bodyPr>
          <a:lstStyle/>
          <a:p>
            <a:r>
              <a:rPr lang="en-GB" b="1" dirty="0"/>
              <a:t>By quick environmental look at the building note that</a:t>
            </a:r>
            <a:r>
              <a:rPr lang="en-GB" b="1" dirty="0" smtClean="0"/>
              <a:t>:</a:t>
            </a:r>
          </a:p>
          <a:p>
            <a:endParaRPr lang="en-GB" dirty="0" smtClean="0"/>
          </a:p>
          <a:p>
            <a:pPr>
              <a:buFont typeface="Wingdings" pitchFamily="2" charset="2"/>
              <a:buChar char="v"/>
            </a:pPr>
            <a:endParaRPr lang="en-US" dirty="0" smtClean="0"/>
          </a:p>
          <a:p>
            <a:pPr>
              <a:buFont typeface="Wingdings" pitchFamily="2" charset="2"/>
              <a:buChar char="v"/>
            </a:pPr>
            <a:endParaRPr lang="en-US" dirty="0"/>
          </a:p>
          <a:p>
            <a:endParaRPr lang="en-US" dirty="0" smtClean="0"/>
          </a:p>
          <a:p>
            <a:pPr>
              <a:buFont typeface="Wingdings" pitchFamily="2" charset="2"/>
              <a:buChar char="v"/>
            </a:pPr>
            <a:endParaRPr lang="en-US" dirty="0"/>
          </a:p>
          <a:p>
            <a:pPr>
              <a:buFont typeface="Wingdings" pitchFamily="2" charset="2"/>
              <a:buChar char="v"/>
            </a:pPr>
            <a:endParaRPr lang="en-US" dirty="0" smtClean="0"/>
          </a:p>
          <a:p>
            <a:endParaRPr lang="en-US" dirty="0"/>
          </a:p>
          <a:p>
            <a:endParaRPr lang="en-US" dirty="0" smtClean="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endParaRPr lang="en-US" dirty="0"/>
          </a:p>
          <a:p>
            <a:r>
              <a:rPr lang="en-US" dirty="0" smtClean="0"/>
              <a:t>  </a:t>
            </a:r>
          </a:p>
          <a:p>
            <a:pPr lvl="0"/>
            <a:r>
              <a:rPr lang="en-US" dirty="0" smtClean="0"/>
              <a:t>  </a:t>
            </a:r>
            <a:endParaRPr lang="en-GB" dirty="0" smtClean="0"/>
          </a:p>
          <a:p>
            <a:pPr lvl="2" algn="just"/>
            <a:r>
              <a:rPr lang="en-US" dirty="0" smtClean="0"/>
              <a:t> </a:t>
            </a:r>
          </a:p>
          <a:p>
            <a:pPr lvl="2" algn="just">
              <a:buFont typeface="Wingdings" pitchFamily="2" charset="2"/>
              <a:buChar char="ü"/>
            </a:pPr>
            <a:r>
              <a:rPr lang="en-US" dirty="0" smtClean="0"/>
              <a:t>Distance is 6.3 m between classes to ensure solar gain     for southern windows.</a:t>
            </a:r>
          </a:p>
          <a:p>
            <a:pPr lvl="2" algn="just">
              <a:buFont typeface="Wingdings" pitchFamily="2" charset="2"/>
              <a:buChar char="ü"/>
            </a:pPr>
            <a:r>
              <a:rPr lang="en-US" dirty="0"/>
              <a:t> </a:t>
            </a:r>
            <a:r>
              <a:rPr lang="en-US" dirty="0" smtClean="0"/>
              <a:t>fabric permeable summer shades .</a:t>
            </a:r>
            <a:endParaRPr lang="en-GB" dirty="0"/>
          </a:p>
        </p:txBody>
      </p:sp>
      <p:pic>
        <p:nvPicPr>
          <p:cNvPr id="12" name="Picture 11"/>
          <p:cNvPicPr/>
          <p:nvPr/>
        </p:nvPicPr>
        <p:blipFill>
          <a:blip r:embed="rId3"/>
          <a:srcRect/>
          <a:stretch>
            <a:fillRect/>
          </a:stretch>
        </p:blipFill>
        <p:spPr bwMode="auto">
          <a:xfrm>
            <a:off x="2285984" y="1428736"/>
            <a:ext cx="3429023" cy="2787320"/>
          </a:xfrm>
          <a:prstGeom prst="rect">
            <a:avLst/>
          </a:prstGeom>
          <a:noFill/>
          <a:ln w="3175">
            <a:solidFill>
              <a:schemeClr val="accent1"/>
            </a:solidFill>
            <a:miter lim="800000"/>
            <a:headEnd/>
            <a:tailEnd/>
          </a:ln>
        </p:spPr>
      </p:pic>
      <p:sp>
        <p:nvSpPr>
          <p:cNvPr id="14" name="Rectangle 13"/>
          <p:cNvSpPr/>
          <p:nvPr/>
        </p:nvSpPr>
        <p:spPr>
          <a:xfrm>
            <a:off x="2285984" y="4286256"/>
            <a:ext cx="3357586" cy="954107"/>
          </a:xfrm>
          <a:prstGeom prst="rect">
            <a:avLst/>
          </a:prstGeom>
        </p:spPr>
        <p:txBody>
          <a:bodyPr wrap="square">
            <a:spAutoFit/>
          </a:bodyPr>
          <a:lstStyle/>
          <a:p>
            <a:pPr algn="ctr"/>
            <a:r>
              <a:rPr lang="en-US" sz="1400" dirty="0" smtClean="0"/>
              <a:t>Fig </a:t>
            </a:r>
            <a:r>
              <a:rPr lang="en-US" sz="1400" dirty="0" smtClean="0"/>
              <a:t>13: </a:t>
            </a:r>
            <a:r>
              <a:rPr lang="en-GB" sz="1400" dirty="0" smtClean="0"/>
              <a:t>Effect of shading from</a:t>
            </a:r>
            <a:br>
              <a:rPr lang="en-GB" sz="1400" dirty="0" smtClean="0"/>
            </a:br>
            <a:r>
              <a:rPr lang="en-GB" sz="1400" dirty="0" smtClean="0"/>
              <a:t> classrooms on each other on Jan 21st at 11:30</a:t>
            </a:r>
            <a:endParaRPr lang="en-US" sz="1400" dirty="0" smtClean="0"/>
          </a:p>
          <a:p>
            <a:pPr algn="ctr"/>
            <a:endParaRPr lang="en-GB" sz="1400" dirty="0"/>
          </a:p>
        </p:txBody>
      </p:sp>
      <p:pic>
        <p:nvPicPr>
          <p:cNvPr id="23553" name="Picture 1"/>
          <p:cNvPicPr>
            <a:picLocks noChangeAspect="1" noChangeArrowheads="1"/>
          </p:cNvPicPr>
          <p:nvPr/>
        </p:nvPicPr>
        <p:blipFill>
          <a:blip r:embed="rId4"/>
          <a:srcRect/>
          <a:stretch>
            <a:fillRect/>
          </a:stretch>
        </p:blipFill>
        <p:spPr bwMode="auto">
          <a:xfrm>
            <a:off x="5929322" y="1428736"/>
            <a:ext cx="2902434" cy="2786082"/>
          </a:xfrm>
          <a:prstGeom prst="rect">
            <a:avLst/>
          </a:prstGeom>
          <a:noFill/>
          <a:ln w="9525">
            <a:solidFill>
              <a:schemeClr val="accent1"/>
            </a:solidFill>
            <a:miter lim="800000"/>
            <a:headEnd/>
            <a:tailEnd/>
          </a:ln>
          <a:effectLst/>
        </p:spPr>
      </p:pic>
      <p:sp>
        <p:nvSpPr>
          <p:cNvPr id="15" name="Rectangle 14"/>
          <p:cNvSpPr/>
          <p:nvPr/>
        </p:nvSpPr>
        <p:spPr>
          <a:xfrm>
            <a:off x="5572100" y="4286256"/>
            <a:ext cx="3571900" cy="523220"/>
          </a:xfrm>
          <a:prstGeom prst="rect">
            <a:avLst/>
          </a:prstGeom>
        </p:spPr>
        <p:txBody>
          <a:bodyPr wrap="square">
            <a:spAutoFit/>
          </a:bodyPr>
          <a:lstStyle/>
          <a:p>
            <a:pPr algn="ctr"/>
            <a:r>
              <a:rPr lang="en-US" sz="1400" dirty="0" smtClean="0"/>
              <a:t>Fig </a:t>
            </a:r>
            <a:r>
              <a:rPr lang="en-US" sz="1400" dirty="0" smtClean="0"/>
              <a:t>14 </a:t>
            </a:r>
            <a:r>
              <a:rPr lang="en-US" sz="1400" dirty="0" smtClean="0"/>
              <a:t>: </a:t>
            </a:r>
            <a:r>
              <a:rPr lang="en-GB" sz="1400" dirty="0" smtClean="0"/>
              <a:t>permeable fabric shades</a:t>
            </a:r>
            <a:endParaRPr lang="en-US" sz="1400" dirty="0" smtClean="0"/>
          </a:p>
          <a:p>
            <a:pPr algn="ctr"/>
            <a:endParaRPr lang="en-GB" sz="1400" dirty="0"/>
          </a:p>
        </p:txBody>
      </p:sp>
      <p:sp>
        <p:nvSpPr>
          <p:cNvPr id="17" name="Oval 16"/>
          <p:cNvSpPr/>
          <p:nvPr/>
        </p:nvSpPr>
        <p:spPr>
          <a:xfrm>
            <a:off x="5357818" y="1357298"/>
            <a:ext cx="3571900" cy="11430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22</a:t>
            </a:fld>
            <a:endParaRPr lang="en-GB" dirty="0"/>
          </a:p>
        </p:txBody>
      </p:sp>
      <p:sp>
        <p:nvSpPr>
          <p:cNvPr id="18" name="TextBox 17"/>
          <p:cNvSpPr txBox="1"/>
          <p:nvPr/>
        </p:nvSpPr>
        <p:spPr>
          <a:xfrm>
            <a:off x="1785918" y="785794"/>
            <a:ext cx="7358082" cy="4247317"/>
          </a:xfrm>
          <a:prstGeom prst="rect">
            <a:avLst/>
          </a:prstGeom>
          <a:noFill/>
        </p:spPr>
        <p:txBody>
          <a:bodyPr wrap="square" rtlCol="0">
            <a:spAutoFit/>
          </a:bodyPr>
          <a:lstStyle/>
          <a:p>
            <a:r>
              <a:rPr lang="en-GB" b="1" dirty="0" smtClean="0"/>
              <a:t>Shading Design in project</a:t>
            </a:r>
          </a:p>
          <a:p>
            <a:pPr lvl="1">
              <a:buFont typeface="Wingdings" pitchFamily="2" charset="2"/>
              <a:buChar char="ü"/>
            </a:pPr>
            <a:r>
              <a:rPr lang="en-US" dirty="0" smtClean="0"/>
              <a:t> western and eastern windows</a:t>
            </a:r>
            <a:endParaRPr lang="en-GB" dirty="0" smtClean="0"/>
          </a:p>
          <a:p>
            <a:endParaRPr lang="en-GB" dirty="0" smtClean="0"/>
          </a:p>
          <a:p>
            <a:endParaRPr lang="en-US" dirty="0" smtClean="0"/>
          </a:p>
          <a:p>
            <a:pPr>
              <a:buFont typeface="Wingdings" pitchFamily="2" charset="2"/>
              <a:buChar char="v"/>
            </a:pPr>
            <a:endParaRPr lang="en-US" dirty="0"/>
          </a:p>
          <a:p>
            <a:endParaRPr lang="en-US" dirty="0" smtClean="0"/>
          </a:p>
          <a:p>
            <a:pPr>
              <a:buFont typeface="Wingdings" pitchFamily="2" charset="2"/>
              <a:buChar char="v"/>
            </a:pPr>
            <a:endParaRPr lang="en-US" dirty="0" smtClean="0"/>
          </a:p>
          <a:p>
            <a:pPr>
              <a:buFont typeface="Wingdings" pitchFamily="2" charset="2"/>
              <a:buChar char="v"/>
            </a:pPr>
            <a:endParaRPr lang="en-US" dirty="0" smtClean="0"/>
          </a:p>
          <a:p>
            <a:endParaRPr lang="en-US" dirty="0"/>
          </a:p>
          <a:p>
            <a:endParaRPr lang="en-US" dirty="0" smtClean="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endParaRPr lang="en-US" dirty="0"/>
          </a:p>
          <a:p>
            <a:r>
              <a:rPr lang="en-US" dirty="0" smtClean="0"/>
              <a:t>  </a:t>
            </a:r>
          </a:p>
        </p:txBody>
      </p:sp>
      <p:sp>
        <p:nvSpPr>
          <p:cNvPr id="22" name="Rectangle 21"/>
          <p:cNvSpPr/>
          <p:nvPr/>
        </p:nvSpPr>
        <p:spPr>
          <a:xfrm>
            <a:off x="3857620" y="4071942"/>
            <a:ext cx="2951449" cy="523220"/>
          </a:xfrm>
          <a:prstGeom prst="rect">
            <a:avLst/>
          </a:prstGeom>
        </p:spPr>
        <p:txBody>
          <a:bodyPr wrap="none">
            <a:spAutoFit/>
          </a:bodyPr>
          <a:lstStyle/>
          <a:p>
            <a:pPr algn="ctr"/>
            <a:r>
              <a:rPr lang="en-US" sz="1400" dirty="0" smtClean="0"/>
              <a:t>Fig </a:t>
            </a:r>
            <a:r>
              <a:rPr lang="en-US" sz="1400" dirty="0" smtClean="0"/>
              <a:t>15 </a:t>
            </a:r>
            <a:r>
              <a:rPr lang="en-US" sz="1400" dirty="0" smtClean="0"/>
              <a:t>: </a:t>
            </a:r>
            <a:r>
              <a:rPr lang="en-GB" sz="1400" dirty="0" smtClean="0"/>
              <a:t>shading in east and west </a:t>
            </a:r>
            <a:endParaRPr lang="en-US" sz="1400" dirty="0" smtClean="0"/>
          </a:p>
          <a:p>
            <a:pPr algn="ctr"/>
            <a:endParaRPr lang="en-GB" sz="1400" dirty="0"/>
          </a:p>
        </p:txBody>
      </p:sp>
      <p:sp>
        <p:nvSpPr>
          <p:cNvPr id="23" name="Rectangle 22"/>
          <p:cNvSpPr/>
          <p:nvPr/>
        </p:nvSpPr>
        <p:spPr>
          <a:xfrm>
            <a:off x="2428860" y="4786322"/>
            <a:ext cx="5615640" cy="369332"/>
          </a:xfrm>
          <a:prstGeom prst="rect">
            <a:avLst/>
          </a:prstGeom>
        </p:spPr>
        <p:txBody>
          <a:bodyPr wrap="none">
            <a:spAutoFit/>
          </a:bodyPr>
          <a:lstStyle/>
          <a:p>
            <a:r>
              <a:rPr lang="en-GB" dirty="0" smtClean="0"/>
              <a:t> Perforated vertical shutters in east and west sides</a:t>
            </a:r>
            <a:endParaRPr lang="en-GB" dirty="0"/>
          </a:p>
        </p:txBody>
      </p:sp>
      <p:sp>
        <p:nvSpPr>
          <p:cNvPr id="24" name="Rectangle 23"/>
          <p:cNvSpPr/>
          <p:nvPr/>
        </p:nvSpPr>
        <p:spPr>
          <a:xfrm>
            <a:off x="2285984" y="5357826"/>
            <a:ext cx="6286512" cy="923330"/>
          </a:xfrm>
          <a:prstGeom prst="rect">
            <a:avLst/>
          </a:prstGeom>
          <a:ln>
            <a:solidFill>
              <a:schemeClr val="accent1"/>
            </a:solidFill>
          </a:ln>
        </p:spPr>
        <p:txBody>
          <a:bodyPr wrap="square">
            <a:spAutoFit/>
          </a:bodyPr>
          <a:lstStyle/>
          <a:p>
            <a:r>
              <a:rPr lang="en-GB" dirty="0"/>
              <a:t>10cm=space between slides of shutters </a:t>
            </a:r>
          </a:p>
          <a:p>
            <a:pPr lvl="0"/>
            <a:r>
              <a:rPr lang="en-GB" dirty="0" smtClean="0"/>
              <a:t>L=10/cos60=20 cm</a:t>
            </a:r>
            <a:endParaRPr lang="en-GB" dirty="0"/>
          </a:p>
          <a:p>
            <a:endParaRPr lang="en-GB" dirty="0"/>
          </a:p>
        </p:txBody>
      </p:sp>
      <p:pic>
        <p:nvPicPr>
          <p:cNvPr id="26" name="Picture 25"/>
          <p:cNvPicPr/>
          <p:nvPr/>
        </p:nvPicPr>
        <p:blipFill>
          <a:blip r:embed="rId3"/>
          <a:srcRect/>
          <a:stretch>
            <a:fillRect/>
          </a:stretch>
        </p:blipFill>
        <p:spPr bwMode="auto">
          <a:xfrm>
            <a:off x="5286381" y="1500174"/>
            <a:ext cx="3214710" cy="2500330"/>
          </a:xfrm>
          <a:prstGeom prst="rect">
            <a:avLst/>
          </a:prstGeom>
          <a:noFill/>
          <a:ln w="3175">
            <a:solidFill>
              <a:schemeClr val="tx1"/>
            </a:solidFill>
            <a:miter lim="800000"/>
            <a:headEnd/>
            <a:tailEnd/>
          </a:ln>
        </p:spPr>
      </p:pic>
      <p:pic>
        <p:nvPicPr>
          <p:cNvPr id="7172" name="Picture 4"/>
          <p:cNvPicPr>
            <a:picLocks noChangeAspect="1" noChangeArrowheads="1"/>
          </p:cNvPicPr>
          <p:nvPr/>
        </p:nvPicPr>
        <p:blipFill>
          <a:blip r:embed="rId4"/>
          <a:srcRect/>
          <a:stretch>
            <a:fillRect/>
          </a:stretch>
        </p:blipFill>
        <p:spPr bwMode="auto">
          <a:xfrm>
            <a:off x="2000232" y="1500174"/>
            <a:ext cx="3357586" cy="2500330"/>
          </a:xfrm>
          <a:prstGeom prst="rect">
            <a:avLst/>
          </a:prstGeom>
          <a:noFill/>
          <a:ln w="9525">
            <a:solidFill>
              <a:schemeClr val="accent1"/>
            </a:solidFill>
            <a:miter lim="800000"/>
            <a:headEnd/>
            <a:tailEnd/>
          </a:ln>
          <a:effectLst/>
        </p:spPr>
      </p:pic>
      <p:pic>
        <p:nvPicPr>
          <p:cNvPr id="7173" name="Picture 5"/>
          <p:cNvPicPr>
            <a:picLocks noChangeAspect="1" noChangeArrowheads="1"/>
          </p:cNvPicPr>
          <p:nvPr/>
        </p:nvPicPr>
        <p:blipFill>
          <a:blip r:embed="rId5"/>
          <a:srcRect/>
          <a:stretch>
            <a:fillRect/>
          </a:stretch>
        </p:blipFill>
        <p:spPr bwMode="auto">
          <a:xfrm>
            <a:off x="2000232" y="1500174"/>
            <a:ext cx="1164179" cy="1157290"/>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23</a:t>
            </a:fld>
            <a:endParaRPr lang="en-GB" dirty="0"/>
          </a:p>
        </p:txBody>
      </p:sp>
      <p:sp>
        <p:nvSpPr>
          <p:cNvPr id="18" name="TextBox 17"/>
          <p:cNvSpPr txBox="1"/>
          <p:nvPr/>
        </p:nvSpPr>
        <p:spPr>
          <a:xfrm>
            <a:off x="1785918" y="785794"/>
            <a:ext cx="7358082" cy="4247317"/>
          </a:xfrm>
          <a:prstGeom prst="rect">
            <a:avLst/>
          </a:prstGeom>
          <a:noFill/>
        </p:spPr>
        <p:txBody>
          <a:bodyPr wrap="square" rtlCol="0">
            <a:spAutoFit/>
          </a:bodyPr>
          <a:lstStyle/>
          <a:p>
            <a:r>
              <a:rPr lang="en-GB" b="1" dirty="0" smtClean="0"/>
              <a:t>Shading Design in project</a:t>
            </a:r>
          </a:p>
          <a:p>
            <a:pPr lvl="1">
              <a:buFont typeface="Wingdings" pitchFamily="2" charset="2"/>
              <a:buChar char="ü"/>
            </a:pPr>
            <a:r>
              <a:rPr lang="en-US" dirty="0" smtClean="0"/>
              <a:t> Southern windows</a:t>
            </a:r>
            <a:endParaRPr lang="en-GB" dirty="0" smtClean="0"/>
          </a:p>
          <a:p>
            <a:endParaRPr lang="en-GB" dirty="0" smtClean="0"/>
          </a:p>
          <a:p>
            <a:endParaRPr lang="en-US" dirty="0" smtClean="0"/>
          </a:p>
          <a:p>
            <a:pPr>
              <a:buFont typeface="Wingdings" pitchFamily="2" charset="2"/>
              <a:buChar char="v"/>
            </a:pPr>
            <a:endParaRPr lang="en-US" dirty="0"/>
          </a:p>
          <a:p>
            <a:endParaRPr lang="en-US" dirty="0" smtClean="0"/>
          </a:p>
          <a:p>
            <a:pPr>
              <a:buFont typeface="Wingdings" pitchFamily="2" charset="2"/>
              <a:buChar char="v"/>
            </a:pPr>
            <a:endParaRPr lang="en-US" dirty="0"/>
          </a:p>
          <a:p>
            <a:pPr>
              <a:buFont typeface="Wingdings" pitchFamily="2" charset="2"/>
              <a:buChar char="v"/>
            </a:pPr>
            <a:endParaRPr lang="en-US" dirty="0" smtClean="0"/>
          </a:p>
          <a:p>
            <a:endParaRPr lang="en-US" dirty="0"/>
          </a:p>
          <a:p>
            <a:endParaRPr lang="en-US" dirty="0" smtClean="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endParaRPr lang="en-US" dirty="0"/>
          </a:p>
          <a:p>
            <a:r>
              <a:rPr lang="en-US" dirty="0" smtClean="0"/>
              <a:t>  </a:t>
            </a:r>
          </a:p>
        </p:txBody>
      </p:sp>
      <p:sp>
        <p:nvSpPr>
          <p:cNvPr id="19" name="TextBox 18"/>
          <p:cNvSpPr txBox="1"/>
          <p:nvPr/>
        </p:nvSpPr>
        <p:spPr>
          <a:xfrm>
            <a:off x="2143108" y="5500702"/>
            <a:ext cx="6715172" cy="646331"/>
          </a:xfrm>
          <a:prstGeom prst="rect">
            <a:avLst/>
          </a:prstGeom>
          <a:noFill/>
        </p:spPr>
        <p:txBody>
          <a:bodyPr wrap="square" rtlCol="0">
            <a:spAutoFit/>
          </a:bodyPr>
          <a:lstStyle/>
          <a:p>
            <a:pPr>
              <a:buFont typeface="Wingdings" pitchFamily="2" charset="2"/>
              <a:buChar char="v"/>
            </a:pPr>
            <a:r>
              <a:rPr lang="en-US" dirty="0" smtClean="0"/>
              <a:t> Permeable movable  fabric shades are used to ensure shading in southern sides of classrooms and laboratories.</a:t>
            </a:r>
            <a:endParaRPr lang="en-GB" dirty="0"/>
          </a:p>
        </p:txBody>
      </p:sp>
      <p:pic>
        <p:nvPicPr>
          <p:cNvPr id="20" name="Picture 1"/>
          <p:cNvPicPr>
            <a:picLocks noChangeAspect="1" noChangeArrowheads="1"/>
          </p:cNvPicPr>
          <p:nvPr/>
        </p:nvPicPr>
        <p:blipFill>
          <a:blip r:embed="rId3"/>
          <a:srcRect/>
          <a:stretch>
            <a:fillRect/>
          </a:stretch>
        </p:blipFill>
        <p:spPr bwMode="auto">
          <a:xfrm>
            <a:off x="3286115" y="1500174"/>
            <a:ext cx="4818229" cy="3000396"/>
          </a:xfrm>
          <a:prstGeom prst="rect">
            <a:avLst/>
          </a:prstGeom>
          <a:noFill/>
          <a:ln w="9525">
            <a:solidFill>
              <a:schemeClr val="accent1"/>
            </a:solidFill>
            <a:miter lim="800000"/>
            <a:headEnd/>
            <a:tailEnd/>
          </a:ln>
          <a:effectLst/>
        </p:spPr>
      </p:pic>
      <p:sp>
        <p:nvSpPr>
          <p:cNvPr id="21" name="Oval 20"/>
          <p:cNvSpPr/>
          <p:nvPr/>
        </p:nvSpPr>
        <p:spPr>
          <a:xfrm>
            <a:off x="3143240" y="1500174"/>
            <a:ext cx="4643470" cy="10001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2714612" y="4500570"/>
            <a:ext cx="6715172" cy="307777"/>
          </a:xfrm>
          <a:prstGeom prst="rect">
            <a:avLst/>
          </a:prstGeom>
          <a:noFill/>
        </p:spPr>
        <p:txBody>
          <a:bodyPr wrap="square" rtlCol="0">
            <a:spAutoFit/>
          </a:bodyPr>
          <a:lstStyle/>
          <a:p>
            <a:r>
              <a:rPr lang="en-US" sz="1400" dirty="0" smtClean="0"/>
              <a:t>Fig </a:t>
            </a:r>
            <a:r>
              <a:rPr lang="en-US" sz="1400" dirty="0" smtClean="0"/>
              <a:t>16: </a:t>
            </a:r>
            <a:r>
              <a:rPr lang="en-US" sz="1400" dirty="0" smtClean="0"/>
              <a:t>Permeable fabric shades used between classrooms and labs</a:t>
            </a:r>
            <a:endParaRPr lang="en-GB"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24</a:t>
            </a:fld>
            <a:endParaRPr lang="en-GB" dirty="0"/>
          </a:p>
        </p:txBody>
      </p:sp>
      <p:sp>
        <p:nvSpPr>
          <p:cNvPr id="15" name="TextBox 14"/>
          <p:cNvSpPr txBox="1"/>
          <p:nvPr/>
        </p:nvSpPr>
        <p:spPr>
          <a:xfrm>
            <a:off x="3500430" y="928670"/>
            <a:ext cx="3571900" cy="49244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600" i="1" dirty="0" smtClean="0">
                <a:solidFill>
                  <a:schemeClr val="accent5">
                    <a:lumMod val="75000"/>
                  </a:schemeClr>
                </a:solidFill>
                <a:latin typeface="Times New Roman" pitchFamily="18" charset="0"/>
                <a:cs typeface="Times New Roman" pitchFamily="18" charset="0"/>
              </a:rPr>
              <a:t>Simulation By Ecotect</a:t>
            </a:r>
            <a:endParaRPr lang="en-GB" sz="2600" i="1" dirty="0">
              <a:solidFill>
                <a:schemeClr val="accent5">
                  <a:lumMod val="75000"/>
                </a:schemeClr>
              </a:solidFill>
              <a:latin typeface="Times New Roman" pitchFamily="18" charset="0"/>
              <a:cs typeface="Times New Roman" pitchFamily="18" charset="0"/>
            </a:endParaRPr>
          </a:p>
        </p:txBody>
      </p:sp>
      <p:pic>
        <p:nvPicPr>
          <p:cNvPr id="16" name="Picture 15" descr="model2.png"/>
          <p:cNvPicPr/>
          <p:nvPr/>
        </p:nvPicPr>
        <p:blipFill>
          <a:blip r:embed="rId3" cstate="print"/>
          <a:stretch>
            <a:fillRect/>
          </a:stretch>
        </p:blipFill>
        <p:spPr>
          <a:xfrm>
            <a:off x="2428860" y="1714488"/>
            <a:ext cx="5715040" cy="33528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2714612" y="5286389"/>
            <a:ext cx="5715040" cy="1477328"/>
          </a:xfrm>
          <a:prstGeom prst="rect">
            <a:avLst/>
          </a:prstGeom>
          <a:noFill/>
        </p:spPr>
        <p:txBody>
          <a:bodyPr wrap="square" rtlCol="0">
            <a:spAutoFit/>
          </a:bodyPr>
          <a:lstStyle/>
          <a:p>
            <a:pPr>
              <a:buFont typeface="Wingdings" pitchFamily="2" charset="2"/>
              <a:buChar char="v"/>
            </a:pPr>
            <a:r>
              <a:rPr lang="en-US" dirty="0" smtClean="0"/>
              <a:t>The whole building has been analyzed using insulation and natural ventilation only without any HVAC system </a:t>
            </a:r>
          </a:p>
          <a:p>
            <a:pPr>
              <a:buFont typeface="Wingdings" pitchFamily="2" charset="2"/>
              <a:buChar char="v"/>
            </a:pPr>
            <a:r>
              <a:rPr lang="en-US" dirty="0" smtClean="0"/>
              <a:t>Schools have no work in summer.</a:t>
            </a:r>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25</a:t>
            </a:fld>
            <a:endParaRPr lang="en-GB" dirty="0"/>
          </a:p>
        </p:txBody>
      </p:sp>
      <p:sp>
        <p:nvSpPr>
          <p:cNvPr id="12" name="TextBox 11"/>
          <p:cNvSpPr txBox="1"/>
          <p:nvPr/>
        </p:nvSpPr>
        <p:spPr>
          <a:xfrm>
            <a:off x="2357422" y="857232"/>
            <a:ext cx="5286412" cy="369332"/>
          </a:xfrm>
          <a:prstGeom prst="rect">
            <a:avLst/>
          </a:prstGeom>
          <a:noFill/>
        </p:spPr>
        <p:txBody>
          <a:bodyPr wrap="square" rtlCol="0">
            <a:spAutoFit/>
          </a:bodyPr>
          <a:lstStyle/>
          <a:p>
            <a:pPr>
              <a:buFont typeface="Wingdings" pitchFamily="2" charset="2"/>
              <a:buChar char="ü"/>
            </a:pPr>
            <a:r>
              <a:rPr lang="en-US" dirty="0" smtClean="0"/>
              <a:t>  Input data in Ecotect</a:t>
            </a:r>
            <a:endParaRPr lang="en-GB" dirty="0"/>
          </a:p>
        </p:txBody>
      </p:sp>
      <p:pic>
        <p:nvPicPr>
          <p:cNvPr id="14" name="Picture 13" descr="model with zones.png"/>
          <p:cNvPicPr/>
          <p:nvPr/>
        </p:nvPicPr>
        <p:blipFill>
          <a:blip r:embed="rId3" cstate="print"/>
          <a:stretch>
            <a:fillRect/>
          </a:stretch>
        </p:blipFill>
        <p:spPr>
          <a:xfrm>
            <a:off x="2571736" y="1571612"/>
            <a:ext cx="5686425" cy="3106790"/>
          </a:xfrm>
          <a:prstGeom prst="rect">
            <a:avLst/>
          </a:prstGeom>
          <a:ln w="3175">
            <a:solidFill>
              <a:schemeClr val="tx1"/>
            </a:solidFill>
          </a:ln>
        </p:spPr>
      </p:pic>
      <p:sp>
        <p:nvSpPr>
          <p:cNvPr id="18" name="Rectangle 17"/>
          <p:cNvSpPr/>
          <p:nvPr/>
        </p:nvSpPr>
        <p:spPr>
          <a:xfrm>
            <a:off x="4286248" y="4714884"/>
            <a:ext cx="1973618" cy="523220"/>
          </a:xfrm>
          <a:prstGeom prst="rect">
            <a:avLst/>
          </a:prstGeom>
        </p:spPr>
        <p:txBody>
          <a:bodyPr wrap="none">
            <a:spAutoFit/>
          </a:bodyPr>
          <a:lstStyle/>
          <a:p>
            <a:pPr algn="ctr"/>
            <a:r>
              <a:rPr lang="en-US" sz="1400" dirty="0" smtClean="0"/>
              <a:t>Fig </a:t>
            </a:r>
            <a:r>
              <a:rPr lang="en-US" sz="1400" dirty="0" smtClean="0"/>
              <a:t>17 </a:t>
            </a:r>
            <a:r>
              <a:rPr lang="en-US" sz="1400" dirty="0" smtClean="0"/>
              <a:t>: </a:t>
            </a:r>
            <a:r>
              <a:rPr lang="en-GB" sz="1400" dirty="0" smtClean="0"/>
              <a:t>Ecotect zones</a:t>
            </a:r>
            <a:endParaRPr lang="en-US" sz="1400" dirty="0" smtClean="0"/>
          </a:p>
          <a:p>
            <a:pPr algn="ctr"/>
            <a:endParaRPr lang="en-GB" sz="1400" dirty="0"/>
          </a:p>
        </p:txBody>
      </p:sp>
      <p:sp>
        <p:nvSpPr>
          <p:cNvPr id="19" name="TextBox 18"/>
          <p:cNvSpPr txBox="1"/>
          <p:nvPr/>
        </p:nvSpPr>
        <p:spPr>
          <a:xfrm>
            <a:off x="2571736" y="5143512"/>
            <a:ext cx="6215106" cy="646331"/>
          </a:xfrm>
          <a:prstGeom prst="rect">
            <a:avLst/>
          </a:prstGeom>
          <a:noFill/>
        </p:spPr>
        <p:txBody>
          <a:bodyPr wrap="square" rtlCol="0">
            <a:spAutoFit/>
          </a:bodyPr>
          <a:lstStyle/>
          <a:p>
            <a:pPr>
              <a:buFont typeface="Wingdings" pitchFamily="2" charset="2"/>
              <a:buChar char="v"/>
            </a:pPr>
            <a:r>
              <a:rPr lang="en-US" dirty="0" smtClean="0"/>
              <a:t>Dividing the building into zones depending on the location of each space</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26</a:t>
            </a:fld>
            <a:endParaRPr lang="en-GB" dirty="0"/>
          </a:p>
        </p:txBody>
      </p:sp>
      <p:sp>
        <p:nvSpPr>
          <p:cNvPr id="12" name="TextBox 11"/>
          <p:cNvSpPr txBox="1"/>
          <p:nvPr/>
        </p:nvSpPr>
        <p:spPr>
          <a:xfrm>
            <a:off x="2357422" y="857232"/>
            <a:ext cx="5286412" cy="369332"/>
          </a:xfrm>
          <a:prstGeom prst="rect">
            <a:avLst/>
          </a:prstGeom>
          <a:noFill/>
        </p:spPr>
        <p:txBody>
          <a:bodyPr wrap="square" rtlCol="0">
            <a:spAutoFit/>
          </a:bodyPr>
          <a:lstStyle/>
          <a:p>
            <a:pPr>
              <a:buFont typeface="Wingdings" pitchFamily="2" charset="2"/>
              <a:buChar char="ü"/>
            </a:pPr>
            <a:r>
              <a:rPr lang="en-US" b="1" dirty="0" smtClean="0"/>
              <a:t>  Input data in Ecotect</a:t>
            </a:r>
            <a:endParaRPr lang="en-GB" b="1" dirty="0"/>
          </a:p>
        </p:txBody>
      </p:sp>
      <p:sp>
        <p:nvSpPr>
          <p:cNvPr id="18" name="Rectangle 17"/>
          <p:cNvSpPr/>
          <p:nvPr/>
        </p:nvSpPr>
        <p:spPr>
          <a:xfrm>
            <a:off x="4286248" y="4786322"/>
            <a:ext cx="3855543" cy="523220"/>
          </a:xfrm>
          <a:prstGeom prst="rect">
            <a:avLst/>
          </a:prstGeom>
        </p:spPr>
        <p:txBody>
          <a:bodyPr wrap="none">
            <a:spAutoFit/>
          </a:bodyPr>
          <a:lstStyle/>
          <a:p>
            <a:pPr algn="ctr"/>
            <a:r>
              <a:rPr lang="en-US" sz="1400" dirty="0" smtClean="0"/>
              <a:t>Fig </a:t>
            </a:r>
            <a:r>
              <a:rPr lang="en-US" sz="1400" dirty="0" smtClean="0"/>
              <a:t>18 </a:t>
            </a:r>
            <a:r>
              <a:rPr lang="en-US" sz="1400" dirty="0" smtClean="0"/>
              <a:t>: layers of </a:t>
            </a:r>
            <a:r>
              <a:rPr lang="en-GB" sz="1400" dirty="0" smtClean="0"/>
              <a:t>external walls with  details</a:t>
            </a:r>
            <a:endParaRPr lang="en-US" sz="1400" dirty="0" smtClean="0"/>
          </a:p>
          <a:p>
            <a:pPr algn="ctr"/>
            <a:endParaRPr lang="en-GB" sz="1400" dirty="0"/>
          </a:p>
        </p:txBody>
      </p:sp>
      <p:sp>
        <p:nvSpPr>
          <p:cNvPr id="19" name="TextBox 18"/>
          <p:cNvSpPr txBox="1"/>
          <p:nvPr/>
        </p:nvSpPr>
        <p:spPr>
          <a:xfrm>
            <a:off x="2571736" y="5143512"/>
            <a:ext cx="6215106" cy="369332"/>
          </a:xfrm>
          <a:prstGeom prst="rect">
            <a:avLst/>
          </a:prstGeom>
          <a:noFill/>
        </p:spPr>
        <p:txBody>
          <a:bodyPr wrap="square" rtlCol="0">
            <a:spAutoFit/>
          </a:bodyPr>
          <a:lstStyle/>
          <a:p>
            <a:pPr>
              <a:buFont typeface="Wingdings" pitchFamily="2" charset="2"/>
              <a:buChar char="v"/>
            </a:pPr>
            <a:r>
              <a:rPr lang="en-US" dirty="0" smtClean="0"/>
              <a:t>Overall heat transfer coefficient “U-value” is 0.76</a:t>
            </a:r>
            <a:endParaRPr lang="en-GB" dirty="0"/>
          </a:p>
        </p:txBody>
      </p:sp>
      <p:pic>
        <p:nvPicPr>
          <p:cNvPr id="16" name="Picture 15"/>
          <p:cNvPicPr/>
          <p:nvPr/>
        </p:nvPicPr>
        <p:blipFill>
          <a:blip r:embed="rId3" cstate="print"/>
          <a:srcRect/>
          <a:stretch>
            <a:fillRect/>
          </a:stretch>
        </p:blipFill>
        <p:spPr bwMode="auto">
          <a:xfrm>
            <a:off x="2357422" y="1285860"/>
            <a:ext cx="3214710" cy="3500462"/>
          </a:xfrm>
          <a:prstGeom prst="rect">
            <a:avLst/>
          </a:prstGeom>
          <a:noFill/>
          <a:ln w="3175">
            <a:solidFill>
              <a:schemeClr val="accent1"/>
            </a:solidFill>
            <a:miter lim="800000"/>
            <a:headEnd/>
            <a:tailEnd/>
          </a:ln>
        </p:spPr>
      </p:pic>
      <p:pic>
        <p:nvPicPr>
          <p:cNvPr id="17" name="Picture 16"/>
          <p:cNvPicPr/>
          <p:nvPr/>
        </p:nvPicPr>
        <p:blipFill>
          <a:blip r:embed="rId4" cstate="print"/>
          <a:srcRect/>
          <a:stretch>
            <a:fillRect/>
          </a:stretch>
        </p:blipFill>
        <p:spPr bwMode="auto">
          <a:xfrm>
            <a:off x="5572132" y="1285860"/>
            <a:ext cx="3143272" cy="3500462"/>
          </a:xfrm>
          <a:prstGeom prst="rect">
            <a:avLst/>
          </a:prstGeom>
          <a:noFill/>
          <a:ln w="3175">
            <a:solidFill>
              <a:schemeClr val="accent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27</a:t>
            </a:fld>
            <a:endParaRPr lang="en-GB" dirty="0"/>
          </a:p>
        </p:txBody>
      </p:sp>
      <p:sp>
        <p:nvSpPr>
          <p:cNvPr id="12" name="TextBox 11"/>
          <p:cNvSpPr txBox="1"/>
          <p:nvPr/>
        </p:nvSpPr>
        <p:spPr>
          <a:xfrm>
            <a:off x="2357422" y="857232"/>
            <a:ext cx="5286412" cy="369332"/>
          </a:xfrm>
          <a:prstGeom prst="rect">
            <a:avLst/>
          </a:prstGeom>
          <a:noFill/>
        </p:spPr>
        <p:txBody>
          <a:bodyPr wrap="square" rtlCol="0">
            <a:spAutoFit/>
          </a:bodyPr>
          <a:lstStyle/>
          <a:p>
            <a:pPr>
              <a:buFont typeface="Wingdings" pitchFamily="2" charset="2"/>
              <a:buChar char="ü"/>
            </a:pPr>
            <a:r>
              <a:rPr lang="en-US" b="1" dirty="0" smtClean="0"/>
              <a:t>  Input data in Ecotect</a:t>
            </a:r>
            <a:endParaRPr lang="en-GB" b="1" dirty="0"/>
          </a:p>
        </p:txBody>
      </p:sp>
      <p:sp>
        <p:nvSpPr>
          <p:cNvPr id="18" name="Rectangle 17"/>
          <p:cNvSpPr/>
          <p:nvPr/>
        </p:nvSpPr>
        <p:spPr>
          <a:xfrm>
            <a:off x="4286248" y="4786322"/>
            <a:ext cx="4139275" cy="523220"/>
          </a:xfrm>
          <a:prstGeom prst="rect">
            <a:avLst/>
          </a:prstGeom>
        </p:spPr>
        <p:txBody>
          <a:bodyPr wrap="none">
            <a:spAutoFit/>
          </a:bodyPr>
          <a:lstStyle/>
          <a:p>
            <a:pPr algn="ctr"/>
            <a:r>
              <a:rPr lang="en-US" sz="1400" dirty="0" smtClean="0"/>
              <a:t>Fig </a:t>
            </a:r>
            <a:r>
              <a:rPr lang="en-US" sz="1400" dirty="0" smtClean="0"/>
              <a:t>19 </a:t>
            </a:r>
            <a:r>
              <a:rPr lang="en-US" sz="1400" dirty="0" smtClean="0"/>
              <a:t>: layers of ground floor  slab with details </a:t>
            </a:r>
          </a:p>
          <a:p>
            <a:pPr algn="ctr"/>
            <a:endParaRPr lang="en-GB" sz="1400" dirty="0"/>
          </a:p>
        </p:txBody>
      </p:sp>
      <p:sp>
        <p:nvSpPr>
          <p:cNvPr id="19" name="TextBox 18"/>
          <p:cNvSpPr txBox="1"/>
          <p:nvPr/>
        </p:nvSpPr>
        <p:spPr>
          <a:xfrm>
            <a:off x="2571736" y="5143512"/>
            <a:ext cx="6215106" cy="369332"/>
          </a:xfrm>
          <a:prstGeom prst="rect">
            <a:avLst/>
          </a:prstGeom>
          <a:noFill/>
        </p:spPr>
        <p:txBody>
          <a:bodyPr wrap="square" rtlCol="0">
            <a:spAutoFit/>
          </a:bodyPr>
          <a:lstStyle/>
          <a:p>
            <a:pPr>
              <a:buFont typeface="Wingdings" pitchFamily="2" charset="2"/>
              <a:buChar char="v"/>
            </a:pPr>
            <a:r>
              <a:rPr lang="en-US" dirty="0" smtClean="0"/>
              <a:t>Overall heat transfer coefficient “U-value” is 1.55</a:t>
            </a:r>
            <a:endParaRPr lang="en-GB" dirty="0"/>
          </a:p>
        </p:txBody>
      </p:sp>
      <p:pic>
        <p:nvPicPr>
          <p:cNvPr id="14" name="Picture 13"/>
          <p:cNvPicPr/>
          <p:nvPr/>
        </p:nvPicPr>
        <p:blipFill>
          <a:blip r:embed="rId3" cstate="print"/>
          <a:srcRect/>
          <a:stretch>
            <a:fillRect/>
          </a:stretch>
        </p:blipFill>
        <p:spPr bwMode="auto">
          <a:xfrm>
            <a:off x="2071670" y="1571612"/>
            <a:ext cx="3357586" cy="3214710"/>
          </a:xfrm>
          <a:prstGeom prst="rect">
            <a:avLst/>
          </a:prstGeom>
          <a:noFill/>
          <a:ln w="3175">
            <a:solidFill>
              <a:schemeClr val="accent1"/>
            </a:solidFill>
            <a:miter lim="800000"/>
            <a:headEnd/>
            <a:tailEnd/>
          </a:ln>
        </p:spPr>
      </p:pic>
      <p:pic>
        <p:nvPicPr>
          <p:cNvPr id="15" name="Picture 14"/>
          <p:cNvPicPr/>
          <p:nvPr/>
        </p:nvPicPr>
        <p:blipFill>
          <a:blip r:embed="rId4" cstate="print"/>
          <a:srcRect/>
          <a:stretch>
            <a:fillRect/>
          </a:stretch>
        </p:blipFill>
        <p:spPr bwMode="auto">
          <a:xfrm>
            <a:off x="5429256" y="1571612"/>
            <a:ext cx="3286148" cy="3214710"/>
          </a:xfrm>
          <a:prstGeom prst="rect">
            <a:avLst/>
          </a:prstGeom>
          <a:noFill/>
          <a:ln w="3175">
            <a:solidFill>
              <a:schemeClr val="accent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28</a:t>
            </a:fld>
            <a:endParaRPr lang="en-GB" dirty="0"/>
          </a:p>
        </p:txBody>
      </p:sp>
      <p:sp>
        <p:nvSpPr>
          <p:cNvPr id="12" name="TextBox 11"/>
          <p:cNvSpPr txBox="1"/>
          <p:nvPr/>
        </p:nvSpPr>
        <p:spPr>
          <a:xfrm>
            <a:off x="2357422" y="857232"/>
            <a:ext cx="5286412" cy="369332"/>
          </a:xfrm>
          <a:prstGeom prst="rect">
            <a:avLst/>
          </a:prstGeom>
          <a:noFill/>
        </p:spPr>
        <p:txBody>
          <a:bodyPr wrap="square" rtlCol="0">
            <a:spAutoFit/>
          </a:bodyPr>
          <a:lstStyle/>
          <a:p>
            <a:pPr>
              <a:buFont typeface="Wingdings" pitchFamily="2" charset="2"/>
              <a:buChar char="ü"/>
            </a:pPr>
            <a:r>
              <a:rPr lang="en-US" b="1" dirty="0" smtClean="0"/>
              <a:t>  Input data in Ecotect</a:t>
            </a:r>
            <a:endParaRPr lang="en-GB" b="1" dirty="0"/>
          </a:p>
        </p:txBody>
      </p:sp>
      <p:sp>
        <p:nvSpPr>
          <p:cNvPr id="18" name="Rectangle 17"/>
          <p:cNvSpPr/>
          <p:nvPr/>
        </p:nvSpPr>
        <p:spPr>
          <a:xfrm>
            <a:off x="4071934" y="4786322"/>
            <a:ext cx="3397085" cy="307777"/>
          </a:xfrm>
          <a:prstGeom prst="rect">
            <a:avLst/>
          </a:prstGeom>
        </p:spPr>
        <p:txBody>
          <a:bodyPr wrap="none">
            <a:spAutoFit/>
          </a:bodyPr>
          <a:lstStyle/>
          <a:p>
            <a:pPr algn="ctr"/>
            <a:r>
              <a:rPr lang="en-US" sz="1400" dirty="0" smtClean="0"/>
              <a:t>Fig </a:t>
            </a:r>
            <a:r>
              <a:rPr lang="en-US" sz="1400" dirty="0" smtClean="0"/>
              <a:t>20: </a:t>
            </a:r>
            <a:r>
              <a:rPr lang="en-US" sz="1400" dirty="0" smtClean="0"/>
              <a:t>layers of  roof slab with details </a:t>
            </a:r>
            <a:endParaRPr lang="en-GB" sz="1400" dirty="0"/>
          </a:p>
        </p:txBody>
      </p:sp>
      <p:sp>
        <p:nvSpPr>
          <p:cNvPr id="19" name="TextBox 18"/>
          <p:cNvSpPr txBox="1"/>
          <p:nvPr/>
        </p:nvSpPr>
        <p:spPr>
          <a:xfrm>
            <a:off x="2571736" y="5143512"/>
            <a:ext cx="6215106" cy="369332"/>
          </a:xfrm>
          <a:prstGeom prst="rect">
            <a:avLst/>
          </a:prstGeom>
          <a:noFill/>
        </p:spPr>
        <p:txBody>
          <a:bodyPr wrap="square" rtlCol="0">
            <a:spAutoFit/>
          </a:bodyPr>
          <a:lstStyle/>
          <a:p>
            <a:pPr>
              <a:buFont typeface="Wingdings" pitchFamily="2" charset="2"/>
              <a:buChar char="v"/>
            </a:pPr>
            <a:r>
              <a:rPr lang="en-US" dirty="0" smtClean="0"/>
              <a:t>Overall heat transfer coefficient “U-value” is 0.83</a:t>
            </a:r>
            <a:endParaRPr lang="en-GB" dirty="0"/>
          </a:p>
        </p:txBody>
      </p:sp>
      <p:pic>
        <p:nvPicPr>
          <p:cNvPr id="16" name="Picture 15"/>
          <p:cNvPicPr/>
          <p:nvPr/>
        </p:nvPicPr>
        <p:blipFill>
          <a:blip r:embed="rId3" cstate="print"/>
          <a:srcRect/>
          <a:stretch>
            <a:fillRect/>
          </a:stretch>
        </p:blipFill>
        <p:spPr bwMode="auto">
          <a:xfrm>
            <a:off x="2143108" y="1357298"/>
            <a:ext cx="3186119" cy="3357586"/>
          </a:xfrm>
          <a:prstGeom prst="rect">
            <a:avLst/>
          </a:prstGeom>
          <a:noFill/>
          <a:ln w="3175">
            <a:solidFill>
              <a:schemeClr val="tx1"/>
            </a:solidFill>
            <a:miter lim="800000"/>
            <a:headEnd/>
            <a:tailEnd/>
          </a:ln>
        </p:spPr>
      </p:pic>
      <p:pic>
        <p:nvPicPr>
          <p:cNvPr id="17" name="Picture 16"/>
          <p:cNvPicPr/>
          <p:nvPr/>
        </p:nvPicPr>
        <p:blipFill>
          <a:blip r:embed="rId4" cstate="print"/>
          <a:srcRect/>
          <a:stretch>
            <a:fillRect/>
          </a:stretch>
        </p:blipFill>
        <p:spPr bwMode="auto">
          <a:xfrm>
            <a:off x="5357818" y="1357298"/>
            <a:ext cx="3500462" cy="3357586"/>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29</a:t>
            </a:fld>
            <a:endParaRPr lang="en-GB" dirty="0"/>
          </a:p>
        </p:txBody>
      </p:sp>
      <p:sp>
        <p:nvSpPr>
          <p:cNvPr id="12" name="TextBox 11"/>
          <p:cNvSpPr txBox="1"/>
          <p:nvPr/>
        </p:nvSpPr>
        <p:spPr>
          <a:xfrm>
            <a:off x="2357422" y="857232"/>
            <a:ext cx="5286412" cy="369332"/>
          </a:xfrm>
          <a:prstGeom prst="rect">
            <a:avLst/>
          </a:prstGeom>
          <a:noFill/>
        </p:spPr>
        <p:txBody>
          <a:bodyPr wrap="square" rtlCol="0">
            <a:spAutoFit/>
          </a:bodyPr>
          <a:lstStyle/>
          <a:p>
            <a:pPr>
              <a:buFont typeface="Wingdings" pitchFamily="2" charset="2"/>
              <a:buChar char="ü"/>
            </a:pPr>
            <a:r>
              <a:rPr lang="en-US" b="1" dirty="0" smtClean="0"/>
              <a:t>  Input data in Ecotect</a:t>
            </a:r>
            <a:endParaRPr lang="en-GB" b="1" dirty="0"/>
          </a:p>
        </p:txBody>
      </p:sp>
      <p:sp>
        <p:nvSpPr>
          <p:cNvPr id="18" name="Rectangle 17"/>
          <p:cNvSpPr/>
          <p:nvPr/>
        </p:nvSpPr>
        <p:spPr>
          <a:xfrm>
            <a:off x="4071934" y="4786322"/>
            <a:ext cx="3908442" cy="307777"/>
          </a:xfrm>
          <a:prstGeom prst="rect">
            <a:avLst/>
          </a:prstGeom>
        </p:spPr>
        <p:txBody>
          <a:bodyPr wrap="none">
            <a:spAutoFit/>
          </a:bodyPr>
          <a:lstStyle/>
          <a:p>
            <a:pPr algn="ctr"/>
            <a:r>
              <a:rPr lang="en-US" sz="1400" dirty="0" smtClean="0"/>
              <a:t>Fig </a:t>
            </a:r>
            <a:r>
              <a:rPr lang="en-US" sz="1400" dirty="0" smtClean="0"/>
              <a:t>21 </a:t>
            </a:r>
            <a:r>
              <a:rPr lang="en-US" sz="1400" dirty="0" smtClean="0"/>
              <a:t>: layers of partition walls with details </a:t>
            </a:r>
            <a:endParaRPr lang="en-GB" sz="1400" dirty="0"/>
          </a:p>
        </p:txBody>
      </p:sp>
      <p:sp>
        <p:nvSpPr>
          <p:cNvPr id="19" name="TextBox 18"/>
          <p:cNvSpPr txBox="1"/>
          <p:nvPr/>
        </p:nvSpPr>
        <p:spPr>
          <a:xfrm>
            <a:off x="2571736" y="5143512"/>
            <a:ext cx="6215106" cy="369332"/>
          </a:xfrm>
          <a:prstGeom prst="rect">
            <a:avLst/>
          </a:prstGeom>
          <a:noFill/>
        </p:spPr>
        <p:txBody>
          <a:bodyPr wrap="square" rtlCol="0">
            <a:spAutoFit/>
          </a:bodyPr>
          <a:lstStyle/>
          <a:p>
            <a:pPr>
              <a:buFont typeface="Wingdings" pitchFamily="2" charset="2"/>
              <a:buChar char="v"/>
            </a:pPr>
            <a:r>
              <a:rPr lang="en-US" dirty="0" smtClean="0"/>
              <a:t>Overall heat transfer coefficient “U-value” is 2.65</a:t>
            </a:r>
            <a:endParaRPr lang="en-GB" dirty="0"/>
          </a:p>
        </p:txBody>
      </p:sp>
      <p:pic>
        <p:nvPicPr>
          <p:cNvPr id="14" name="Picture 13"/>
          <p:cNvPicPr/>
          <p:nvPr/>
        </p:nvPicPr>
        <p:blipFill>
          <a:blip r:embed="rId3" cstate="print"/>
          <a:srcRect/>
          <a:stretch>
            <a:fillRect/>
          </a:stretch>
        </p:blipFill>
        <p:spPr bwMode="auto">
          <a:xfrm>
            <a:off x="2000232" y="1357298"/>
            <a:ext cx="3500462" cy="3429024"/>
          </a:xfrm>
          <a:prstGeom prst="rect">
            <a:avLst/>
          </a:prstGeom>
          <a:noFill/>
          <a:ln w="3175">
            <a:solidFill>
              <a:schemeClr val="tx1"/>
            </a:solidFill>
            <a:miter lim="800000"/>
            <a:headEnd/>
            <a:tailEnd/>
          </a:ln>
        </p:spPr>
      </p:pic>
      <p:pic>
        <p:nvPicPr>
          <p:cNvPr id="15" name="Picture 14"/>
          <p:cNvPicPr/>
          <p:nvPr/>
        </p:nvPicPr>
        <p:blipFill>
          <a:blip r:embed="rId4" cstate="print"/>
          <a:srcRect/>
          <a:stretch>
            <a:fillRect/>
          </a:stretch>
        </p:blipFill>
        <p:spPr bwMode="auto">
          <a:xfrm>
            <a:off x="5500694" y="1357298"/>
            <a:ext cx="3357586" cy="342902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r>
              <a:rPr lang="en-US" sz="3200" dirty="0" smtClean="0">
                <a:latin typeface="Times New Roman" pitchFamily="18" charset="0"/>
                <a:cs typeface="Times New Roman" pitchFamily="18" charset="0"/>
              </a:rPr>
              <a:t>Green aspects:</a:t>
            </a: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6" name="Slide Number Placeholder 15"/>
          <p:cNvSpPr>
            <a:spLocks noGrp="1"/>
          </p:cNvSpPr>
          <p:nvPr>
            <p:ph type="sldNum" sz="quarter" idx="12"/>
          </p:nvPr>
        </p:nvSpPr>
        <p:spPr/>
        <p:txBody>
          <a:bodyPr/>
          <a:lstStyle/>
          <a:p>
            <a:fld id="{5F540E4B-786C-4A55-B62C-87380AA05893}" type="slidenum">
              <a:rPr lang="en-GB" smtClean="0"/>
              <a:pPr/>
              <a:t>3</a:t>
            </a:fld>
            <a:endParaRPr lang="en-GB" dirty="0"/>
          </a:p>
        </p:txBody>
      </p:sp>
      <p:sp>
        <p:nvSpPr>
          <p:cNvPr id="12" name="TextBox 11"/>
          <p:cNvSpPr txBox="1"/>
          <p:nvPr/>
        </p:nvSpPr>
        <p:spPr>
          <a:xfrm>
            <a:off x="1907704" y="764704"/>
            <a:ext cx="7000892" cy="2893100"/>
          </a:xfrm>
          <a:prstGeom prst="rect">
            <a:avLst/>
          </a:prstGeom>
          <a:noFill/>
        </p:spPr>
        <p:txBody>
          <a:bodyPr wrap="square" rtlCol="0">
            <a:spAutoFit/>
          </a:bodyPr>
          <a:lstStyle/>
          <a:p>
            <a:r>
              <a:rPr lang="en-US" sz="2600" dirty="0" smtClean="0">
                <a:latin typeface="Times New Roman" pitchFamily="18" charset="0"/>
                <a:cs typeface="Times New Roman" pitchFamily="18" charset="0"/>
              </a:rPr>
              <a:t>1. Directing classrooms toward the north.</a:t>
            </a:r>
          </a:p>
          <a:p>
            <a:r>
              <a:rPr lang="en-US" sz="2600" dirty="0" smtClean="0">
                <a:latin typeface="Times New Roman" pitchFamily="18" charset="0"/>
                <a:cs typeface="Times New Roman" pitchFamily="18" charset="0"/>
              </a:rPr>
              <a:t>2. Water </a:t>
            </a:r>
            <a:r>
              <a:rPr lang="en-US" sz="2600" dirty="0" smtClean="0">
                <a:solidFill>
                  <a:schemeClr val="bg2">
                    <a:lumMod val="10000"/>
                  </a:schemeClr>
                </a:solidFill>
                <a:latin typeface="Times New Roman" pitchFamily="18" charset="0"/>
                <a:cs typeface="Times New Roman" pitchFamily="18" charset="0"/>
              </a:rPr>
              <a:t>efficiency.</a:t>
            </a:r>
          </a:p>
          <a:p>
            <a:r>
              <a:rPr lang="en-US" sz="2600" dirty="0" smtClean="0">
                <a:latin typeface="Times New Roman" pitchFamily="18" charset="0"/>
                <a:cs typeface="Times New Roman" pitchFamily="18" charset="0"/>
              </a:rPr>
              <a:t>3.Natural lighting and good ventilation. </a:t>
            </a:r>
          </a:p>
          <a:p>
            <a:r>
              <a:rPr lang="en-US" sz="2600" dirty="0" smtClean="0">
                <a:latin typeface="Times New Roman" pitchFamily="18" charset="0"/>
                <a:cs typeface="Times New Roman" pitchFamily="18" charset="0"/>
              </a:rPr>
              <a:t>4</a:t>
            </a:r>
            <a:r>
              <a:rPr lang="en-US" sz="2600" dirty="0" smtClean="0">
                <a:solidFill>
                  <a:schemeClr val="bg2">
                    <a:lumMod val="10000"/>
                  </a:schemeClr>
                </a:solidFill>
                <a:latin typeface="Times New Roman" pitchFamily="18" charset="0"/>
                <a:cs typeface="Times New Roman" pitchFamily="18" charset="0"/>
              </a:rPr>
              <a:t>. </a:t>
            </a:r>
            <a:r>
              <a:rPr lang="en-US" sz="2600" dirty="0" smtClean="0">
                <a:solidFill>
                  <a:schemeClr val="bg2">
                    <a:lumMod val="10000"/>
                  </a:schemeClr>
                </a:solidFill>
                <a:latin typeface="Times New Roman" pitchFamily="18" charset="0"/>
                <a:ea typeface="Calibri" pitchFamily="34" charset="0"/>
                <a:cs typeface="Times New Roman" pitchFamily="18" charset="0"/>
              </a:rPr>
              <a:t>Design building to have sufficient sound-absorptive finishes to avoid noise pollution.</a:t>
            </a:r>
            <a:endParaRPr lang="en-US" sz="2600" dirty="0" smtClean="0">
              <a:solidFill>
                <a:schemeClr val="bg2">
                  <a:lumMod val="10000"/>
                </a:schemeClr>
              </a:solidFill>
              <a:latin typeface="Times New Roman" pitchFamily="18" charset="0"/>
              <a:cs typeface="Times New Roman" pitchFamily="18" charset="0"/>
            </a:endParaRPr>
          </a:p>
          <a:p>
            <a:r>
              <a:rPr lang="en-US" sz="2600" dirty="0" smtClean="0">
                <a:latin typeface="Times New Roman" pitchFamily="18" charset="0"/>
                <a:cs typeface="Times New Roman" pitchFamily="18" charset="0"/>
              </a:rPr>
              <a:t>5.Safe design for school.</a:t>
            </a:r>
          </a:p>
          <a:p>
            <a:r>
              <a:rPr lang="en-US" sz="2600" dirty="0" smtClean="0">
                <a:latin typeface="Times New Roman" pitchFamily="18" charset="0"/>
                <a:cs typeface="Times New Roman" pitchFamily="18" charset="0"/>
              </a:rPr>
              <a:t>6.Use green areas. </a:t>
            </a:r>
            <a:endParaRPr lang="en-GB" sz="2600" dirty="0">
              <a:latin typeface="Times New Roman" pitchFamily="18" charset="0"/>
              <a:cs typeface="Times New Roman" pitchFamily="18" charset="0"/>
            </a:endParaRPr>
          </a:p>
        </p:txBody>
      </p:sp>
      <p:pic>
        <p:nvPicPr>
          <p:cNvPr id="14" name="صورة 6" descr="noise.jpg"/>
          <p:cNvPicPr>
            <a:picLocks noChangeAspect="1"/>
          </p:cNvPicPr>
          <p:nvPr/>
        </p:nvPicPr>
        <p:blipFill>
          <a:blip r:embed="rId3" cstate="print"/>
          <a:stretch>
            <a:fillRect/>
          </a:stretch>
        </p:blipFill>
        <p:spPr>
          <a:xfrm rot="1375228">
            <a:off x="2724036" y="4289269"/>
            <a:ext cx="2168569" cy="16735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صورة 5" descr="12.jpg"/>
          <p:cNvPicPr>
            <a:picLocks noChangeAspect="1"/>
          </p:cNvPicPr>
          <p:nvPr/>
        </p:nvPicPr>
        <p:blipFill>
          <a:blip r:embed="rId4" cstate="print"/>
          <a:stretch>
            <a:fillRect/>
          </a:stretch>
        </p:blipFill>
        <p:spPr>
          <a:xfrm>
            <a:off x="5652120" y="3789040"/>
            <a:ext cx="2880320" cy="24297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30</a:t>
            </a:fld>
            <a:endParaRPr lang="en-GB" dirty="0"/>
          </a:p>
        </p:txBody>
      </p:sp>
      <p:sp>
        <p:nvSpPr>
          <p:cNvPr id="12" name="TextBox 11"/>
          <p:cNvSpPr txBox="1"/>
          <p:nvPr/>
        </p:nvSpPr>
        <p:spPr>
          <a:xfrm>
            <a:off x="2285984" y="857232"/>
            <a:ext cx="5286412" cy="369332"/>
          </a:xfrm>
          <a:prstGeom prst="rect">
            <a:avLst/>
          </a:prstGeom>
          <a:noFill/>
        </p:spPr>
        <p:txBody>
          <a:bodyPr wrap="square" rtlCol="0">
            <a:spAutoFit/>
          </a:bodyPr>
          <a:lstStyle/>
          <a:p>
            <a:pPr>
              <a:buFont typeface="Wingdings" pitchFamily="2" charset="2"/>
              <a:buChar char="ü"/>
            </a:pPr>
            <a:r>
              <a:rPr lang="en-US" b="1" dirty="0" smtClean="0"/>
              <a:t>  Thermal Analysis</a:t>
            </a:r>
            <a:endParaRPr lang="en-GB" b="1" dirty="0"/>
          </a:p>
        </p:txBody>
      </p:sp>
      <p:sp>
        <p:nvSpPr>
          <p:cNvPr id="18" name="Rectangle 17"/>
          <p:cNvSpPr/>
          <p:nvPr/>
        </p:nvSpPr>
        <p:spPr>
          <a:xfrm>
            <a:off x="3929058" y="5500702"/>
            <a:ext cx="3326552" cy="307777"/>
          </a:xfrm>
          <a:prstGeom prst="rect">
            <a:avLst/>
          </a:prstGeom>
        </p:spPr>
        <p:txBody>
          <a:bodyPr wrap="none">
            <a:spAutoFit/>
          </a:bodyPr>
          <a:lstStyle/>
          <a:p>
            <a:pPr algn="ctr"/>
            <a:r>
              <a:rPr lang="en-US" sz="1400" dirty="0" smtClean="0"/>
              <a:t>Fig 19 : Direct solar gain in classroom</a:t>
            </a:r>
            <a:endParaRPr lang="en-GB" sz="1400" dirty="0"/>
          </a:p>
        </p:txBody>
      </p:sp>
      <p:pic>
        <p:nvPicPr>
          <p:cNvPr id="14" name="Picture 13"/>
          <p:cNvPicPr/>
          <p:nvPr/>
        </p:nvPicPr>
        <p:blipFill>
          <a:blip r:embed="rId3" cstate="print"/>
          <a:srcRect/>
          <a:stretch>
            <a:fillRect/>
          </a:stretch>
        </p:blipFill>
        <p:spPr bwMode="auto">
          <a:xfrm>
            <a:off x="2357422" y="1357298"/>
            <a:ext cx="6643734" cy="4071966"/>
          </a:xfrm>
          <a:prstGeom prst="rect">
            <a:avLst/>
          </a:prstGeom>
          <a:noFill/>
          <a:ln w="9525">
            <a:solidFill>
              <a:schemeClr val="accent1"/>
            </a:solidFill>
            <a:miter lim="800000"/>
            <a:headEnd/>
            <a:tailEnd/>
          </a:ln>
        </p:spPr>
      </p:pic>
      <p:sp>
        <p:nvSpPr>
          <p:cNvPr id="15" name="TextBox 14"/>
          <p:cNvSpPr txBox="1"/>
          <p:nvPr/>
        </p:nvSpPr>
        <p:spPr>
          <a:xfrm>
            <a:off x="2285984" y="6000768"/>
            <a:ext cx="7072362" cy="369332"/>
          </a:xfrm>
          <a:prstGeom prst="rect">
            <a:avLst/>
          </a:prstGeom>
          <a:noFill/>
        </p:spPr>
        <p:txBody>
          <a:bodyPr wrap="square" rtlCol="0">
            <a:spAutoFit/>
          </a:bodyPr>
          <a:lstStyle/>
          <a:p>
            <a:pPr>
              <a:buFont typeface="Wingdings" pitchFamily="2" charset="2"/>
              <a:buChar char="v"/>
            </a:pPr>
            <a:r>
              <a:rPr lang="en-US" dirty="0" smtClean="0"/>
              <a:t>Low values due to the use of shading in southern windows</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31</a:t>
            </a:fld>
            <a:endParaRPr lang="en-GB" dirty="0"/>
          </a:p>
        </p:txBody>
      </p:sp>
      <p:sp>
        <p:nvSpPr>
          <p:cNvPr id="12" name="TextBox 11"/>
          <p:cNvSpPr txBox="1"/>
          <p:nvPr/>
        </p:nvSpPr>
        <p:spPr>
          <a:xfrm>
            <a:off x="2285984" y="857232"/>
            <a:ext cx="5286412" cy="369332"/>
          </a:xfrm>
          <a:prstGeom prst="rect">
            <a:avLst/>
          </a:prstGeom>
          <a:noFill/>
        </p:spPr>
        <p:txBody>
          <a:bodyPr wrap="square" rtlCol="0">
            <a:spAutoFit/>
          </a:bodyPr>
          <a:lstStyle/>
          <a:p>
            <a:pPr>
              <a:buFont typeface="Wingdings" pitchFamily="2" charset="2"/>
              <a:buChar char="ü"/>
            </a:pPr>
            <a:r>
              <a:rPr lang="en-US" b="1" dirty="0" smtClean="0"/>
              <a:t>  Thermal Analysis</a:t>
            </a:r>
            <a:endParaRPr lang="en-GB" b="1" dirty="0"/>
          </a:p>
        </p:txBody>
      </p:sp>
      <p:sp>
        <p:nvSpPr>
          <p:cNvPr id="18" name="Rectangle 17"/>
          <p:cNvSpPr/>
          <p:nvPr/>
        </p:nvSpPr>
        <p:spPr>
          <a:xfrm>
            <a:off x="4000496" y="5286388"/>
            <a:ext cx="3286477" cy="307777"/>
          </a:xfrm>
          <a:prstGeom prst="rect">
            <a:avLst/>
          </a:prstGeom>
        </p:spPr>
        <p:txBody>
          <a:bodyPr wrap="none">
            <a:spAutoFit/>
          </a:bodyPr>
          <a:lstStyle/>
          <a:p>
            <a:pPr algn="ctr"/>
            <a:r>
              <a:rPr lang="en-US" sz="1400" dirty="0" smtClean="0"/>
              <a:t>Fig 20 : thermal comfort in classroom</a:t>
            </a:r>
            <a:endParaRPr lang="en-GB" sz="1400" dirty="0"/>
          </a:p>
        </p:txBody>
      </p:sp>
      <p:pic>
        <p:nvPicPr>
          <p:cNvPr id="16" name="Picture 15"/>
          <p:cNvPicPr/>
          <p:nvPr/>
        </p:nvPicPr>
        <p:blipFill>
          <a:blip r:embed="rId3" cstate="print"/>
          <a:srcRect/>
          <a:stretch>
            <a:fillRect/>
          </a:stretch>
        </p:blipFill>
        <p:spPr bwMode="auto">
          <a:xfrm>
            <a:off x="2071670" y="1214422"/>
            <a:ext cx="5143536" cy="4000528"/>
          </a:xfrm>
          <a:prstGeom prst="rect">
            <a:avLst/>
          </a:prstGeom>
          <a:noFill/>
          <a:ln w="9525">
            <a:solidFill>
              <a:schemeClr val="accent1"/>
            </a:solidFill>
            <a:miter lim="800000"/>
            <a:headEnd/>
            <a:tailEnd/>
          </a:ln>
        </p:spPr>
      </p:pic>
      <p:pic>
        <p:nvPicPr>
          <p:cNvPr id="17" name="Picture 16"/>
          <p:cNvPicPr/>
          <p:nvPr/>
        </p:nvPicPr>
        <p:blipFill>
          <a:blip r:embed="rId4" cstate="print"/>
          <a:srcRect/>
          <a:stretch>
            <a:fillRect/>
          </a:stretch>
        </p:blipFill>
        <p:spPr bwMode="auto">
          <a:xfrm>
            <a:off x="7215206" y="1214422"/>
            <a:ext cx="1714480" cy="4000528"/>
          </a:xfrm>
          <a:prstGeom prst="rect">
            <a:avLst/>
          </a:prstGeom>
          <a:noFill/>
          <a:ln w="3175">
            <a:solidFill>
              <a:schemeClr val="accent1"/>
            </a:solidFill>
            <a:miter lim="800000"/>
            <a:headEnd/>
            <a:tailEnd/>
          </a:ln>
        </p:spPr>
      </p:pic>
      <p:sp>
        <p:nvSpPr>
          <p:cNvPr id="20" name="Oval 19"/>
          <p:cNvSpPr/>
          <p:nvPr/>
        </p:nvSpPr>
        <p:spPr>
          <a:xfrm>
            <a:off x="2071670" y="3571876"/>
            <a:ext cx="928694" cy="3571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22%</a:t>
            </a:r>
            <a:endParaRPr lang="en-GB" dirty="0">
              <a:solidFill>
                <a:schemeClr val="tx1"/>
              </a:solidFill>
            </a:endParaRPr>
          </a:p>
        </p:txBody>
      </p:sp>
      <p:sp>
        <p:nvSpPr>
          <p:cNvPr id="21" name="TextBox 20"/>
          <p:cNvSpPr txBox="1"/>
          <p:nvPr/>
        </p:nvSpPr>
        <p:spPr>
          <a:xfrm>
            <a:off x="2285984" y="5715016"/>
            <a:ext cx="6500858" cy="646331"/>
          </a:xfrm>
          <a:prstGeom prst="rect">
            <a:avLst/>
          </a:prstGeom>
          <a:noFill/>
        </p:spPr>
        <p:txBody>
          <a:bodyPr wrap="square" rtlCol="0">
            <a:spAutoFit/>
          </a:bodyPr>
          <a:lstStyle/>
          <a:p>
            <a:pPr>
              <a:buFont typeface="Wingdings" pitchFamily="2" charset="2"/>
              <a:buChar char="v"/>
            </a:pPr>
            <a:r>
              <a:rPr lang="en-US" dirty="0" smtClean="0"/>
              <a:t>44 hours of 210 hours of coolness discomfort in January </a:t>
            </a:r>
          </a:p>
          <a:p>
            <a:pPr>
              <a:buFont typeface="Wingdings" pitchFamily="2" charset="2"/>
              <a:buChar char="v"/>
            </a:pPr>
            <a:r>
              <a:rPr lang="en-US" dirty="0" smtClean="0"/>
              <a:t> 23 hours of  210 of hotness discomfort in June</a:t>
            </a:r>
            <a:endParaRPr lang="en-GB" dirty="0"/>
          </a:p>
        </p:txBody>
      </p:sp>
      <p:sp>
        <p:nvSpPr>
          <p:cNvPr id="22" name="Oval 21"/>
          <p:cNvSpPr/>
          <p:nvPr/>
        </p:nvSpPr>
        <p:spPr>
          <a:xfrm>
            <a:off x="4071934" y="2571744"/>
            <a:ext cx="928694" cy="3571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11%</a:t>
            </a:r>
            <a:endParaRPr lang="en-GB"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32</a:t>
            </a:fld>
            <a:endParaRPr lang="en-GB" dirty="0"/>
          </a:p>
        </p:txBody>
      </p:sp>
      <p:sp>
        <p:nvSpPr>
          <p:cNvPr id="12" name="TextBox 11"/>
          <p:cNvSpPr txBox="1"/>
          <p:nvPr/>
        </p:nvSpPr>
        <p:spPr>
          <a:xfrm>
            <a:off x="2285984" y="857232"/>
            <a:ext cx="5286412" cy="369332"/>
          </a:xfrm>
          <a:prstGeom prst="rect">
            <a:avLst/>
          </a:prstGeom>
          <a:noFill/>
        </p:spPr>
        <p:txBody>
          <a:bodyPr wrap="square" rtlCol="0">
            <a:spAutoFit/>
          </a:bodyPr>
          <a:lstStyle/>
          <a:p>
            <a:pPr>
              <a:buFont typeface="Wingdings" pitchFamily="2" charset="2"/>
              <a:buChar char="ü"/>
            </a:pPr>
            <a:r>
              <a:rPr lang="en-US" b="1" dirty="0" smtClean="0"/>
              <a:t>  Thermal Analysis</a:t>
            </a:r>
            <a:endParaRPr lang="en-GB" b="1" dirty="0"/>
          </a:p>
        </p:txBody>
      </p:sp>
      <p:sp>
        <p:nvSpPr>
          <p:cNvPr id="18" name="Rectangle 17"/>
          <p:cNvSpPr/>
          <p:nvPr/>
        </p:nvSpPr>
        <p:spPr>
          <a:xfrm>
            <a:off x="3143240" y="5286388"/>
            <a:ext cx="4780476" cy="307777"/>
          </a:xfrm>
          <a:prstGeom prst="rect">
            <a:avLst/>
          </a:prstGeom>
        </p:spPr>
        <p:txBody>
          <a:bodyPr wrap="none">
            <a:spAutoFit/>
          </a:bodyPr>
          <a:lstStyle/>
          <a:p>
            <a:pPr algn="ctr"/>
            <a:r>
              <a:rPr lang="en-US" sz="1400" dirty="0" smtClean="0"/>
              <a:t>Fig 21 : </a:t>
            </a:r>
            <a:r>
              <a:rPr lang="en-GB" sz="1400" dirty="0"/>
              <a:t>annual temperature distribution in classrooms</a:t>
            </a:r>
            <a:r>
              <a:rPr lang="en-US" sz="1400" dirty="0" smtClean="0"/>
              <a:t> </a:t>
            </a:r>
            <a:endParaRPr lang="en-GB" sz="1400" dirty="0"/>
          </a:p>
        </p:txBody>
      </p:sp>
      <p:sp>
        <p:nvSpPr>
          <p:cNvPr id="21" name="TextBox 20"/>
          <p:cNvSpPr txBox="1"/>
          <p:nvPr/>
        </p:nvSpPr>
        <p:spPr>
          <a:xfrm>
            <a:off x="1928762" y="5643578"/>
            <a:ext cx="7786774" cy="646331"/>
          </a:xfrm>
          <a:prstGeom prst="rect">
            <a:avLst/>
          </a:prstGeom>
          <a:noFill/>
        </p:spPr>
        <p:txBody>
          <a:bodyPr wrap="square" rtlCol="0">
            <a:spAutoFit/>
          </a:bodyPr>
          <a:lstStyle/>
          <a:p>
            <a:pPr>
              <a:buFont typeface="Wingdings" pitchFamily="2" charset="2"/>
              <a:buChar char="v"/>
            </a:pPr>
            <a:r>
              <a:rPr lang="en-US" dirty="0" smtClean="0"/>
              <a:t>The class room occurs in temperature comfort band with 100%</a:t>
            </a:r>
            <a:br>
              <a:rPr lang="en-US" dirty="0" smtClean="0"/>
            </a:br>
            <a:endParaRPr lang="en-US" dirty="0" smtClean="0"/>
          </a:p>
        </p:txBody>
      </p:sp>
      <p:pic>
        <p:nvPicPr>
          <p:cNvPr id="23" name="Picture 22"/>
          <p:cNvPicPr/>
          <p:nvPr/>
        </p:nvPicPr>
        <p:blipFill>
          <a:blip r:embed="rId3" cstate="print"/>
          <a:srcRect/>
          <a:stretch>
            <a:fillRect/>
          </a:stretch>
        </p:blipFill>
        <p:spPr bwMode="auto">
          <a:xfrm>
            <a:off x="4214810" y="1285860"/>
            <a:ext cx="2500330" cy="4000528"/>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33</a:t>
            </a:fld>
            <a:endParaRPr lang="en-GB" dirty="0"/>
          </a:p>
        </p:txBody>
      </p:sp>
      <p:sp>
        <p:nvSpPr>
          <p:cNvPr id="12" name="TextBox 11"/>
          <p:cNvSpPr txBox="1"/>
          <p:nvPr/>
        </p:nvSpPr>
        <p:spPr>
          <a:xfrm>
            <a:off x="2285984" y="857232"/>
            <a:ext cx="5286412" cy="369332"/>
          </a:xfrm>
          <a:prstGeom prst="rect">
            <a:avLst/>
          </a:prstGeom>
          <a:noFill/>
        </p:spPr>
        <p:txBody>
          <a:bodyPr wrap="square" rtlCol="0">
            <a:spAutoFit/>
          </a:bodyPr>
          <a:lstStyle/>
          <a:p>
            <a:pPr>
              <a:buFont typeface="Wingdings" pitchFamily="2" charset="2"/>
              <a:buChar char="ü"/>
            </a:pPr>
            <a:r>
              <a:rPr lang="en-US" b="1" dirty="0" smtClean="0"/>
              <a:t>  Solar exposure</a:t>
            </a:r>
            <a:endParaRPr lang="en-GB" b="1" dirty="0"/>
          </a:p>
        </p:txBody>
      </p:sp>
      <p:sp>
        <p:nvSpPr>
          <p:cNvPr id="18" name="Rectangle 17"/>
          <p:cNvSpPr/>
          <p:nvPr/>
        </p:nvSpPr>
        <p:spPr>
          <a:xfrm>
            <a:off x="2214546" y="5072074"/>
            <a:ext cx="6598281" cy="307777"/>
          </a:xfrm>
          <a:prstGeom prst="rect">
            <a:avLst/>
          </a:prstGeom>
        </p:spPr>
        <p:txBody>
          <a:bodyPr wrap="none">
            <a:spAutoFit/>
          </a:bodyPr>
          <a:lstStyle/>
          <a:p>
            <a:pPr algn="ctr"/>
            <a:r>
              <a:rPr lang="en-US" sz="1400" dirty="0" smtClean="0"/>
              <a:t>Fig 22 : stereographic diagram of southern windows in ground floor classroom</a:t>
            </a:r>
            <a:endParaRPr lang="en-GB" sz="1400" dirty="0"/>
          </a:p>
        </p:txBody>
      </p:sp>
      <p:pic>
        <p:nvPicPr>
          <p:cNvPr id="14" name="Picture 13"/>
          <p:cNvPicPr/>
          <p:nvPr/>
        </p:nvPicPr>
        <p:blipFill>
          <a:blip r:embed="rId3" cstate="print"/>
          <a:srcRect/>
          <a:stretch>
            <a:fillRect/>
          </a:stretch>
        </p:blipFill>
        <p:spPr bwMode="auto">
          <a:xfrm>
            <a:off x="2285984" y="1285860"/>
            <a:ext cx="6500858" cy="3714776"/>
          </a:xfrm>
          <a:prstGeom prst="rect">
            <a:avLst/>
          </a:prstGeom>
          <a:noFill/>
          <a:ln w="3175">
            <a:solidFill>
              <a:schemeClr val="tx1"/>
            </a:solidFill>
            <a:miter lim="800000"/>
            <a:headEnd/>
            <a:tailEnd/>
          </a:ln>
        </p:spPr>
      </p:pic>
      <p:sp>
        <p:nvSpPr>
          <p:cNvPr id="15" name="TextBox 14"/>
          <p:cNvSpPr txBox="1"/>
          <p:nvPr/>
        </p:nvSpPr>
        <p:spPr>
          <a:xfrm>
            <a:off x="1857356" y="5715016"/>
            <a:ext cx="7786742" cy="646331"/>
          </a:xfrm>
          <a:prstGeom prst="rect">
            <a:avLst/>
          </a:prstGeom>
          <a:noFill/>
        </p:spPr>
        <p:txBody>
          <a:bodyPr wrap="square" rtlCol="0">
            <a:spAutoFit/>
          </a:bodyPr>
          <a:lstStyle/>
          <a:p>
            <a:pPr>
              <a:buFont typeface="Wingdings" pitchFamily="2" charset="2"/>
              <a:buChar char="v"/>
            </a:pPr>
            <a:r>
              <a:rPr lang="en-US" dirty="0" smtClean="0"/>
              <a:t>46% shading in January at early morning in southern windows </a:t>
            </a:r>
            <a:br>
              <a:rPr lang="en-US" dirty="0" smtClean="0"/>
            </a:br>
            <a:r>
              <a:rPr lang="en-US" dirty="0" smtClean="0"/>
              <a:t>which gives solar gain at a time colder than any else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34</a:t>
            </a:fld>
            <a:endParaRPr lang="en-GB" dirty="0"/>
          </a:p>
        </p:txBody>
      </p:sp>
      <p:sp>
        <p:nvSpPr>
          <p:cNvPr id="12" name="TextBox 11"/>
          <p:cNvSpPr txBox="1"/>
          <p:nvPr/>
        </p:nvSpPr>
        <p:spPr>
          <a:xfrm>
            <a:off x="2285984" y="857232"/>
            <a:ext cx="5286412" cy="369332"/>
          </a:xfrm>
          <a:prstGeom prst="rect">
            <a:avLst/>
          </a:prstGeom>
          <a:noFill/>
        </p:spPr>
        <p:txBody>
          <a:bodyPr wrap="square" rtlCol="0">
            <a:spAutoFit/>
          </a:bodyPr>
          <a:lstStyle/>
          <a:p>
            <a:pPr>
              <a:buFont typeface="Wingdings" pitchFamily="2" charset="2"/>
              <a:buChar char="ü"/>
            </a:pPr>
            <a:r>
              <a:rPr lang="en-US" b="1" dirty="0" smtClean="0"/>
              <a:t>Reverberation Time RT60</a:t>
            </a:r>
            <a:endParaRPr lang="en-GB" b="1" dirty="0"/>
          </a:p>
        </p:txBody>
      </p:sp>
      <p:sp>
        <p:nvSpPr>
          <p:cNvPr id="18" name="Rectangle 17"/>
          <p:cNvSpPr/>
          <p:nvPr/>
        </p:nvSpPr>
        <p:spPr>
          <a:xfrm>
            <a:off x="3428992" y="4857760"/>
            <a:ext cx="3695243" cy="307777"/>
          </a:xfrm>
          <a:prstGeom prst="rect">
            <a:avLst/>
          </a:prstGeom>
        </p:spPr>
        <p:txBody>
          <a:bodyPr wrap="none">
            <a:spAutoFit/>
          </a:bodyPr>
          <a:lstStyle/>
          <a:p>
            <a:pPr algn="ctr"/>
            <a:r>
              <a:rPr lang="en-US" sz="1400" dirty="0" smtClean="0"/>
              <a:t>Fig 23 : Reverberation time for classrooms</a:t>
            </a:r>
            <a:endParaRPr lang="en-GB" sz="1400" dirty="0"/>
          </a:p>
        </p:txBody>
      </p:sp>
      <p:sp>
        <p:nvSpPr>
          <p:cNvPr id="15" name="TextBox 14"/>
          <p:cNvSpPr txBox="1"/>
          <p:nvPr/>
        </p:nvSpPr>
        <p:spPr>
          <a:xfrm>
            <a:off x="2071670" y="5214950"/>
            <a:ext cx="6500858" cy="1200329"/>
          </a:xfrm>
          <a:prstGeom prst="rect">
            <a:avLst/>
          </a:prstGeom>
          <a:noFill/>
        </p:spPr>
        <p:txBody>
          <a:bodyPr wrap="square" rtlCol="0">
            <a:spAutoFit/>
          </a:bodyPr>
          <a:lstStyle/>
          <a:p>
            <a:pPr>
              <a:buFont typeface="Wingdings" pitchFamily="2" charset="2"/>
              <a:buChar char="v"/>
            </a:pPr>
            <a:r>
              <a:rPr lang="en-US" dirty="0" smtClean="0"/>
              <a:t>The optimum reverberation time for schools is 0.6-0.8</a:t>
            </a:r>
          </a:p>
          <a:p>
            <a:pPr>
              <a:buFont typeface="Wingdings" pitchFamily="2" charset="2"/>
              <a:buChar char="v"/>
            </a:pPr>
            <a:r>
              <a:rPr lang="en-US" dirty="0" smtClean="0"/>
              <a:t>The interested frequencies are 500,1000 Hz at which speech occurs</a:t>
            </a:r>
          </a:p>
          <a:p>
            <a:endParaRPr lang="en-US" dirty="0" smtClean="0"/>
          </a:p>
        </p:txBody>
      </p:sp>
      <p:pic>
        <p:nvPicPr>
          <p:cNvPr id="16" name="Picture 15" descr="CR.png"/>
          <p:cNvPicPr/>
          <p:nvPr/>
        </p:nvPicPr>
        <p:blipFill>
          <a:blip r:embed="rId3" cstate="print"/>
          <a:stretch>
            <a:fillRect/>
          </a:stretch>
        </p:blipFill>
        <p:spPr>
          <a:xfrm>
            <a:off x="2071670" y="1285860"/>
            <a:ext cx="6500858" cy="3500462"/>
          </a:xfrm>
          <a:prstGeom prst="rect">
            <a:avLst/>
          </a:prstGeom>
          <a:ln w="3175">
            <a:solidFill>
              <a:schemeClr val="tx1"/>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35</a:t>
            </a:fld>
            <a:endParaRPr lang="en-GB" dirty="0"/>
          </a:p>
        </p:txBody>
      </p:sp>
      <p:sp>
        <p:nvSpPr>
          <p:cNvPr id="12" name="TextBox 11"/>
          <p:cNvSpPr txBox="1"/>
          <p:nvPr/>
        </p:nvSpPr>
        <p:spPr>
          <a:xfrm>
            <a:off x="2285984" y="857232"/>
            <a:ext cx="5286412" cy="369332"/>
          </a:xfrm>
          <a:prstGeom prst="rect">
            <a:avLst/>
          </a:prstGeom>
          <a:noFill/>
        </p:spPr>
        <p:txBody>
          <a:bodyPr wrap="square" rtlCol="0">
            <a:spAutoFit/>
          </a:bodyPr>
          <a:lstStyle/>
          <a:p>
            <a:pPr>
              <a:buFont typeface="Wingdings" pitchFamily="2" charset="2"/>
              <a:buChar char="ü"/>
            </a:pPr>
            <a:r>
              <a:rPr lang="en-US" b="1" dirty="0" smtClean="0"/>
              <a:t>Reverberation Time RT60</a:t>
            </a:r>
            <a:endParaRPr lang="en-GB" b="1" dirty="0"/>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pic>
        <p:nvPicPr>
          <p:cNvPr id="2867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00298" y="1285860"/>
            <a:ext cx="1829912" cy="642942"/>
          </a:xfrm>
          <a:prstGeom prst="rect">
            <a:avLst/>
          </a:prstGeom>
          <a:noFill/>
          <a:ln>
            <a:solidFill>
              <a:schemeClr val="accent1"/>
            </a:solidFill>
          </a:ln>
        </p:spPr>
      </p:pic>
      <p:sp>
        <p:nvSpPr>
          <p:cNvPr id="17" name="TextBox 16"/>
          <p:cNvSpPr txBox="1"/>
          <p:nvPr/>
        </p:nvSpPr>
        <p:spPr>
          <a:xfrm>
            <a:off x="2071670" y="2000240"/>
            <a:ext cx="7072330" cy="14773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v"/>
            </a:pPr>
            <a:r>
              <a:rPr lang="en-US" dirty="0" smtClean="0"/>
              <a:t> due to calculations , 30 m</a:t>
            </a:r>
            <a:r>
              <a:rPr lang="en-GB" baseline="30000" dirty="0" smtClean="0">
                <a:latin typeface="Times New Roman" pitchFamily="18" charset="0"/>
                <a:cs typeface="Times New Roman" pitchFamily="18" charset="0"/>
              </a:rPr>
              <a:t> 2</a:t>
            </a:r>
            <a:r>
              <a:rPr lang="en-US" dirty="0" smtClean="0"/>
              <a:t>  of absorption materials is needed to get the required RT60 in classrooms</a:t>
            </a:r>
          </a:p>
          <a:p>
            <a:pPr>
              <a:buFont typeface="Wingdings" pitchFamily="2" charset="2"/>
              <a:buChar char="v"/>
            </a:pPr>
            <a:r>
              <a:rPr lang="en-US" dirty="0" smtClean="0"/>
              <a:t>These absorption materials could be acoustical panels in ceiling</a:t>
            </a:r>
          </a:p>
          <a:p>
            <a:endParaRPr lang="en-US" dirty="0" smtClean="0"/>
          </a:p>
        </p:txBody>
      </p:sp>
      <p:sp>
        <p:nvSpPr>
          <p:cNvPr id="14" name="Rectangle 13"/>
          <p:cNvSpPr/>
          <p:nvPr/>
        </p:nvSpPr>
        <p:spPr>
          <a:xfrm>
            <a:off x="3786182" y="5500702"/>
            <a:ext cx="3438762" cy="307777"/>
          </a:xfrm>
          <a:prstGeom prst="rect">
            <a:avLst/>
          </a:prstGeom>
        </p:spPr>
        <p:txBody>
          <a:bodyPr wrap="none">
            <a:spAutoFit/>
          </a:bodyPr>
          <a:lstStyle/>
          <a:p>
            <a:r>
              <a:rPr lang="en-US" sz="1400" dirty="0" smtClean="0"/>
              <a:t>Fig 24: acoustical panels in classrooms </a:t>
            </a:r>
            <a:endParaRPr lang="en-GB" sz="1400" dirty="0"/>
          </a:p>
        </p:txBody>
      </p:sp>
      <p:pic>
        <p:nvPicPr>
          <p:cNvPr id="16" name="Picture 15" descr="C:\Users\Administrator\Desktop\mdares\IMG_0498.JPG"/>
          <p:cNvPicPr/>
          <p:nvPr/>
        </p:nvPicPr>
        <p:blipFill>
          <a:blip r:embed="rId4" cstate="screen">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a:blip>
          <a:srcRect/>
          <a:stretch>
            <a:fillRect/>
          </a:stretch>
        </p:blipFill>
        <p:spPr bwMode="auto">
          <a:xfrm>
            <a:off x="4357686" y="3643314"/>
            <a:ext cx="2571768" cy="17859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36</a:t>
            </a:fld>
            <a:endParaRPr lang="en-GB" dirty="0"/>
          </a:p>
        </p:txBody>
      </p:sp>
      <p:sp>
        <p:nvSpPr>
          <p:cNvPr id="12" name="TextBox 11"/>
          <p:cNvSpPr txBox="1"/>
          <p:nvPr/>
        </p:nvSpPr>
        <p:spPr>
          <a:xfrm>
            <a:off x="2285984" y="857232"/>
            <a:ext cx="5286412" cy="369332"/>
          </a:xfrm>
          <a:prstGeom prst="rect">
            <a:avLst/>
          </a:prstGeom>
          <a:noFill/>
        </p:spPr>
        <p:txBody>
          <a:bodyPr wrap="square" rtlCol="0">
            <a:spAutoFit/>
          </a:bodyPr>
          <a:lstStyle/>
          <a:p>
            <a:pPr>
              <a:buFont typeface="Wingdings" pitchFamily="2" charset="2"/>
              <a:buChar char="ü"/>
            </a:pPr>
            <a:r>
              <a:rPr lang="en-US" b="1" dirty="0" smtClean="0"/>
              <a:t>Reverberation Time RT60</a:t>
            </a:r>
            <a:endParaRPr lang="en-GB" b="1" dirty="0"/>
          </a:p>
        </p:txBody>
      </p:sp>
      <p:sp>
        <p:nvSpPr>
          <p:cNvPr id="18" name="Rectangle 17"/>
          <p:cNvSpPr/>
          <p:nvPr/>
        </p:nvSpPr>
        <p:spPr>
          <a:xfrm>
            <a:off x="2285984" y="5429264"/>
            <a:ext cx="6059672" cy="307777"/>
          </a:xfrm>
          <a:prstGeom prst="rect">
            <a:avLst/>
          </a:prstGeom>
        </p:spPr>
        <p:txBody>
          <a:bodyPr wrap="none">
            <a:spAutoFit/>
          </a:bodyPr>
          <a:lstStyle/>
          <a:p>
            <a:pPr algn="ctr"/>
            <a:r>
              <a:rPr lang="en-US" sz="1400" dirty="0" smtClean="0"/>
              <a:t>Fig 25 : Reverberation time for classrooms before and after adjustment</a:t>
            </a:r>
            <a:endParaRPr lang="en-GB" sz="1400" dirty="0"/>
          </a:p>
        </p:txBody>
      </p:sp>
      <p:pic>
        <p:nvPicPr>
          <p:cNvPr id="14" name="Picture 13"/>
          <p:cNvPicPr/>
          <p:nvPr/>
        </p:nvPicPr>
        <p:blipFill>
          <a:blip r:embed="rId3"/>
          <a:srcRect/>
          <a:stretch>
            <a:fillRect/>
          </a:stretch>
        </p:blipFill>
        <p:spPr bwMode="auto">
          <a:xfrm>
            <a:off x="2285984" y="1500174"/>
            <a:ext cx="2286016" cy="3929090"/>
          </a:xfrm>
          <a:prstGeom prst="rect">
            <a:avLst/>
          </a:prstGeom>
          <a:noFill/>
          <a:ln w="3175">
            <a:solidFill>
              <a:schemeClr val="tx1"/>
            </a:solidFill>
            <a:miter lim="800000"/>
            <a:headEnd/>
            <a:tailEnd/>
          </a:ln>
        </p:spPr>
      </p:pic>
      <p:pic>
        <p:nvPicPr>
          <p:cNvPr id="17" name="Picture 16"/>
          <p:cNvPicPr/>
          <p:nvPr/>
        </p:nvPicPr>
        <p:blipFill>
          <a:blip r:embed="rId4" cstate="print"/>
          <a:srcRect/>
          <a:stretch>
            <a:fillRect/>
          </a:stretch>
        </p:blipFill>
        <p:spPr bwMode="auto">
          <a:xfrm>
            <a:off x="4572000" y="1500174"/>
            <a:ext cx="4572000" cy="3929090"/>
          </a:xfrm>
          <a:prstGeom prst="rect">
            <a:avLst/>
          </a:prstGeom>
          <a:noFill/>
          <a:ln w="3175">
            <a:solidFill>
              <a:schemeClr val="tx1"/>
            </a:solidFill>
            <a:miter lim="800000"/>
            <a:headEnd/>
            <a:tailEnd/>
          </a:ln>
        </p:spPr>
      </p:pic>
      <p:sp>
        <p:nvSpPr>
          <p:cNvPr id="19" name="Oval 18"/>
          <p:cNvSpPr/>
          <p:nvPr/>
        </p:nvSpPr>
        <p:spPr>
          <a:xfrm>
            <a:off x="3286116" y="3357562"/>
            <a:ext cx="571504"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6786578" y="4357694"/>
            <a:ext cx="642942"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a:off x="2143108" y="3286124"/>
            <a:ext cx="642942" cy="714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4500562" y="4357694"/>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37</a:t>
            </a:fld>
            <a:endParaRPr lang="en-GB" dirty="0"/>
          </a:p>
        </p:txBody>
      </p:sp>
      <p:sp>
        <p:nvSpPr>
          <p:cNvPr id="12" name="TextBox 11"/>
          <p:cNvSpPr txBox="1"/>
          <p:nvPr/>
        </p:nvSpPr>
        <p:spPr>
          <a:xfrm>
            <a:off x="2285984" y="857232"/>
            <a:ext cx="5286412" cy="369332"/>
          </a:xfrm>
          <a:prstGeom prst="rect">
            <a:avLst/>
          </a:prstGeom>
          <a:noFill/>
        </p:spPr>
        <p:txBody>
          <a:bodyPr wrap="square" rtlCol="0">
            <a:spAutoFit/>
          </a:bodyPr>
          <a:lstStyle/>
          <a:p>
            <a:pPr>
              <a:buFont typeface="Wingdings" pitchFamily="2" charset="2"/>
              <a:buChar char="ü"/>
            </a:pPr>
            <a:r>
              <a:rPr lang="en-US" b="1" dirty="0" smtClean="0"/>
              <a:t>Reverberation Time RT60</a:t>
            </a:r>
            <a:endParaRPr lang="en-GB" b="1" dirty="0"/>
          </a:p>
        </p:txBody>
      </p:sp>
      <p:sp>
        <p:nvSpPr>
          <p:cNvPr id="18" name="Rectangle 17"/>
          <p:cNvSpPr/>
          <p:nvPr/>
        </p:nvSpPr>
        <p:spPr>
          <a:xfrm>
            <a:off x="3857620" y="5072074"/>
            <a:ext cx="3448381" cy="307777"/>
          </a:xfrm>
          <a:prstGeom prst="rect">
            <a:avLst/>
          </a:prstGeom>
        </p:spPr>
        <p:txBody>
          <a:bodyPr wrap="none">
            <a:spAutoFit/>
          </a:bodyPr>
          <a:lstStyle/>
          <a:p>
            <a:pPr algn="ctr"/>
            <a:r>
              <a:rPr lang="en-US" sz="1400" dirty="0" smtClean="0"/>
              <a:t>Fig 26 : Reverberation time for corridor</a:t>
            </a:r>
            <a:endParaRPr lang="en-GB" sz="1400" dirty="0"/>
          </a:p>
        </p:txBody>
      </p:sp>
      <p:pic>
        <p:nvPicPr>
          <p:cNvPr id="23" name="Picture 22"/>
          <p:cNvPicPr/>
          <p:nvPr/>
        </p:nvPicPr>
        <p:blipFill>
          <a:blip r:embed="rId3"/>
          <a:srcRect/>
          <a:stretch>
            <a:fillRect/>
          </a:stretch>
        </p:blipFill>
        <p:spPr bwMode="auto">
          <a:xfrm>
            <a:off x="3714744" y="1285860"/>
            <a:ext cx="3857652" cy="3714776"/>
          </a:xfrm>
          <a:prstGeom prst="rect">
            <a:avLst/>
          </a:prstGeom>
          <a:noFill/>
          <a:ln w="3175">
            <a:solidFill>
              <a:schemeClr val="tx1"/>
            </a:solidFill>
            <a:miter lim="800000"/>
            <a:headEnd/>
            <a:tailEnd/>
          </a:ln>
        </p:spPr>
      </p:pic>
      <p:sp>
        <p:nvSpPr>
          <p:cNvPr id="20" name="Oval 19"/>
          <p:cNvSpPr/>
          <p:nvPr/>
        </p:nvSpPr>
        <p:spPr>
          <a:xfrm>
            <a:off x="3571868" y="3857628"/>
            <a:ext cx="78581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p:nvSpPr>
        <p:spPr>
          <a:xfrm>
            <a:off x="6215074" y="3929066"/>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2071670" y="5643578"/>
            <a:ext cx="3143272" cy="369332"/>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Font typeface="Wingdings" pitchFamily="2" charset="2"/>
              <a:buChar char="v"/>
            </a:pPr>
            <a:r>
              <a:rPr lang="en-US" dirty="0" smtClean="0"/>
              <a:t>The same for corridor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38</a:t>
            </a:fld>
            <a:endParaRPr lang="en-GB" dirty="0"/>
          </a:p>
        </p:txBody>
      </p:sp>
      <p:sp>
        <p:nvSpPr>
          <p:cNvPr id="12" name="TextBox 11"/>
          <p:cNvSpPr txBox="1"/>
          <p:nvPr/>
        </p:nvSpPr>
        <p:spPr>
          <a:xfrm>
            <a:off x="2285984" y="857232"/>
            <a:ext cx="5286412" cy="369332"/>
          </a:xfrm>
          <a:prstGeom prst="rect">
            <a:avLst/>
          </a:prstGeom>
          <a:noFill/>
        </p:spPr>
        <p:txBody>
          <a:bodyPr wrap="square" rtlCol="0">
            <a:spAutoFit/>
          </a:bodyPr>
          <a:lstStyle/>
          <a:p>
            <a:pPr>
              <a:buFont typeface="Wingdings" pitchFamily="2" charset="2"/>
              <a:buChar char="ü"/>
            </a:pPr>
            <a:r>
              <a:rPr lang="en-US" b="1" dirty="0" smtClean="0"/>
              <a:t>Reverberation Time RT60</a:t>
            </a:r>
            <a:endParaRPr lang="en-GB" b="1" dirty="0"/>
          </a:p>
        </p:txBody>
      </p:sp>
      <p:sp>
        <p:nvSpPr>
          <p:cNvPr id="18" name="Rectangle 17"/>
          <p:cNvSpPr/>
          <p:nvPr/>
        </p:nvSpPr>
        <p:spPr>
          <a:xfrm>
            <a:off x="3214678" y="4786322"/>
            <a:ext cx="4503157" cy="307777"/>
          </a:xfrm>
          <a:prstGeom prst="rect">
            <a:avLst/>
          </a:prstGeom>
        </p:spPr>
        <p:txBody>
          <a:bodyPr wrap="none">
            <a:spAutoFit/>
          </a:bodyPr>
          <a:lstStyle/>
          <a:p>
            <a:pPr algn="ctr"/>
            <a:r>
              <a:rPr lang="en-US" sz="1400" dirty="0" smtClean="0"/>
              <a:t>Fig 27: Fiber wood advertisement board for corridor</a:t>
            </a:r>
            <a:endParaRPr lang="en-GB" sz="1400" dirty="0"/>
          </a:p>
        </p:txBody>
      </p:sp>
      <p:pic>
        <p:nvPicPr>
          <p:cNvPr id="15" name="Picture 2"/>
          <p:cNvPicPr>
            <a:picLocks noChangeAspect="1" noChangeArrowheads="1"/>
          </p:cNvPicPr>
          <p:nvPr/>
        </p:nvPicPr>
        <p:blipFill>
          <a:blip r:embed="rId3"/>
          <a:srcRect/>
          <a:stretch>
            <a:fillRect/>
          </a:stretch>
        </p:blipFill>
        <p:spPr bwMode="auto">
          <a:xfrm>
            <a:off x="2786050" y="1500174"/>
            <a:ext cx="5305720"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3"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39</a:t>
            </a:fld>
            <a:endParaRPr lang="en-GB" dirty="0"/>
          </a:p>
        </p:txBody>
      </p:sp>
      <p:sp>
        <p:nvSpPr>
          <p:cNvPr id="12" name="TextBox 11"/>
          <p:cNvSpPr txBox="1"/>
          <p:nvPr/>
        </p:nvSpPr>
        <p:spPr>
          <a:xfrm>
            <a:off x="2285984" y="857232"/>
            <a:ext cx="5286412" cy="369332"/>
          </a:xfrm>
          <a:prstGeom prst="rect">
            <a:avLst/>
          </a:prstGeom>
          <a:noFill/>
        </p:spPr>
        <p:txBody>
          <a:bodyPr wrap="square" rtlCol="0">
            <a:spAutoFit/>
          </a:bodyPr>
          <a:lstStyle/>
          <a:p>
            <a:pPr>
              <a:buFont typeface="Wingdings" pitchFamily="2" charset="2"/>
              <a:buChar char="ü"/>
            </a:pPr>
            <a:r>
              <a:rPr lang="en-US" b="1" dirty="0" smtClean="0"/>
              <a:t>  Heating and cooling results</a:t>
            </a:r>
            <a:endParaRPr lang="en-GB" b="1" dirty="0"/>
          </a:p>
        </p:txBody>
      </p:sp>
      <p:pic>
        <p:nvPicPr>
          <p:cNvPr id="15" name="Picture 14"/>
          <p:cNvPicPr/>
          <p:nvPr/>
        </p:nvPicPr>
        <p:blipFill>
          <a:blip r:embed="rId4" cstate="print"/>
          <a:srcRect/>
          <a:stretch>
            <a:fillRect/>
          </a:stretch>
        </p:blipFill>
        <p:spPr bwMode="auto">
          <a:xfrm>
            <a:off x="2285984" y="2285992"/>
            <a:ext cx="6643734" cy="3714776"/>
          </a:xfrm>
          <a:prstGeom prst="rect">
            <a:avLst/>
          </a:prstGeom>
          <a:noFill/>
          <a:ln w="3175">
            <a:solidFill>
              <a:schemeClr val="tx1"/>
            </a:solidFill>
            <a:miter lim="800000"/>
            <a:headEnd/>
            <a:tailEnd/>
          </a:ln>
        </p:spPr>
      </p:pic>
      <p:sp>
        <p:nvSpPr>
          <p:cNvPr id="16" name="Rectangle 15"/>
          <p:cNvSpPr/>
          <p:nvPr/>
        </p:nvSpPr>
        <p:spPr>
          <a:xfrm>
            <a:off x="3571868" y="6000768"/>
            <a:ext cx="4751622" cy="307777"/>
          </a:xfrm>
          <a:prstGeom prst="rect">
            <a:avLst/>
          </a:prstGeom>
        </p:spPr>
        <p:txBody>
          <a:bodyPr wrap="none">
            <a:spAutoFit/>
          </a:bodyPr>
          <a:lstStyle/>
          <a:p>
            <a:pPr algn="ctr"/>
            <a:r>
              <a:rPr lang="en-US" sz="1400" dirty="0" smtClean="0"/>
              <a:t>Fig 28 : Monthly heating and cooling loads for all zones</a:t>
            </a:r>
            <a:endParaRPr lang="en-GB" sz="1400" dirty="0"/>
          </a:p>
        </p:txBody>
      </p:sp>
      <p:sp>
        <p:nvSpPr>
          <p:cNvPr id="19" name="TextBox 18"/>
          <p:cNvSpPr txBox="1"/>
          <p:nvPr/>
        </p:nvSpPr>
        <p:spPr>
          <a:xfrm>
            <a:off x="2428860" y="1285860"/>
            <a:ext cx="6500858" cy="923330"/>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v"/>
            </a:pPr>
            <a:r>
              <a:rPr lang="en-GB" dirty="0"/>
              <a:t>We use the full air conditioning settings to obtain the cooling and heating values just to compare it with the energy efficient buildings.</a:t>
            </a:r>
          </a:p>
        </p:txBody>
      </p:sp>
      <p:sp>
        <p:nvSpPr>
          <p:cNvPr id="21" name="Oval 20"/>
          <p:cNvSpPr/>
          <p:nvPr/>
        </p:nvSpPr>
        <p:spPr>
          <a:xfrm>
            <a:off x="4357686" y="4857760"/>
            <a:ext cx="1714512" cy="3571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5424 KW</a:t>
            </a:r>
            <a:endParaRPr lang="en-GB" dirty="0">
              <a:solidFill>
                <a:schemeClr val="tx1"/>
              </a:solidFill>
            </a:endParaRPr>
          </a:p>
        </p:txBody>
      </p:sp>
      <p:cxnSp>
        <p:nvCxnSpPr>
          <p:cNvPr id="28" name="Straight Arrow Connector 27"/>
          <p:cNvCxnSpPr/>
          <p:nvPr/>
        </p:nvCxnSpPr>
        <p:spPr>
          <a:xfrm rot="5400000" flipH="1" flipV="1">
            <a:off x="5214942" y="4643446"/>
            <a:ext cx="357190"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214546" y="3000372"/>
            <a:ext cx="1714512" cy="3571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5335 KW</a:t>
            </a:r>
            <a:endParaRPr lang="en-GB" dirty="0">
              <a:solidFill>
                <a:schemeClr val="tx1"/>
              </a:solidFill>
            </a:endParaRPr>
          </a:p>
        </p:txBody>
      </p:sp>
      <p:cxnSp>
        <p:nvCxnSpPr>
          <p:cNvPr id="35" name="Straight Arrow Connector 34"/>
          <p:cNvCxnSpPr>
            <a:stCxn id="34" idx="4"/>
          </p:cNvCxnSpPr>
          <p:nvPr/>
        </p:nvCxnSpPr>
        <p:spPr>
          <a:xfrm rot="5400000">
            <a:off x="2750331" y="3464719"/>
            <a:ext cx="42862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Introduction To Project</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graphicFrame>
        <p:nvGraphicFramePr>
          <p:cNvPr id="13" name="Chart 12"/>
          <p:cNvGraphicFramePr/>
          <p:nvPr/>
        </p:nvGraphicFramePr>
        <p:xfrm>
          <a:off x="5220072" y="1628800"/>
          <a:ext cx="3744416" cy="201622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857720" y="3717032"/>
            <a:ext cx="4286280" cy="307777"/>
          </a:xfrm>
          <a:prstGeom prst="rect">
            <a:avLst/>
          </a:prstGeom>
          <a:noFill/>
        </p:spPr>
        <p:txBody>
          <a:bodyPr wrap="square" rtlCol="0">
            <a:spAutoFit/>
          </a:bodyPr>
          <a:lstStyle/>
          <a:p>
            <a:pPr algn="ctr"/>
            <a:r>
              <a:rPr lang="en-US" sz="1400" i="1" dirty="0" smtClean="0">
                <a:latin typeface="Times New Roman" pitchFamily="18" charset="0"/>
                <a:cs typeface="Times New Roman" pitchFamily="18" charset="0"/>
              </a:rPr>
              <a:t>Figure2:</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Temperature in Jericho</a:t>
            </a:r>
            <a:endParaRPr lang="en-GB" sz="1400" i="1" dirty="0">
              <a:latin typeface="Times New Roman" pitchFamily="18" charset="0"/>
              <a:cs typeface="Times New Roman" pitchFamily="18" charset="0"/>
            </a:endParaRPr>
          </a:p>
        </p:txBody>
      </p:sp>
      <p:sp>
        <p:nvSpPr>
          <p:cNvPr id="16" name="Slide Number Placeholder 15"/>
          <p:cNvSpPr>
            <a:spLocks noGrp="1"/>
          </p:cNvSpPr>
          <p:nvPr>
            <p:ph type="sldNum" sz="quarter" idx="12"/>
          </p:nvPr>
        </p:nvSpPr>
        <p:spPr/>
        <p:txBody>
          <a:bodyPr/>
          <a:lstStyle/>
          <a:p>
            <a:fld id="{5F540E4B-786C-4A55-B62C-87380AA05893}" type="slidenum">
              <a:rPr lang="en-GB" smtClean="0"/>
              <a:pPr/>
              <a:t>4</a:t>
            </a:fld>
            <a:endParaRPr lang="en-GB" dirty="0"/>
          </a:p>
        </p:txBody>
      </p:sp>
      <p:graphicFrame>
        <p:nvGraphicFramePr>
          <p:cNvPr id="12" name="Chart 11"/>
          <p:cNvGraphicFramePr/>
          <p:nvPr/>
        </p:nvGraphicFramePr>
        <p:xfrm>
          <a:off x="2483768" y="4077072"/>
          <a:ext cx="3672408" cy="201622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2411760" y="6093296"/>
            <a:ext cx="4286280" cy="584775"/>
          </a:xfrm>
          <a:prstGeom prst="rect">
            <a:avLst/>
          </a:prstGeom>
          <a:noFill/>
        </p:spPr>
        <p:txBody>
          <a:bodyPr wrap="square" rtlCol="0">
            <a:spAutoFit/>
          </a:bodyPr>
          <a:lstStyle/>
          <a:p>
            <a:pPr algn="ctr"/>
            <a:r>
              <a:rPr lang="en-US" sz="1400" i="1" dirty="0" smtClean="0">
                <a:latin typeface="Times New Roman" pitchFamily="18" charset="0"/>
                <a:cs typeface="Times New Roman" pitchFamily="18" charset="0"/>
              </a:rPr>
              <a:t>Figure3: Mean relative humidity in Jericho</a:t>
            </a:r>
            <a:endParaRPr lang="en-US" sz="1400" dirty="0" smtClean="0">
              <a:latin typeface="Times New Roman" pitchFamily="18" charset="0"/>
              <a:cs typeface="Times New Roman" pitchFamily="18" charset="0"/>
            </a:endParaRPr>
          </a:p>
          <a:p>
            <a:pPr algn="ctr"/>
            <a:endParaRPr lang="en-GB" dirty="0"/>
          </a:p>
        </p:txBody>
      </p:sp>
      <p:graphicFrame>
        <p:nvGraphicFramePr>
          <p:cNvPr id="20" name="Chart 19"/>
          <p:cNvGraphicFramePr/>
          <p:nvPr/>
        </p:nvGraphicFramePr>
        <p:xfrm>
          <a:off x="1259632" y="836712"/>
          <a:ext cx="3744416" cy="1872208"/>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1547664" y="2780928"/>
            <a:ext cx="428628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Figure1: Mean wind speed in Jericho</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40</a:t>
            </a:fld>
            <a:endParaRPr lang="en-GB" dirty="0"/>
          </a:p>
        </p:txBody>
      </p:sp>
      <p:sp>
        <p:nvSpPr>
          <p:cNvPr id="12" name="TextBox 11"/>
          <p:cNvSpPr txBox="1"/>
          <p:nvPr/>
        </p:nvSpPr>
        <p:spPr>
          <a:xfrm>
            <a:off x="2285984" y="857232"/>
            <a:ext cx="5286412" cy="369332"/>
          </a:xfrm>
          <a:prstGeom prst="rect">
            <a:avLst/>
          </a:prstGeom>
          <a:noFill/>
        </p:spPr>
        <p:txBody>
          <a:bodyPr wrap="square" rtlCol="0">
            <a:spAutoFit/>
          </a:bodyPr>
          <a:lstStyle/>
          <a:p>
            <a:pPr>
              <a:buFont typeface="Wingdings" pitchFamily="2" charset="2"/>
              <a:buChar char="ü"/>
            </a:pPr>
            <a:r>
              <a:rPr lang="en-US" b="1" dirty="0" smtClean="0"/>
              <a:t>  Heating and cooling results</a:t>
            </a:r>
            <a:endParaRPr lang="en-GB" b="1" dirty="0"/>
          </a:p>
        </p:txBody>
      </p:sp>
      <p:sp>
        <p:nvSpPr>
          <p:cNvPr id="16" name="Rectangle 15"/>
          <p:cNvSpPr/>
          <p:nvPr/>
        </p:nvSpPr>
        <p:spPr>
          <a:xfrm>
            <a:off x="3214678" y="5286388"/>
            <a:ext cx="4419801" cy="307777"/>
          </a:xfrm>
          <a:prstGeom prst="rect">
            <a:avLst/>
          </a:prstGeom>
        </p:spPr>
        <p:txBody>
          <a:bodyPr wrap="none">
            <a:spAutoFit/>
          </a:bodyPr>
          <a:lstStyle/>
          <a:p>
            <a:pPr algn="ctr"/>
            <a:r>
              <a:rPr lang="en-US" sz="1400" dirty="0" smtClean="0"/>
              <a:t>Fig 29 : monthly heating/cooling loads in classroom</a:t>
            </a:r>
            <a:endParaRPr lang="en-GB" sz="1400" dirty="0"/>
          </a:p>
        </p:txBody>
      </p:sp>
      <p:pic>
        <p:nvPicPr>
          <p:cNvPr id="14" name="Picture 13"/>
          <p:cNvPicPr/>
          <p:nvPr/>
        </p:nvPicPr>
        <p:blipFill>
          <a:blip r:embed="rId3"/>
          <a:srcRect/>
          <a:stretch>
            <a:fillRect/>
          </a:stretch>
        </p:blipFill>
        <p:spPr bwMode="auto">
          <a:xfrm>
            <a:off x="3643306" y="1571612"/>
            <a:ext cx="3786214" cy="3714776"/>
          </a:xfrm>
          <a:prstGeom prst="rect">
            <a:avLst/>
          </a:prstGeom>
          <a:noFill/>
          <a:ln w="3175">
            <a:solidFill>
              <a:schemeClr val="tx1"/>
            </a:solidFill>
            <a:miter lim="800000"/>
            <a:headEnd/>
            <a:tailEnd/>
          </a:ln>
        </p:spPr>
      </p:pic>
      <p:sp>
        <p:nvSpPr>
          <p:cNvPr id="17" name="TextBox 16"/>
          <p:cNvSpPr txBox="1"/>
          <p:nvPr/>
        </p:nvSpPr>
        <p:spPr>
          <a:xfrm>
            <a:off x="2143108" y="5715016"/>
            <a:ext cx="7000892" cy="646331"/>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t>Note</a:t>
            </a:r>
            <a:r>
              <a:rPr lang="en-GB" dirty="0"/>
              <a:t> that the total loads per </a:t>
            </a:r>
            <a:r>
              <a:rPr lang="en-GB" dirty="0" smtClean="0"/>
              <a:t>squared meter”43 Kw. h/m</a:t>
            </a:r>
            <a:r>
              <a:rPr lang="en-GB" baseline="30000" dirty="0" smtClean="0"/>
              <a:t>2</a:t>
            </a:r>
            <a:r>
              <a:rPr lang="en-GB" dirty="0" smtClean="0"/>
              <a:t>  “are </a:t>
            </a:r>
            <a:r>
              <a:rPr lang="en-GB" dirty="0"/>
              <a:t>in range (30-50 Kw. h/m</a:t>
            </a:r>
            <a:r>
              <a:rPr lang="en-GB" baseline="30000" dirty="0"/>
              <a:t>2</a:t>
            </a:r>
            <a:r>
              <a:rPr lang="en-GB" dirty="0"/>
              <a:t>) </a:t>
            </a:r>
            <a:r>
              <a:rPr lang="en-GB" dirty="0" smtClean="0"/>
              <a:t> as for energy </a:t>
            </a:r>
            <a:r>
              <a:rPr lang="en-GB" dirty="0"/>
              <a:t>efficient buildings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41</a:t>
            </a:fld>
            <a:endParaRPr lang="en-GB" dirty="0"/>
          </a:p>
        </p:txBody>
      </p:sp>
      <p:sp>
        <p:nvSpPr>
          <p:cNvPr id="12" name="TextBox 11"/>
          <p:cNvSpPr txBox="1"/>
          <p:nvPr/>
        </p:nvSpPr>
        <p:spPr>
          <a:xfrm>
            <a:off x="2285984" y="857232"/>
            <a:ext cx="5286412" cy="369332"/>
          </a:xfrm>
          <a:prstGeom prst="rect">
            <a:avLst/>
          </a:prstGeom>
          <a:noFill/>
        </p:spPr>
        <p:txBody>
          <a:bodyPr wrap="square" rtlCol="0">
            <a:spAutoFit/>
          </a:bodyPr>
          <a:lstStyle/>
          <a:p>
            <a:pPr>
              <a:buFont typeface="Wingdings" pitchFamily="2" charset="2"/>
              <a:buChar char="ü"/>
            </a:pPr>
            <a:r>
              <a:rPr lang="en-US" b="1" dirty="0" smtClean="0"/>
              <a:t>  heating/cooling loads of  a classroom</a:t>
            </a:r>
            <a:endParaRPr lang="en-GB" b="1" dirty="0"/>
          </a:p>
        </p:txBody>
      </p:sp>
      <p:sp>
        <p:nvSpPr>
          <p:cNvPr id="15" name="Rectangle 14"/>
          <p:cNvSpPr/>
          <p:nvPr/>
        </p:nvSpPr>
        <p:spPr>
          <a:xfrm>
            <a:off x="2214546" y="1285860"/>
            <a:ext cx="6929454" cy="1200329"/>
          </a:xfrm>
          <a:prstGeom prst="rect">
            <a:avLst/>
          </a:prstGeom>
        </p:spPr>
        <p:txBody>
          <a:bodyPr wrap="square">
            <a:spAutoFit/>
          </a:bodyPr>
          <a:lstStyle/>
          <a:p>
            <a:pPr>
              <a:buFont typeface="Wingdings" pitchFamily="2" charset="2"/>
              <a:buChar char="Ø"/>
            </a:pPr>
            <a:endParaRPr lang="en-US" dirty="0" smtClean="0"/>
          </a:p>
          <a:p>
            <a:pPr lvl="1">
              <a:buFont typeface="Wingdings" pitchFamily="2" charset="2"/>
              <a:buChar char="v"/>
            </a:pPr>
            <a:endParaRPr lang="en-GB" dirty="0"/>
          </a:p>
          <a:p>
            <a:pPr>
              <a:buFont typeface="Wingdings" pitchFamily="2" charset="2"/>
              <a:buChar char="Ø"/>
            </a:pPr>
            <a:endParaRPr lang="en-US" dirty="0" smtClean="0"/>
          </a:p>
          <a:p>
            <a:pPr>
              <a:buFont typeface="Wingdings" pitchFamily="2" charset="2"/>
              <a:buChar char="Ø"/>
            </a:pPr>
            <a:endParaRPr lang="en-US" dirty="0" smtClean="0"/>
          </a:p>
        </p:txBody>
      </p:sp>
      <p:graphicFrame>
        <p:nvGraphicFramePr>
          <p:cNvPr id="14" name="Table 13"/>
          <p:cNvGraphicFramePr>
            <a:graphicFrameLocks noGrp="1"/>
          </p:cNvGraphicFramePr>
          <p:nvPr/>
        </p:nvGraphicFramePr>
        <p:xfrm>
          <a:off x="2786050" y="2143116"/>
          <a:ext cx="5639774" cy="2565400"/>
        </p:xfrm>
        <a:graphic>
          <a:graphicData uri="http://schemas.openxmlformats.org/drawingml/2006/table">
            <a:tbl>
              <a:tblPr firstRow="1" bandRow="1">
                <a:tableStyleId>{5C22544A-7EE6-4342-B048-85BDC9FD1C3A}</a:tableStyleId>
              </a:tblPr>
              <a:tblGrid>
                <a:gridCol w="1539035"/>
                <a:gridCol w="1599176"/>
                <a:gridCol w="1478895"/>
                <a:gridCol w="1022668"/>
              </a:tblGrid>
              <a:tr h="370840">
                <a:tc>
                  <a:txBody>
                    <a:bodyPr/>
                    <a:lstStyle/>
                    <a:p>
                      <a:pPr algn="ctr"/>
                      <a:r>
                        <a:rPr lang="en-US" dirty="0" smtClean="0"/>
                        <a:t>Load type</a:t>
                      </a:r>
                      <a:endParaRPr lang="en-GB" dirty="0"/>
                    </a:p>
                  </a:txBody>
                  <a:tcPr/>
                </a:tc>
                <a:tc>
                  <a:txBody>
                    <a:bodyPr/>
                    <a:lstStyle/>
                    <a:p>
                      <a:pPr algn="ctr"/>
                      <a:r>
                        <a:rPr lang="en-US" dirty="0" smtClean="0"/>
                        <a:t>Without</a:t>
                      </a:r>
                      <a:r>
                        <a:rPr lang="en-US" baseline="0" dirty="0" smtClean="0"/>
                        <a:t> insulation (KW)</a:t>
                      </a:r>
                      <a:endParaRPr lang="en-GB" dirty="0"/>
                    </a:p>
                  </a:txBody>
                  <a:tcPr/>
                </a:tc>
                <a:tc>
                  <a:txBody>
                    <a:bodyPr/>
                    <a:lstStyle/>
                    <a:p>
                      <a:pPr algn="ctr"/>
                      <a:r>
                        <a:rPr lang="en-US" dirty="0" smtClean="0"/>
                        <a:t>With</a:t>
                      </a:r>
                      <a:r>
                        <a:rPr lang="en-US" baseline="0" dirty="0" smtClean="0"/>
                        <a:t> </a:t>
                      </a:r>
                      <a:r>
                        <a:rPr lang="en-US" dirty="0" smtClean="0"/>
                        <a:t>insulation</a:t>
                      </a:r>
                      <a:br>
                        <a:rPr lang="en-US" dirty="0" smtClean="0"/>
                      </a:br>
                      <a:r>
                        <a:rPr lang="en-US" dirty="0" smtClean="0"/>
                        <a:t>(Kw)</a:t>
                      </a:r>
                      <a:endParaRPr lang="en-GB" dirty="0"/>
                    </a:p>
                  </a:txBody>
                  <a:tcPr/>
                </a:tc>
                <a:tc>
                  <a:txBody>
                    <a:bodyPr/>
                    <a:lstStyle/>
                    <a:p>
                      <a:pPr algn="ctr"/>
                      <a:r>
                        <a:rPr lang="en-US" dirty="0" smtClean="0"/>
                        <a:t>%</a:t>
                      </a:r>
                      <a:r>
                        <a:rPr lang="en-US" baseline="0" dirty="0" smtClean="0"/>
                        <a:t> of</a:t>
                      </a:r>
                    </a:p>
                    <a:p>
                      <a:pPr algn="ctr"/>
                      <a:r>
                        <a:rPr lang="en-US" baseline="0" dirty="0" smtClean="0"/>
                        <a:t>saving</a:t>
                      </a:r>
                      <a:endParaRPr lang="en-GB" dirty="0"/>
                    </a:p>
                  </a:txBody>
                  <a:tcPr/>
                </a:tc>
              </a:tr>
              <a:tr h="370840">
                <a:tc>
                  <a:txBody>
                    <a:bodyPr/>
                    <a:lstStyle/>
                    <a:p>
                      <a:pPr algn="ctr"/>
                      <a:r>
                        <a:rPr lang="en-US" b="1" dirty="0" smtClean="0">
                          <a:solidFill>
                            <a:schemeClr val="bg1"/>
                          </a:solidFill>
                        </a:rPr>
                        <a:t>Heating load</a:t>
                      </a:r>
                      <a:endParaRPr lang="en-GB" b="1" dirty="0">
                        <a:solidFill>
                          <a:schemeClr val="bg1"/>
                        </a:solidFill>
                      </a:endParaRPr>
                    </a:p>
                  </a:txBody>
                  <a:tcPr>
                    <a:solidFill>
                      <a:schemeClr val="accent1"/>
                    </a:solidFill>
                  </a:tcPr>
                </a:tc>
                <a:tc>
                  <a:txBody>
                    <a:bodyPr/>
                    <a:lstStyle/>
                    <a:p>
                      <a:pPr algn="ctr"/>
                      <a:r>
                        <a:rPr lang="en-US" dirty="0" smtClean="0"/>
                        <a:t>638</a:t>
                      </a:r>
                      <a:endParaRPr lang="en-GB" dirty="0"/>
                    </a:p>
                  </a:txBody>
                  <a:tcPr/>
                </a:tc>
                <a:tc>
                  <a:txBody>
                    <a:bodyPr/>
                    <a:lstStyle/>
                    <a:p>
                      <a:pPr algn="ctr"/>
                      <a:r>
                        <a:rPr lang="en-US" dirty="0" smtClean="0"/>
                        <a:t>500</a:t>
                      </a:r>
                      <a:endParaRPr lang="en-GB" dirty="0"/>
                    </a:p>
                  </a:txBody>
                  <a:tcPr/>
                </a:tc>
                <a:tc>
                  <a:txBody>
                    <a:bodyPr/>
                    <a:lstStyle/>
                    <a:p>
                      <a:pPr algn="ctr"/>
                      <a:r>
                        <a:rPr lang="en-US" dirty="0" smtClean="0"/>
                        <a:t>22%</a:t>
                      </a:r>
                      <a:endParaRPr lang="en-GB" dirty="0"/>
                    </a:p>
                  </a:txBody>
                  <a:tcPr/>
                </a:tc>
              </a:tr>
              <a:tr h="370840">
                <a:tc>
                  <a:txBody>
                    <a:bodyPr/>
                    <a:lstStyle/>
                    <a:p>
                      <a:pPr algn="ctr"/>
                      <a:r>
                        <a:rPr lang="en-US" b="1" dirty="0" smtClean="0">
                          <a:solidFill>
                            <a:schemeClr val="bg1"/>
                          </a:solidFill>
                        </a:rPr>
                        <a:t>Cooling load</a:t>
                      </a:r>
                      <a:endParaRPr lang="en-GB" b="1" dirty="0">
                        <a:solidFill>
                          <a:schemeClr val="bg1"/>
                        </a:solidFill>
                      </a:endParaRPr>
                    </a:p>
                  </a:txBody>
                  <a:tcPr>
                    <a:solidFill>
                      <a:schemeClr val="accent1"/>
                    </a:solidFill>
                  </a:tcPr>
                </a:tc>
                <a:tc>
                  <a:txBody>
                    <a:bodyPr/>
                    <a:lstStyle/>
                    <a:p>
                      <a:pPr algn="ctr"/>
                      <a:r>
                        <a:rPr lang="en-US" dirty="0" smtClean="0"/>
                        <a:t>2514</a:t>
                      </a:r>
                      <a:endParaRPr lang="en-GB" dirty="0"/>
                    </a:p>
                  </a:txBody>
                  <a:tcPr/>
                </a:tc>
                <a:tc>
                  <a:txBody>
                    <a:bodyPr/>
                    <a:lstStyle/>
                    <a:p>
                      <a:pPr algn="ctr"/>
                      <a:r>
                        <a:rPr lang="en-US" dirty="0" smtClean="0"/>
                        <a:t>2358</a:t>
                      </a:r>
                      <a:endParaRPr lang="en-GB" dirty="0"/>
                    </a:p>
                  </a:txBody>
                  <a:tcPr/>
                </a:tc>
                <a:tc>
                  <a:txBody>
                    <a:bodyPr/>
                    <a:lstStyle/>
                    <a:p>
                      <a:pPr algn="ctr"/>
                      <a:r>
                        <a:rPr lang="en-US" dirty="0" smtClean="0"/>
                        <a:t>7%</a:t>
                      </a:r>
                      <a:endParaRPr lang="en-GB" dirty="0"/>
                    </a:p>
                  </a:txBody>
                  <a:tcPr/>
                </a:tc>
              </a:tr>
              <a:tr h="370840">
                <a:tc>
                  <a:txBody>
                    <a:bodyPr/>
                    <a:lstStyle/>
                    <a:p>
                      <a:pPr algn="ctr"/>
                      <a:r>
                        <a:rPr lang="en-US" b="1" dirty="0" smtClean="0">
                          <a:solidFill>
                            <a:schemeClr val="bg1"/>
                          </a:solidFill>
                        </a:rPr>
                        <a:t>Total load</a:t>
                      </a:r>
                      <a:endParaRPr lang="en-GB" b="1" dirty="0">
                        <a:solidFill>
                          <a:schemeClr val="bg1"/>
                        </a:solidFill>
                      </a:endParaRPr>
                    </a:p>
                  </a:txBody>
                  <a:tcPr>
                    <a:solidFill>
                      <a:schemeClr val="accent1"/>
                    </a:solidFill>
                  </a:tcPr>
                </a:tc>
                <a:tc>
                  <a:txBody>
                    <a:bodyPr/>
                    <a:lstStyle/>
                    <a:p>
                      <a:pPr algn="ctr"/>
                      <a:r>
                        <a:rPr lang="en-US" dirty="0" smtClean="0"/>
                        <a:t>3152</a:t>
                      </a:r>
                      <a:endParaRPr lang="en-GB" dirty="0"/>
                    </a:p>
                  </a:txBody>
                  <a:tcPr/>
                </a:tc>
                <a:tc>
                  <a:txBody>
                    <a:bodyPr/>
                    <a:lstStyle/>
                    <a:p>
                      <a:pPr algn="ctr"/>
                      <a:r>
                        <a:rPr lang="en-US" dirty="0" smtClean="0"/>
                        <a:t>2858</a:t>
                      </a:r>
                      <a:endParaRPr lang="en-GB" dirty="0"/>
                    </a:p>
                  </a:txBody>
                  <a:tcPr/>
                </a:tc>
                <a:tc>
                  <a:txBody>
                    <a:bodyPr/>
                    <a:lstStyle/>
                    <a:p>
                      <a:pPr algn="ctr"/>
                      <a:r>
                        <a:rPr lang="en-US" dirty="0" smtClean="0"/>
                        <a:t>10%</a:t>
                      </a:r>
                      <a:endParaRPr lang="en-GB" dirty="0"/>
                    </a:p>
                  </a:txBody>
                  <a:tcPr/>
                </a:tc>
              </a:tr>
            </a:tbl>
          </a:graphicData>
        </a:graphic>
      </p:graphicFrame>
      <p:sp>
        <p:nvSpPr>
          <p:cNvPr id="16" name="TextBox 15"/>
          <p:cNvSpPr txBox="1"/>
          <p:nvPr/>
        </p:nvSpPr>
        <p:spPr>
          <a:xfrm>
            <a:off x="2143108" y="5357826"/>
            <a:ext cx="7000892" cy="369332"/>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v"/>
            </a:pPr>
            <a:r>
              <a:rPr lang="en-US" dirty="0" smtClean="0"/>
              <a:t>The insulation was useful in heating load reduction </a:t>
            </a:r>
            <a:endParaRPr lang="en-GB" dirty="0"/>
          </a:p>
        </p:txBody>
      </p:sp>
      <p:sp>
        <p:nvSpPr>
          <p:cNvPr id="17" name="TextBox 16"/>
          <p:cNvSpPr txBox="1"/>
          <p:nvPr/>
        </p:nvSpPr>
        <p:spPr>
          <a:xfrm>
            <a:off x="3214678" y="4714884"/>
            <a:ext cx="4786346" cy="369332"/>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Table 1: Heating/cooling loads comparison</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42</a:t>
            </a:fld>
            <a:endParaRPr lang="en-GB" dirty="0"/>
          </a:p>
        </p:txBody>
      </p:sp>
      <p:sp>
        <p:nvSpPr>
          <p:cNvPr id="12" name="TextBox 11"/>
          <p:cNvSpPr txBox="1"/>
          <p:nvPr/>
        </p:nvSpPr>
        <p:spPr>
          <a:xfrm>
            <a:off x="2357422" y="857232"/>
            <a:ext cx="5286412" cy="369332"/>
          </a:xfrm>
          <a:prstGeom prst="rect">
            <a:avLst/>
          </a:prstGeom>
          <a:noFill/>
        </p:spPr>
        <p:txBody>
          <a:bodyPr wrap="square" rtlCol="0">
            <a:spAutoFit/>
          </a:bodyPr>
          <a:lstStyle/>
          <a:p>
            <a:pPr>
              <a:buFont typeface="Wingdings" pitchFamily="2" charset="2"/>
              <a:buChar char="ü"/>
            </a:pPr>
            <a:r>
              <a:rPr lang="en-US" b="1" dirty="0" smtClean="0"/>
              <a:t>  Lighting results</a:t>
            </a:r>
            <a:endParaRPr lang="en-GB" b="1" dirty="0"/>
          </a:p>
        </p:txBody>
      </p:sp>
      <p:sp>
        <p:nvSpPr>
          <p:cNvPr id="16" name="Rectangle 15"/>
          <p:cNvSpPr/>
          <p:nvPr/>
        </p:nvSpPr>
        <p:spPr>
          <a:xfrm>
            <a:off x="3214678" y="4929198"/>
            <a:ext cx="5397632" cy="307777"/>
          </a:xfrm>
          <a:prstGeom prst="rect">
            <a:avLst/>
          </a:prstGeom>
        </p:spPr>
        <p:txBody>
          <a:bodyPr wrap="none">
            <a:spAutoFit/>
          </a:bodyPr>
          <a:lstStyle/>
          <a:p>
            <a:pPr algn="ctr"/>
            <a:r>
              <a:rPr lang="en-US" sz="1400" dirty="0" smtClean="0"/>
              <a:t>Fig 30 : </a:t>
            </a:r>
            <a:r>
              <a:rPr lang="en-GB" sz="1400" dirty="0"/>
              <a:t>Daylight </a:t>
            </a:r>
            <a:r>
              <a:rPr lang="en-GB" sz="1400" dirty="0" smtClean="0"/>
              <a:t>factor and lux level </a:t>
            </a:r>
            <a:r>
              <a:rPr lang="en-GB" sz="1400" dirty="0"/>
              <a:t>of ground floor classroom </a:t>
            </a:r>
          </a:p>
        </p:txBody>
      </p:sp>
      <p:sp>
        <p:nvSpPr>
          <p:cNvPr id="17" name="TextBox 16"/>
          <p:cNvSpPr txBox="1"/>
          <p:nvPr/>
        </p:nvSpPr>
        <p:spPr>
          <a:xfrm>
            <a:off x="2071670" y="5286388"/>
            <a:ext cx="7072330" cy="1200329"/>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v"/>
            </a:pPr>
            <a:r>
              <a:rPr lang="en-US" dirty="0"/>
              <a:t>We can conclude that the areas around the </a:t>
            </a:r>
            <a:r>
              <a:rPr lang="en-US" dirty="0" smtClean="0"/>
              <a:t>windows </a:t>
            </a:r>
            <a:r>
              <a:rPr lang="en-US" dirty="0"/>
              <a:t>have high lighting </a:t>
            </a:r>
            <a:r>
              <a:rPr lang="en-US" dirty="0" smtClean="0"/>
              <a:t>levels while the distribution is almost uniform, so </a:t>
            </a:r>
            <a:r>
              <a:rPr lang="en-US" dirty="0"/>
              <a:t>here we are using the permeable fabric shades which eliminate these levels of lighting.</a:t>
            </a:r>
            <a:endParaRPr lang="en-GB" dirty="0"/>
          </a:p>
        </p:txBody>
      </p:sp>
      <p:pic>
        <p:nvPicPr>
          <p:cNvPr id="9218" name="Picture 2"/>
          <p:cNvPicPr>
            <a:picLocks noChangeAspect="1" noChangeArrowheads="1"/>
          </p:cNvPicPr>
          <p:nvPr/>
        </p:nvPicPr>
        <p:blipFill>
          <a:blip r:embed="rId3"/>
          <a:srcRect/>
          <a:stretch>
            <a:fillRect/>
          </a:stretch>
        </p:blipFill>
        <p:spPr bwMode="auto">
          <a:xfrm>
            <a:off x="1857356" y="1285860"/>
            <a:ext cx="3609597" cy="3571900"/>
          </a:xfrm>
          <a:prstGeom prst="rect">
            <a:avLst/>
          </a:prstGeom>
          <a:noFill/>
          <a:ln w="9525">
            <a:solidFill>
              <a:schemeClr val="tx1"/>
            </a:solidFill>
            <a:miter lim="800000"/>
            <a:headEnd/>
            <a:tailEnd/>
          </a:ln>
          <a:effectLst/>
        </p:spPr>
      </p:pic>
      <p:pic>
        <p:nvPicPr>
          <p:cNvPr id="9219" name="Picture 3"/>
          <p:cNvPicPr>
            <a:picLocks noChangeAspect="1" noChangeArrowheads="1"/>
          </p:cNvPicPr>
          <p:nvPr/>
        </p:nvPicPr>
        <p:blipFill>
          <a:blip r:embed="rId4"/>
          <a:srcRect/>
          <a:stretch>
            <a:fillRect/>
          </a:stretch>
        </p:blipFill>
        <p:spPr bwMode="auto">
          <a:xfrm>
            <a:off x="5500694" y="1285860"/>
            <a:ext cx="3500462" cy="35719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43</a:t>
            </a:fld>
            <a:endParaRPr lang="en-GB" dirty="0"/>
          </a:p>
        </p:txBody>
      </p:sp>
      <p:sp>
        <p:nvSpPr>
          <p:cNvPr id="12" name="TextBox 11"/>
          <p:cNvSpPr txBox="1"/>
          <p:nvPr/>
        </p:nvSpPr>
        <p:spPr>
          <a:xfrm>
            <a:off x="2357422" y="857232"/>
            <a:ext cx="5286412" cy="369332"/>
          </a:xfrm>
          <a:prstGeom prst="rect">
            <a:avLst/>
          </a:prstGeom>
          <a:noFill/>
        </p:spPr>
        <p:txBody>
          <a:bodyPr wrap="square" rtlCol="0">
            <a:spAutoFit/>
          </a:bodyPr>
          <a:lstStyle/>
          <a:p>
            <a:pPr>
              <a:buFont typeface="Wingdings" pitchFamily="2" charset="2"/>
              <a:buChar char="ü"/>
            </a:pPr>
            <a:r>
              <a:rPr lang="en-US" b="1" dirty="0" smtClean="0"/>
              <a:t>  Lighting results</a:t>
            </a:r>
            <a:endParaRPr lang="en-GB" b="1" dirty="0"/>
          </a:p>
        </p:txBody>
      </p:sp>
      <p:sp>
        <p:nvSpPr>
          <p:cNvPr id="16" name="Rectangle 15"/>
          <p:cNvSpPr/>
          <p:nvPr/>
        </p:nvSpPr>
        <p:spPr>
          <a:xfrm>
            <a:off x="3286116" y="4572008"/>
            <a:ext cx="4112023" cy="307777"/>
          </a:xfrm>
          <a:prstGeom prst="rect">
            <a:avLst/>
          </a:prstGeom>
        </p:spPr>
        <p:txBody>
          <a:bodyPr wrap="none">
            <a:spAutoFit/>
          </a:bodyPr>
          <a:lstStyle/>
          <a:p>
            <a:pPr algn="ctr"/>
            <a:r>
              <a:rPr lang="en-US" sz="1400" dirty="0" smtClean="0"/>
              <a:t>Fig 31 : </a:t>
            </a:r>
            <a:r>
              <a:rPr lang="en-GB" sz="1400" dirty="0"/>
              <a:t>Daylight </a:t>
            </a:r>
            <a:r>
              <a:rPr lang="en-GB" sz="1400" dirty="0" smtClean="0"/>
              <a:t>factor and lux level for library</a:t>
            </a:r>
            <a:endParaRPr lang="en-GB" sz="1400" dirty="0"/>
          </a:p>
        </p:txBody>
      </p:sp>
      <p:sp>
        <p:nvSpPr>
          <p:cNvPr id="17" name="TextBox 16"/>
          <p:cNvSpPr txBox="1"/>
          <p:nvPr/>
        </p:nvSpPr>
        <p:spPr>
          <a:xfrm>
            <a:off x="1857356" y="5000636"/>
            <a:ext cx="7286644" cy="1477328"/>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v"/>
            </a:pPr>
            <a:r>
              <a:rPr lang="en-GB" dirty="0"/>
              <a:t>The library is located in eastern-northern </a:t>
            </a:r>
            <a:r>
              <a:rPr lang="en-GB" dirty="0" smtClean="0"/>
              <a:t>orientation</a:t>
            </a:r>
          </a:p>
          <a:p>
            <a:pPr>
              <a:buFont typeface="Wingdings" pitchFamily="2" charset="2"/>
              <a:buChar char="v"/>
            </a:pPr>
            <a:r>
              <a:rPr lang="en-GB" dirty="0" smtClean="0"/>
              <a:t>Vertical shutters </a:t>
            </a:r>
            <a:r>
              <a:rPr lang="en-GB" dirty="0"/>
              <a:t>in all spaces in this orientation in order to prevent such </a:t>
            </a:r>
            <a:r>
              <a:rPr lang="en-GB" dirty="0" smtClean="0"/>
              <a:t>problem</a:t>
            </a:r>
          </a:p>
          <a:p>
            <a:pPr>
              <a:buFont typeface="Wingdings" pitchFamily="2" charset="2"/>
              <a:buChar char="v"/>
            </a:pPr>
            <a:r>
              <a:rPr lang="en-GB" dirty="0" smtClean="0"/>
              <a:t> </a:t>
            </a:r>
            <a:r>
              <a:rPr lang="en-GB" dirty="0"/>
              <a:t>Also, trees are planted to reduce these levels of lighting reaching the windows</a:t>
            </a:r>
          </a:p>
        </p:txBody>
      </p:sp>
      <p:pic>
        <p:nvPicPr>
          <p:cNvPr id="14" name="Picture 13"/>
          <p:cNvPicPr/>
          <p:nvPr/>
        </p:nvPicPr>
        <p:blipFill>
          <a:blip r:embed="rId3"/>
          <a:srcRect/>
          <a:stretch>
            <a:fillRect/>
          </a:stretch>
        </p:blipFill>
        <p:spPr bwMode="auto">
          <a:xfrm>
            <a:off x="1714480" y="1285860"/>
            <a:ext cx="3731895" cy="3214710"/>
          </a:xfrm>
          <a:prstGeom prst="rect">
            <a:avLst/>
          </a:prstGeom>
          <a:noFill/>
          <a:ln w="3175">
            <a:solidFill>
              <a:schemeClr val="tx1"/>
            </a:solidFill>
            <a:miter lim="800000"/>
            <a:headEnd/>
            <a:tailEnd/>
          </a:ln>
        </p:spPr>
      </p:pic>
      <p:pic>
        <p:nvPicPr>
          <p:cNvPr id="19" name="Picture 18"/>
          <p:cNvPicPr/>
          <p:nvPr/>
        </p:nvPicPr>
        <p:blipFill>
          <a:blip r:embed="rId4"/>
          <a:srcRect/>
          <a:stretch>
            <a:fillRect/>
          </a:stretch>
        </p:blipFill>
        <p:spPr bwMode="auto">
          <a:xfrm>
            <a:off x="5429256" y="1285861"/>
            <a:ext cx="3643306" cy="3214709"/>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44</a:t>
            </a:fld>
            <a:endParaRPr lang="en-GB" dirty="0"/>
          </a:p>
        </p:txBody>
      </p:sp>
      <p:sp>
        <p:nvSpPr>
          <p:cNvPr id="12" name="TextBox 11"/>
          <p:cNvSpPr txBox="1"/>
          <p:nvPr/>
        </p:nvSpPr>
        <p:spPr>
          <a:xfrm>
            <a:off x="2357422" y="857232"/>
            <a:ext cx="5286412" cy="369332"/>
          </a:xfrm>
          <a:prstGeom prst="rect">
            <a:avLst/>
          </a:prstGeom>
          <a:noFill/>
        </p:spPr>
        <p:txBody>
          <a:bodyPr wrap="square" rtlCol="0">
            <a:spAutoFit/>
          </a:bodyPr>
          <a:lstStyle/>
          <a:p>
            <a:pPr>
              <a:buFont typeface="Wingdings" pitchFamily="2" charset="2"/>
              <a:buChar char="ü"/>
            </a:pPr>
            <a:r>
              <a:rPr lang="en-US" b="1" dirty="0" smtClean="0"/>
              <a:t>  Lighting results</a:t>
            </a:r>
            <a:endParaRPr lang="en-GB" b="1" dirty="0"/>
          </a:p>
        </p:txBody>
      </p:sp>
      <p:sp>
        <p:nvSpPr>
          <p:cNvPr id="16" name="Rectangle 15"/>
          <p:cNvSpPr/>
          <p:nvPr/>
        </p:nvSpPr>
        <p:spPr>
          <a:xfrm>
            <a:off x="4000496" y="4714884"/>
            <a:ext cx="3094117" cy="307777"/>
          </a:xfrm>
          <a:prstGeom prst="rect">
            <a:avLst/>
          </a:prstGeom>
        </p:spPr>
        <p:txBody>
          <a:bodyPr wrap="none">
            <a:spAutoFit/>
          </a:bodyPr>
          <a:lstStyle/>
          <a:p>
            <a:pPr algn="ctr"/>
            <a:r>
              <a:rPr lang="en-US" sz="1400" dirty="0" smtClean="0"/>
              <a:t>Fig 32 : </a:t>
            </a:r>
            <a:r>
              <a:rPr lang="en-GB" sz="1400" dirty="0"/>
              <a:t>Daylight </a:t>
            </a:r>
            <a:r>
              <a:rPr lang="en-GB" sz="1400" dirty="0" smtClean="0"/>
              <a:t>factor for corridor</a:t>
            </a:r>
            <a:endParaRPr lang="en-GB" sz="1400" dirty="0"/>
          </a:p>
        </p:txBody>
      </p:sp>
      <p:sp>
        <p:nvSpPr>
          <p:cNvPr id="17" name="TextBox 16"/>
          <p:cNvSpPr txBox="1"/>
          <p:nvPr/>
        </p:nvSpPr>
        <p:spPr>
          <a:xfrm>
            <a:off x="1857356" y="5000636"/>
            <a:ext cx="7286644" cy="1200329"/>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v"/>
            </a:pPr>
            <a:r>
              <a:rPr lang="en-US" dirty="0" smtClean="0"/>
              <a:t>Note that Daylight factor distribution is about 4-5 %</a:t>
            </a:r>
          </a:p>
          <a:p>
            <a:pPr>
              <a:buFont typeface="Wingdings" pitchFamily="2" charset="2"/>
              <a:buChar char="v"/>
            </a:pPr>
            <a:r>
              <a:rPr lang="en-US" dirty="0" smtClean="0"/>
              <a:t> high levels of lighting in court </a:t>
            </a:r>
            <a:r>
              <a:rPr lang="en-US" dirty="0" smtClean="0">
                <a:sym typeface="Wingdings" pitchFamily="2" charset="2"/>
              </a:rPr>
              <a:t> the use of permeable shading     will eliminate it</a:t>
            </a:r>
          </a:p>
          <a:p>
            <a:pPr>
              <a:buFont typeface="Wingdings" pitchFamily="2" charset="2"/>
              <a:buChar char="v"/>
            </a:pPr>
            <a:r>
              <a:rPr lang="en-US" dirty="0" smtClean="0">
                <a:sym typeface="Wingdings" pitchFamily="2" charset="2"/>
              </a:rPr>
              <a:t>Permeable fabric shades used only in summer</a:t>
            </a:r>
            <a:endParaRPr lang="en-GB" dirty="0"/>
          </a:p>
        </p:txBody>
      </p:sp>
      <p:pic>
        <p:nvPicPr>
          <p:cNvPr id="15" name="Picture 14"/>
          <p:cNvPicPr/>
          <p:nvPr/>
        </p:nvPicPr>
        <p:blipFill>
          <a:blip r:embed="rId3"/>
          <a:srcRect/>
          <a:stretch>
            <a:fillRect/>
          </a:stretch>
        </p:blipFill>
        <p:spPr bwMode="auto">
          <a:xfrm>
            <a:off x="2214546" y="1214422"/>
            <a:ext cx="6715172" cy="3500462"/>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Environmental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45</a:t>
            </a:fld>
            <a:endParaRPr lang="en-GB" dirty="0"/>
          </a:p>
        </p:txBody>
      </p:sp>
      <p:graphicFrame>
        <p:nvGraphicFramePr>
          <p:cNvPr id="14" name="Table 13"/>
          <p:cNvGraphicFramePr>
            <a:graphicFrameLocks noGrp="1"/>
          </p:cNvGraphicFramePr>
          <p:nvPr/>
        </p:nvGraphicFramePr>
        <p:xfrm>
          <a:off x="1714480" y="1571612"/>
          <a:ext cx="7000955" cy="2103120"/>
        </p:xfrm>
        <a:graphic>
          <a:graphicData uri="http://schemas.openxmlformats.org/drawingml/2006/table">
            <a:tbl>
              <a:tblPr firstRow="1" bandRow="1">
                <a:tableStyleId>{5C22544A-7EE6-4342-B048-85BDC9FD1C3A}</a:tableStyleId>
              </a:tblPr>
              <a:tblGrid>
                <a:gridCol w="1400191"/>
                <a:gridCol w="1400191"/>
                <a:gridCol w="1583816"/>
                <a:gridCol w="1216566"/>
                <a:gridCol w="1400191"/>
              </a:tblGrid>
              <a:tr h="838620">
                <a:tc>
                  <a:txBody>
                    <a:bodyPr/>
                    <a:lstStyle/>
                    <a:p>
                      <a:r>
                        <a:rPr lang="en-US" dirty="0" smtClean="0"/>
                        <a:t>Daylight factor</a:t>
                      </a:r>
                      <a:endParaRPr lang="en-GB" dirty="0"/>
                    </a:p>
                  </a:txBody>
                  <a:tcPr/>
                </a:tc>
                <a:tc>
                  <a:txBody>
                    <a:bodyPr/>
                    <a:lstStyle/>
                    <a:p>
                      <a:r>
                        <a:rPr lang="en-US" dirty="0" smtClean="0"/>
                        <a:t>Daylight level</a:t>
                      </a:r>
                      <a:endParaRPr lang="en-GB" dirty="0"/>
                    </a:p>
                  </a:txBody>
                  <a:tcPr/>
                </a:tc>
                <a:tc>
                  <a:txBody>
                    <a:bodyPr/>
                    <a:lstStyle/>
                    <a:p>
                      <a:r>
                        <a:rPr lang="en-US" dirty="0" smtClean="0"/>
                        <a:t>Thermal discomfort percent</a:t>
                      </a:r>
                      <a:endParaRPr lang="en-GB" dirty="0"/>
                    </a:p>
                  </a:txBody>
                  <a:tcPr/>
                </a:tc>
                <a:tc>
                  <a:txBody>
                    <a:bodyPr/>
                    <a:lstStyle/>
                    <a:p>
                      <a:r>
                        <a:rPr lang="en-US" dirty="0" smtClean="0"/>
                        <a:t>Direct solar gain</a:t>
                      </a:r>
                      <a:endParaRPr lang="en-GB" dirty="0"/>
                    </a:p>
                  </a:txBody>
                  <a:tcPr/>
                </a:tc>
                <a:tc>
                  <a:txBody>
                    <a:bodyPr/>
                    <a:lstStyle/>
                    <a:p>
                      <a:r>
                        <a:rPr lang="en-US" dirty="0" smtClean="0"/>
                        <a:t>Annual temp. dist.</a:t>
                      </a:r>
                      <a:endParaRPr lang="en-GB" dirty="0"/>
                    </a:p>
                  </a:txBody>
                  <a:tcPr/>
                </a:tc>
              </a:tr>
              <a:tr h="1090206">
                <a:tc>
                  <a:txBody>
                    <a:bodyPr/>
                    <a:lstStyle/>
                    <a:p>
                      <a:r>
                        <a:rPr lang="en-US" dirty="0" smtClean="0"/>
                        <a:t>5% </a:t>
                      </a:r>
                      <a:endParaRPr lang="en-GB" dirty="0"/>
                    </a:p>
                  </a:txBody>
                  <a:tcPr>
                    <a:solidFill>
                      <a:schemeClr val="accent1"/>
                    </a:solidFill>
                  </a:tcPr>
                </a:tc>
                <a:tc>
                  <a:txBody>
                    <a:bodyPr/>
                    <a:lstStyle/>
                    <a:p>
                      <a:r>
                        <a:rPr lang="en-US" dirty="0" smtClean="0"/>
                        <a:t>450 lux</a:t>
                      </a:r>
                      <a:endParaRPr lang="en-GB" dirty="0"/>
                    </a:p>
                  </a:txBody>
                  <a:tcPr>
                    <a:solidFill>
                      <a:schemeClr val="accent1"/>
                    </a:solidFill>
                  </a:tcPr>
                </a:tc>
                <a:tc>
                  <a:txBody>
                    <a:bodyPr/>
                    <a:lstStyle/>
                    <a:p>
                      <a:r>
                        <a:rPr lang="en-US" dirty="0" smtClean="0"/>
                        <a:t>21% in January</a:t>
                      </a:r>
                      <a:br>
                        <a:rPr lang="en-US" dirty="0" smtClean="0"/>
                      </a:br>
                      <a:r>
                        <a:rPr lang="en-US" dirty="0" smtClean="0"/>
                        <a:t>11% in June</a:t>
                      </a:r>
                      <a:endParaRPr lang="en-GB" dirty="0"/>
                    </a:p>
                  </a:txBody>
                  <a:tcPr>
                    <a:solidFill>
                      <a:schemeClr val="accent1"/>
                    </a:solidFill>
                  </a:tcPr>
                </a:tc>
                <a:tc>
                  <a:txBody>
                    <a:bodyPr/>
                    <a:lstStyle/>
                    <a:p>
                      <a:r>
                        <a:rPr lang="en-US" dirty="0" smtClean="0"/>
                        <a:t>174 W</a:t>
                      </a:r>
                      <a:r>
                        <a:rPr lang="en-US" baseline="0" dirty="0" smtClean="0"/>
                        <a:t> in January</a:t>
                      </a:r>
                      <a:br>
                        <a:rPr lang="en-US" baseline="0" dirty="0" smtClean="0"/>
                      </a:br>
                      <a:r>
                        <a:rPr lang="en-US" baseline="0" dirty="0" smtClean="0"/>
                        <a:t>282 W in June</a:t>
                      </a:r>
                    </a:p>
                  </a:txBody>
                  <a:tcPr>
                    <a:solidFill>
                      <a:schemeClr val="accent1"/>
                    </a:solidFill>
                  </a:tcPr>
                </a:tc>
                <a:tc>
                  <a:txBody>
                    <a:bodyPr/>
                    <a:lstStyle/>
                    <a:p>
                      <a:r>
                        <a:rPr lang="en-US" dirty="0" smtClean="0"/>
                        <a:t>100%</a:t>
                      </a:r>
                      <a:r>
                        <a:rPr lang="en-US" baseline="0" dirty="0" smtClean="0"/>
                        <a:t> in comfort band </a:t>
                      </a:r>
                      <a:endParaRPr lang="en-GB" dirty="0"/>
                    </a:p>
                  </a:txBody>
                  <a:tcPr>
                    <a:solidFill>
                      <a:schemeClr val="accent1"/>
                    </a:solidFill>
                  </a:tcPr>
                </a:tc>
              </a:tr>
            </a:tbl>
          </a:graphicData>
        </a:graphic>
      </p:graphicFrame>
      <p:sp>
        <p:nvSpPr>
          <p:cNvPr id="18" name="TextBox 17"/>
          <p:cNvSpPr txBox="1"/>
          <p:nvPr/>
        </p:nvSpPr>
        <p:spPr>
          <a:xfrm>
            <a:off x="2357422" y="3786190"/>
            <a:ext cx="6215106" cy="2585323"/>
          </a:xfrm>
          <a:prstGeom prst="rect">
            <a:avLst/>
          </a:prstGeom>
          <a:noFill/>
          <a:ln>
            <a:solidFill>
              <a:schemeClr val="accent1"/>
            </a:solidFill>
          </a:ln>
        </p:spPr>
        <p:txBody>
          <a:bodyPr wrap="square" rtlCol="0">
            <a:spAutoFit/>
          </a:bodyPr>
          <a:lstStyle/>
          <a:p>
            <a:r>
              <a:rPr lang="en-US" dirty="0" smtClean="0"/>
              <a:t>As conclusion, we can note that  the environmental aspects used in the beginning was useful for the results obtained except for the lighting levels. but the distribution of the lighting was almost uniform except for the areas surrounding the windows and this is treated with  the fabric permeable shades.</a:t>
            </a:r>
          </a:p>
          <a:p>
            <a:r>
              <a:rPr lang="en-US" dirty="0" smtClean="0"/>
              <a:t>For example, the classroom has low thermal discomfort percentage 21 % and occurs 100% in temperature comfort band.</a:t>
            </a:r>
            <a:endParaRPr lang="en-GB" dirty="0"/>
          </a:p>
        </p:txBody>
      </p:sp>
      <p:sp>
        <p:nvSpPr>
          <p:cNvPr id="19" name="TextBox 18"/>
          <p:cNvSpPr txBox="1"/>
          <p:nvPr/>
        </p:nvSpPr>
        <p:spPr>
          <a:xfrm>
            <a:off x="1857356" y="785794"/>
            <a:ext cx="471490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Results for a classroom in the ground floor</a:t>
            </a: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a:t>
            </a:r>
            <a:r>
              <a:rPr lang="en-US" sz="3000" dirty="0" smtClean="0">
                <a:latin typeface="Times New Roman" pitchFamily="18" charset="0"/>
                <a:cs typeface="Times New Roman" pitchFamily="18" charset="0"/>
              </a:rPr>
              <a:t> 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46</a:t>
            </a:fld>
            <a:endParaRPr lang="en-GB"/>
          </a:p>
        </p:txBody>
      </p:sp>
      <p:sp>
        <p:nvSpPr>
          <p:cNvPr id="15" name="TextBox 14"/>
          <p:cNvSpPr txBox="1"/>
          <p:nvPr/>
        </p:nvSpPr>
        <p:spPr>
          <a:xfrm>
            <a:off x="2285984" y="1285860"/>
            <a:ext cx="6858016" cy="3662541"/>
          </a:xfrm>
          <a:prstGeom prst="rect">
            <a:avLst/>
          </a:prstGeom>
          <a:noFill/>
        </p:spPr>
        <p:txBody>
          <a:bodyPr wrap="square" rtlCol="0">
            <a:spAutoFit/>
          </a:bodyPr>
          <a:lstStyle/>
          <a:p>
            <a:pPr>
              <a:buFont typeface="Arial" pitchFamily="34" charset="0"/>
              <a:buChar char="•"/>
            </a:pPr>
            <a:r>
              <a:rPr lang="en-GB" sz="2600" dirty="0" smtClean="0"/>
              <a:t>Design codes</a:t>
            </a:r>
            <a:endParaRPr lang="en-US" sz="2600" dirty="0" smtClean="0"/>
          </a:p>
          <a:p>
            <a:r>
              <a:rPr lang="en-GB" dirty="0" smtClean="0"/>
              <a:t>The structural design will be according to:</a:t>
            </a:r>
            <a:endParaRPr lang="en-US" dirty="0" smtClean="0"/>
          </a:p>
          <a:p>
            <a:pPr marL="342900" indent="-342900">
              <a:buFont typeface="+mj-lt"/>
              <a:buAutoNum type="arabicPeriod"/>
            </a:pPr>
            <a:r>
              <a:rPr lang="en-GB" dirty="0" smtClean="0"/>
              <a:t>The American Concrete Institute code ACI 318-05.</a:t>
            </a:r>
            <a:endParaRPr lang="en-US" dirty="0" smtClean="0"/>
          </a:p>
          <a:p>
            <a:pPr marL="342900" indent="-342900">
              <a:buFont typeface="+mj-lt"/>
              <a:buAutoNum type="arabicPeriod"/>
            </a:pPr>
            <a:r>
              <a:rPr lang="en-GB" dirty="0" smtClean="0"/>
              <a:t>The seismic design according to UBC-97.</a:t>
            </a:r>
          </a:p>
          <a:p>
            <a:endParaRPr lang="en-GB" dirty="0" smtClean="0"/>
          </a:p>
          <a:p>
            <a:pPr>
              <a:buFont typeface="Arial" pitchFamily="34" charset="0"/>
              <a:buChar char="•"/>
            </a:pPr>
            <a:r>
              <a:rPr lang="en-GB" sz="2600" dirty="0" smtClean="0">
                <a:latin typeface="Times New Roman" pitchFamily="18" charset="0"/>
                <a:cs typeface="Times New Roman" pitchFamily="18" charset="0"/>
              </a:rPr>
              <a:t>Design will include the following elements</a:t>
            </a:r>
            <a:r>
              <a:rPr lang="en-GB" sz="2600" dirty="0" smtClean="0"/>
              <a:t>:</a:t>
            </a:r>
            <a:endParaRPr lang="en-US" sz="2600" dirty="0" smtClean="0"/>
          </a:p>
          <a:p>
            <a:pPr marL="342900" indent="-342900">
              <a:buFont typeface="+mj-lt"/>
              <a:buAutoNum type="arabicPeriod"/>
            </a:pPr>
            <a:r>
              <a:rPr lang="en-GB" dirty="0" smtClean="0"/>
              <a:t>Slab (one way rib slab).</a:t>
            </a:r>
            <a:endParaRPr lang="en-US" dirty="0" smtClean="0"/>
          </a:p>
          <a:p>
            <a:pPr marL="342900" indent="-342900">
              <a:buFont typeface="+mj-lt"/>
              <a:buAutoNum type="arabicPeriod"/>
            </a:pPr>
            <a:r>
              <a:rPr lang="en-GB" dirty="0" smtClean="0"/>
              <a:t>Beam (main beam &amp; secondary beam).</a:t>
            </a:r>
            <a:endParaRPr lang="en-US" dirty="0" smtClean="0"/>
          </a:p>
          <a:p>
            <a:pPr marL="342900" indent="-342900">
              <a:buFont typeface="+mj-lt"/>
              <a:buAutoNum type="arabicPeriod"/>
            </a:pPr>
            <a:r>
              <a:rPr lang="en-GB" dirty="0" smtClean="0"/>
              <a:t>Column.</a:t>
            </a:r>
            <a:endParaRPr lang="en-US" dirty="0" smtClean="0"/>
          </a:p>
          <a:p>
            <a:pPr marL="342900" indent="-342900">
              <a:buFont typeface="+mj-lt"/>
              <a:buAutoNum type="arabicPeriod"/>
            </a:pPr>
            <a:r>
              <a:rPr lang="en-GB" dirty="0" smtClean="0"/>
              <a:t>Shear wall.</a:t>
            </a:r>
            <a:endParaRPr lang="en-US" dirty="0" smtClean="0"/>
          </a:p>
          <a:p>
            <a:pPr marL="342900" indent="-342900">
              <a:buFont typeface="+mj-lt"/>
              <a:buAutoNum type="arabicPeriod"/>
            </a:pPr>
            <a:r>
              <a:rPr lang="en-GB" dirty="0" smtClean="0"/>
              <a:t>Footing. </a:t>
            </a:r>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a:t>
            </a:r>
            <a:r>
              <a:rPr lang="en-US" sz="3000" dirty="0" smtClean="0">
                <a:latin typeface="Times New Roman" pitchFamily="18" charset="0"/>
                <a:cs typeface="Times New Roman" pitchFamily="18" charset="0"/>
              </a:rPr>
              <a:t> 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47</a:t>
            </a:fld>
            <a:endParaRPr lang="en-GB"/>
          </a:p>
        </p:txBody>
      </p:sp>
      <p:sp>
        <p:nvSpPr>
          <p:cNvPr id="14" name="TextBox 13"/>
          <p:cNvSpPr txBox="1"/>
          <p:nvPr/>
        </p:nvSpPr>
        <p:spPr>
          <a:xfrm>
            <a:off x="2285984" y="1000108"/>
            <a:ext cx="6000792" cy="646331"/>
          </a:xfrm>
          <a:prstGeom prst="rect">
            <a:avLst/>
          </a:prstGeom>
          <a:noFill/>
        </p:spPr>
        <p:txBody>
          <a:bodyPr wrap="square" rtlCol="0">
            <a:spAutoFit/>
          </a:bodyPr>
          <a:lstStyle/>
          <a:p>
            <a:pPr>
              <a:buFont typeface="Wingdings" pitchFamily="2" charset="2"/>
              <a:buChar char="Ø"/>
            </a:pPr>
            <a:r>
              <a:rPr lang="en-US" dirty="0" smtClean="0">
                <a:latin typeface="Times New Roman" pitchFamily="18" charset="0"/>
                <a:ea typeface="SimSun" pitchFamily="2" charset="-122"/>
                <a:cs typeface="Tahoma" pitchFamily="34" charset="0"/>
              </a:rPr>
              <a:t>The building consists of three blocks, </a:t>
            </a:r>
            <a:r>
              <a:rPr lang="en-US" dirty="0" smtClean="0">
                <a:solidFill>
                  <a:srgbClr val="FF0000"/>
                </a:solidFill>
                <a:latin typeface="Times New Roman" pitchFamily="18" charset="0"/>
                <a:ea typeface="SimSun" pitchFamily="2" charset="-122"/>
                <a:cs typeface="Tahoma" pitchFamily="34" charset="0"/>
              </a:rPr>
              <a:t>block C </a:t>
            </a:r>
            <a:r>
              <a:rPr lang="en-US" dirty="0" smtClean="0">
                <a:latin typeface="Times New Roman" pitchFamily="18" charset="0"/>
                <a:ea typeface="SimSun" pitchFamily="2" charset="-122"/>
                <a:cs typeface="Tahoma" pitchFamily="34" charset="0"/>
              </a:rPr>
              <a:t>has been analyzed  and designed.</a:t>
            </a:r>
            <a:r>
              <a:rPr lang="en-US" dirty="0" smtClean="0">
                <a:solidFill>
                  <a:srgbClr val="FF0000"/>
                </a:solidFill>
                <a:latin typeface="Times New Roman" pitchFamily="18" charset="0"/>
                <a:ea typeface="SimSun" pitchFamily="2" charset="-122"/>
                <a:cs typeface="Tahoma" pitchFamily="34" charset="0"/>
              </a:rPr>
              <a:t> </a:t>
            </a:r>
            <a:endParaRPr lang="en-US" dirty="0">
              <a:ea typeface="SimSun" pitchFamily="2" charset="-122"/>
              <a:cs typeface="Tahoma" pitchFamily="34" charset="0"/>
            </a:endParaRPr>
          </a:p>
        </p:txBody>
      </p:sp>
      <p:pic>
        <p:nvPicPr>
          <p:cNvPr id="1027" name="Picture 3"/>
          <p:cNvPicPr>
            <a:picLocks noChangeAspect="1" noChangeArrowheads="1"/>
          </p:cNvPicPr>
          <p:nvPr/>
        </p:nvPicPr>
        <p:blipFill>
          <a:blip r:embed="rId3"/>
          <a:srcRect/>
          <a:stretch>
            <a:fillRect/>
          </a:stretch>
        </p:blipFill>
        <p:spPr bwMode="auto">
          <a:xfrm>
            <a:off x="2285984" y="2143116"/>
            <a:ext cx="6419850" cy="2952750"/>
          </a:xfrm>
          <a:prstGeom prst="rect">
            <a:avLst/>
          </a:prstGeom>
          <a:noFill/>
          <a:ln w="127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a:t>
            </a:r>
            <a:r>
              <a:rPr lang="en-US" sz="3000" dirty="0" smtClean="0">
                <a:latin typeface="Times New Roman" pitchFamily="18" charset="0"/>
                <a:cs typeface="Times New Roman" pitchFamily="18" charset="0"/>
              </a:rPr>
              <a:t> 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48</a:t>
            </a:fld>
            <a:endParaRPr lang="en-GB"/>
          </a:p>
        </p:txBody>
      </p:sp>
      <p:sp>
        <p:nvSpPr>
          <p:cNvPr id="14" name="TextBox 13"/>
          <p:cNvSpPr txBox="1"/>
          <p:nvPr/>
        </p:nvSpPr>
        <p:spPr>
          <a:xfrm>
            <a:off x="2285984" y="1000108"/>
            <a:ext cx="6000792" cy="369332"/>
          </a:xfrm>
          <a:prstGeom prst="rect">
            <a:avLst/>
          </a:prstGeom>
          <a:noFill/>
        </p:spPr>
        <p:txBody>
          <a:bodyPr wrap="square" rtlCol="0">
            <a:spAutoFit/>
          </a:bodyPr>
          <a:lstStyle/>
          <a:p>
            <a:pPr>
              <a:buFont typeface="Wingdings" pitchFamily="2" charset="2"/>
              <a:buChar char="Ø"/>
            </a:pPr>
            <a:endParaRPr lang="en-US" dirty="0">
              <a:ea typeface="SimSun" pitchFamily="2" charset="-122"/>
              <a:cs typeface="Tahoma" pitchFamily="34" charset="0"/>
            </a:endParaRPr>
          </a:p>
        </p:txBody>
      </p:sp>
      <p:graphicFrame>
        <p:nvGraphicFramePr>
          <p:cNvPr id="12" name="Table 11"/>
          <p:cNvGraphicFramePr>
            <a:graphicFrameLocks noGrp="1"/>
          </p:cNvGraphicFramePr>
          <p:nvPr/>
        </p:nvGraphicFramePr>
        <p:xfrm>
          <a:off x="3500430" y="2857496"/>
          <a:ext cx="3571900" cy="2123440"/>
        </p:xfrm>
        <a:graphic>
          <a:graphicData uri="http://schemas.openxmlformats.org/drawingml/2006/table">
            <a:tbl>
              <a:tblPr firstRow="1" bandRow="1">
                <a:tableStyleId>{BC89EF96-8CEA-46FF-86C4-4CE0E7609802}</a:tableStyleId>
              </a:tblPr>
              <a:tblGrid>
                <a:gridCol w="2071702"/>
                <a:gridCol w="1500198"/>
              </a:tblGrid>
              <a:tr h="370840">
                <a:tc>
                  <a:txBody>
                    <a:bodyPr/>
                    <a:lstStyle/>
                    <a:p>
                      <a:pPr algn="ctr"/>
                      <a:r>
                        <a:rPr lang="en-US" dirty="0" smtClean="0"/>
                        <a:t>Elements</a:t>
                      </a:r>
                      <a:endParaRPr lang="en-US" dirty="0"/>
                    </a:p>
                  </a:txBody>
                  <a:tcPr/>
                </a:tc>
                <a:tc>
                  <a:txBody>
                    <a:bodyPr/>
                    <a:lstStyle/>
                    <a:p>
                      <a:r>
                        <a:rPr lang="en-US" dirty="0" smtClean="0"/>
                        <a:t>Dimension cm </a:t>
                      </a:r>
                      <a:endParaRPr lang="en-US" dirty="0"/>
                    </a:p>
                  </a:txBody>
                  <a:tcPr/>
                </a:tc>
              </a:tr>
              <a:tr h="370840">
                <a:tc>
                  <a:txBody>
                    <a:bodyPr/>
                    <a:lstStyle/>
                    <a:p>
                      <a:pPr algn="l"/>
                      <a:r>
                        <a:rPr lang="en-US" dirty="0" smtClean="0"/>
                        <a:t>Columns</a:t>
                      </a:r>
                      <a:endParaRPr lang="en-US" dirty="0"/>
                    </a:p>
                  </a:txBody>
                  <a:tcPr/>
                </a:tc>
                <a:tc>
                  <a:txBody>
                    <a:bodyPr/>
                    <a:lstStyle/>
                    <a:p>
                      <a:r>
                        <a:rPr lang="en-US" dirty="0" smtClean="0"/>
                        <a:t>40</a:t>
                      </a:r>
                      <a:r>
                        <a:rPr lang="en-US" baseline="0" dirty="0" smtClean="0"/>
                        <a:t>*60</a:t>
                      </a:r>
                      <a:endParaRPr lang="en-US" dirty="0"/>
                    </a:p>
                  </a:txBody>
                  <a:tcPr/>
                </a:tc>
              </a:tr>
              <a:tr h="370840">
                <a:tc>
                  <a:txBody>
                    <a:bodyPr/>
                    <a:lstStyle/>
                    <a:p>
                      <a:pPr algn="l"/>
                      <a:r>
                        <a:rPr lang="en-US" dirty="0" smtClean="0"/>
                        <a:t>Main Beams</a:t>
                      </a:r>
                      <a:endParaRPr lang="en-US" dirty="0"/>
                    </a:p>
                  </a:txBody>
                  <a:tcPr/>
                </a:tc>
                <a:tc>
                  <a:txBody>
                    <a:bodyPr/>
                    <a:lstStyle/>
                    <a:p>
                      <a:r>
                        <a:rPr lang="en-US" dirty="0" smtClean="0"/>
                        <a:t>60/50</a:t>
                      </a:r>
                      <a:endParaRPr lang="en-US" dirty="0"/>
                    </a:p>
                  </a:txBody>
                  <a:tcPr/>
                </a:tc>
              </a:tr>
              <a:tr h="370840">
                <a:tc>
                  <a:txBody>
                    <a:bodyPr/>
                    <a:lstStyle/>
                    <a:p>
                      <a:pPr algn="l"/>
                      <a:r>
                        <a:rPr lang="en-US" dirty="0" smtClean="0"/>
                        <a:t>Secondary Beam</a:t>
                      </a:r>
                      <a:endParaRPr lang="en-US" dirty="0"/>
                    </a:p>
                  </a:txBody>
                  <a:tcPr/>
                </a:tc>
                <a:tc>
                  <a:txBody>
                    <a:bodyPr/>
                    <a:lstStyle/>
                    <a:p>
                      <a:r>
                        <a:rPr lang="en-US" dirty="0" smtClean="0"/>
                        <a:t>20/50</a:t>
                      </a:r>
                      <a:endParaRPr lang="en-US" dirty="0"/>
                    </a:p>
                  </a:txBody>
                  <a:tcPr/>
                </a:tc>
              </a:tr>
              <a:tr h="370840">
                <a:tc>
                  <a:txBody>
                    <a:bodyPr/>
                    <a:lstStyle/>
                    <a:p>
                      <a:pPr algn="l"/>
                      <a:r>
                        <a:rPr lang="en-US" dirty="0" smtClean="0"/>
                        <a:t>Slab</a:t>
                      </a:r>
                      <a:endParaRPr lang="en-US" dirty="0"/>
                    </a:p>
                  </a:txBody>
                  <a:tcPr/>
                </a:tc>
                <a:tc>
                  <a:txBody>
                    <a:bodyPr/>
                    <a:lstStyle/>
                    <a:p>
                      <a:r>
                        <a:rPr lang="en-US" dirty="0" smtClean="0"/>
                        <a:t>25</a:t>
                      </a:r>
                      <a:endParaRPr lang="en-US" dirty="0"/>
                    </a:p>
                  </a:txBody>
                  <a:tcPr/>
                </a:tc>
              </a:tr>
            </a:tbl>
          </a:graphicData>
        </a:graphic>
      </p:graphicFrame>
      <p:sp>
        <p:nvSpPr>
          <p:cNvPr id="15" name="TextBox 14"/>
          <p:cNvSpPr txBox="1"/>
          <p:nvPr/>
        </p:nvSpPr>
        <p:spPr>
          <a:xfrm>
            <a:off x="3714744" y="5143512"/>
            <a:ext cx="3571900" cy="307777"/>
          </a:xfrm>
          <a:prstGeom prst="rect">
            <a:avLst/>
          </a:prstGeom>
          <a:noFill/>
        </p:spPr>
        <p:txBody>
          <a:bodyPr wrap="square" rtlCol="0">
            <a:spAutoFit/>
          </a:bodyPr>
          <a:lstStyle/>
          <a:p>
            <a:r>
              <a:rPr lang="en-US" sz="1400" dirty="0" smtClean="0"/>
              <a:t>Table 2: Dimension </a:t>
            </a:r>
            <a:r>
              <a:rPr lang="en-US" sz="1400" dirty="0" smtClean="0"/>
              <a:t>for elements</a:t>
            </a:r>
            <a:endParaRPr lang="en-US" sz="1400" dirty="0"/>
          </a:p>
        </p:txBody>
      </p:sp>
      <p:sp>
        <p:nvSpPr>
          <p:cNvPr id="16" name="Rectangle 15"/>
          <p:cNvSpPr/>
          <p:nvPr/>
        </p:nvSpPr>
        <p:spPr>
          <a:xfrm>
            <a:off x="2071670" y="1071546"/>
            <a:ext cx="5929354" cy="1200329"/>
          </a:xfrm>
          <a:prstGeom prst="rect">
            <a:avLst/>
          </a:prstGeom>
        </p:spPr>
        <p:txBody>
          <a:bodyPr wrap="square">
            <a:spAutoFit/>
          </a:bodyPr>
          <a:lstStyle/>
          <a:p>
            <a:r>
              <a:rPr lang="en-US" dirty="0" smtClean="0"/>
              <a:t>first , we insert the dimensions of column, beams, slab into SAP the preliminary dimensions were not enough to carry the loading so we increase them to get the final dimensions shown in the </a:t>
            </a:r>
            <a:r>
              <a:rPr lang="en-US" dirty="0" smtClean="0"/>
              <a:t>table </a:t>
            </a:r>
            <a:r>
              <a:rPr lang="en-US" dirty="0" smtClean="0"/>
              <a:t>below</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a:t>
            </a:r>
            <a:r>
              <a:rPr lang="en-US" sz="3000" dirty="0" smtClean="0">
                <a:latin typeface="Times New Roman" pitchFamily="18" charset="0"/>
                <a:cs typeface="Times New Roman" pitchFamily="18" charset="0"/>
              </a:rPr>
              <a:t> 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49</a:t>
            </a:fld>
            <a:endParaRPr lang="en-GB"/>
          </a:p>
        </p:txBody>
      </p:sp>
      <p:pic>
        <p:nvPicPr>
          <p:cNvPr id="1026" name="Picture 2" descr="C:\Users\Google Tech\Desktop\stru\ww.PNG"/>
          <p:cNvPicPr>
            <a:picLocks noChangeAspect="1" noChangeArrowheads="1"/>
          </p:cNvPicPr>
          <p:nvPr/>
        </p:nvPicPr>
        <p:blipFill>
          <a:blip r:embed="rId3"/>
          <a:srcRect/>
          <a:stretch>
            <a:fillRect/>
          </a:stretch>
        </p:blipFill>
        <p:spPr bwMode="auto">
          <a:xfrm>
            <a:off x="2571736" y="1714488"/>
            <a:ext cx="4991100" cy="3533775"/>
          </a:xfrm>
          <a:prstGeom prst="rect">
            <a:avLst/>
          </a:prstGeom>
          <a:noFill/>
          <a:ln w="9525">
            <a:solidFill>
              <a:schemeClr val="accent1"/>
            </a:solidFill>
          </a:ln>
        </p:spPr>
      </p:pic>
      <p:sp>
        <p:nvSpPr>
          <p:cNvPr id="14" name="TextBox 13"/>
          <p:cNvSpPr txBox="1"/>
          <p:nvPr/>
        </p:nvSpPr>
        <p:spPr>
          <a:xfrm>
            <a:off x="2285984" y="1000108"/>
            <a:ext cx="6000792" cy="369332"/>
          </a:xfrm>
          <a:prstGeom prst="rect">
            <a:avLst/>
          </a:prstGeom>
          <a:noFill/>
        </p:spPr>
        <p:txBody>
          <a:bodyPr wrap="square" rtlCol="0">
            <a:spAutoFit/>
          </a:bodyPr>
          <a:lstStyle/>
          <a:p>
            <a:r>
              <a:rPr lang="en-US" dirty="0" smtClean="0"/>
              <a:t>3D modeling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Introduction To Project</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2" name="TextBox 11"/>
          <p:cNvSpPr txBox="1"/>
          <p:nvPr/>
        </p:nvSpPr>
        <p:spPr>
          <a:xfrm>
            <a:off x="2143108" y="857232"/>
            <a:ext cx="7000892" cy="492443"/>
          </a:xfrm>
          <a:prstGeom prst="rect">
            <a:avLst/>
          </a:prstGeom>
          <a:noFill/>
        </p:spPr>
        <p:txBody>
          <a:bodyPr wrap="square" rtlCol="0">
            <a:spAutoFit/>
          </a:bodyPr>
          <a:lstStyle/>
          <a:p>
            <a:r>
              <a:rPr lang="en-US" sz="2600" dirty="0" smtClean="0">
                <a:latin typeface="Times New Roman" pitchFamily="18" charset="0"/>
                <a:cs typeface="Times New Roman" pitchFamily="18" charset="0"/>
              </a:rPr>
              <a:t>Site and location</a:t>
            </a:r>
            <a:endParaRPr lang="en-GB" sz="2600" dirty="0">
              <a:latin typeface="Times New Roman" pitchFamily="18" charset="0"/>
              <a:cs typeface="Times New Roman" pitchFamily="18" charset="0"/>
            </a:endParaRPr>
          </a:p>
        </p:txBody>
      </p:sp>
      <p:pic>
        <p:nvPicPr>
          <p:cNvPr id="15" name="Picture 14"/>
          <p:cNvPicPr/>
          <p:nvPr/>
        </p:nvPicPr>
        <p:blipFill>
          <a:blip r:embed="rId3" cstate="print"/>
          <a:srcRect/>
          <a:stretch>
            <a:fillRect/>
          </a:stretch>
        </p:blipFill>
        <p:spPr bwMode="auto">
          <a:xfrm>
            <a:off x="2428860" y="1428736"/>
            <a:ext cx="6066179" cy="3357586"/>
          </a:xfrm>
          <a:prstGeom prst="rect">
            <a:avLst/>
          </a:prstGeom>
          <a:noFill/>
          <a:ln w="9525">
            <a:noFill/>
            <a:miter lim="800000"/>
            <a:headEnd/>
            <a:tailEnd/>
          </a:ln>
        </p:spPr>
      </p:pic>
      <p:sp>
        <p:nvSpPr>
          <p:cNvPr id="16" name="TextBox 15"/>
          <p:cNvSpPr txBox="1"/>
          <p:nvPr/>
        </p:nvSpPr>
        <p:spPr>
          <a:xfrm>
            <a:off x="2428860" y="5143512"/>
            <a:ext cx="6072230" cy="369332"/>
          </a:xfrm>
          <a:prstGeom prst="rect">
            <a:avLst/>
          </a:prstGeom>
          <a:noFill/>
        </p:spPr>
        <p:txBody>
          <a:bodyPr wrap="square" rtlCol="0">
            <a:spAutoFit/>
          </a:bodyPr>
          <a:lstStyle/>
          <a:p>
            <a:pPr>
              <a:buFont typeface="Wingdings" pitchFamily="2" charset="2"/>
              <a:buChar char="v"/>
            </a:pPr>
            <a:r>
              <a:rPr lang="en-US" dirty="0" smtClean="0">
                <a:latin typeface="Times New Roman" pitchFamily="18" charset="0"/>
                <a:cs typeface="Times New Roman" pitchFamily="18" charset="0"/>
              </a:rPr>
              <a:t>Total area of site is 8000 m</a:t>
            </a:r>
            <a:r>
              <a:rPr lang="en-GB" baseline="30000" dirty="0">
                <a:latin typeface="Times New Roman" pitchFamily="18" charset="0"/>
                <a:cs typeface="Times New Roman" pitchFamily="18" charset="0"/>
              </a:rPr>
              <a:t> </a:t>
            </a:r>
            <a:r>
              <a:rPr lang="en-GB" baseline="30000" dirty="0" smtClean="0">
                <a:latin typeface="Times New Roman" pitchFamily="18" charset="0"/>
                <a:cs typeface="Times New Roman" pitchFamily="18" charset="0"/>
              </a:rPr>
              <a:t>2      </a:t>
            </a:r>
            <a:endParaRPr lang="en-GB" dirty="0">
              <a:latin typeface="Times New Roman" pitchFamily="18" charset="0"/>
              <a:cs typeface="Times New Roman" pitchFamily="18" charset="0"/>
            </a:endParaRPr>
          </a:p>
        </p:txBody>
      </p:sp>
      <p:sp>
        <p:nvSpPr>
          <p:cNvPr id="17" name="Slide Number Placeholder 16"/>
          <p:cNvSpPr>
            <a:spLocks noGrp="1"/>
          </p:cNvSpPr>
          <p:nvPr>
            <p:ph type="sldNum" sz="quarter" idx="12"/>
          </p:nvPr>
        </p:nvSpPr>
        <p:spPr/>
        <p:txBody>
          <a:bodyPr/>
          <a:lstStyle/>
          <a:p>
            <a:fld id="{5F540E4B-786C-4A55-B62C-87380AA05893}" type="slidenum">
              <a:rPr lang="en-GB" smtClean="0"/>
              <a:pPr/>
              <a:t>5</a:t>
            </a:fld>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3"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a:t>
            </a:r>
            <a:r>
              <a:rPr lang="en-US" sz="3000" dirty="0" smtClean="0">
                <a:latin typeface="Times New Roman" pitchFamily="18" charset="0"/>
                <a:cs typeface="Times New Roman" pitchFamily="18" charset="0"/>
              </a:rPr>
              <a:t> 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50</a:t>
            </a:fld>
            <a:endParaRPr lang="en-GB"/>
          </a:p>
        </p:txBody>
      </p:sp>
      <p:sp>
        <p:nvSpPr>
          <p:cNvPr id="14" name="TextBox 13"/>
          <p:cNvSpPr txBox="1"/>
          <p:nvPr/>
        </p:nvSpPr>
        <p:spPr>
          <a:xfrm>
            <a:off x="2214546" y="1000108"/>
            <a:ext cx="6000792" cy="369332"/>
          </a:xfrm>
          <a:prstGeom prst="rect">
            <a:avLst/>
          </a:prstGeom>
          <a:noFill/>
        </p:spPr>
        <p:txBody>
          <a:bodyPr wrap="square" rtlCol="0">
            <a:spAutoFit/>
          </a:bodyPr>
          <a:lstStyle/>
          <a:p>
            <a:pPr lvl="0"/>
            <a:r>
              <a:rPr lang="en-GB" b="1" dirty="0" smtClean="0"/>
              <a:t>Compatibility check</a:t>
            </a:r>
            <a:r>
              <a:rPr lang="en-GB" dirty="0" smtClean="0"/>
              <a:t> </a:t>
            </a:r>
            <a:endParaRPr lang="en-US" dirty="0"/>
          </a:p>
        </p:txBody>
      </p:sp>
      <p:pic>
        <p:nvPicPr>
          <p:cNvPr id="12" name="compatbtyyyyyyyuuuuuu.avi">
            <a:hlinkClick r:id="" action="ppaction://media"/>
          </p:cNvPr>
          <p:cNvPicPr>
            <a:picLocks noRot="1" noChangeAspect="1"/>
          </p:cNvPicPr>
          <p:nvPr>
            <a:videoFile r:link="rId1"/>
          </p:nvPr>
        </p:nvPicPr>
        <p:blipFill>
          <a:blip r:embed="rId4"/>
          <a:stretch>
            <a:fillRect/>
          </a:stretch>
        </p:blipFill>
        <p:spPr>
          <a:xfrm>
            <a:off x="2643174" y="1571612"/>
            <a:ext cx="5219700" cy="46101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51</a:t>
            </a:fld>
            <a:endParaRPr lang="en-GB"/>
          </a:p>
        </p:txBody>
      </p:sp>
      <p:sp>
        <p:nvSpPr>
          <p:cNvPr id="15" name="TextBox 14"/>
          <p:cNvSpPr txBox="1"/>
          <p:nvPr/>
        </p:nvSpPr>
        <p:spPr>
          <a:xfrm>
            <a:off x="2214546" y="1071546"/>
            <a:ext cx="4857784" cy="646331"/>
          </a:xfrm>
          <a:prstGeom prst="rect">
            <a:avLst/>
          </a:prstGeom>
          <a:noFill/>
        </p:spPr>
        <p:txBody>
          <a:bodyPr wrap="square" rtlCol="0">
            <a:spAutoFit/>
          </a:bodyPr>
          <a:lstStyle/>
          <a:p>
            <a:pPr lvl="0"/>
            <a:r>
              <a:rPr lang="en-GB" b="1" dirty="0" smtClean="0"/>
              <a:t>Equilibrium check</a:t>
            </a:r>
            <a:endParaRPr lang="en-US" dirty="0" smtClean="0"/>
          </a:p>
          <a:p>
            <a:endParaRPr lang="en-US" dirty="0"/>
          </a:p>
        </p:txBody>
      </p:sp>
      <p:graphicFrame>
        <p:nvGraphicFramePr>
          <p:cNvPr id="19" name="Table 18"/>
          <p:cNvGraphicFramePr>
            <a:graphicFrameLocks noGrp="1"/>
          </p:cNvGraphicFramePr>
          <p:nvPr/>
        </p:nvGraphicFramePr>
        <p:xfrm>
          <a:off x="2428860" y="2139385"/>
          <a:ext cx="5929352" cy="2054541"/>
        </p:xfrm>
        <a:graphic>
          <a:graphicData uri="http://schemas.openxmlformats.org/drawingml/2006/table">
            <a:tbl>
              <a:tblPr>
                <a:tableStyleId>{BC89EF96-8CEA-46FF-86C4-4CE0E7609802}</a:tableStyleId>
              </a:tblPr>
              <a:tblGrid>
                <a:gridCol w="3005666"/>
                <a:gridCol w="1461843"/>
                <a:gridCol w="1461843"/>
              </a:tblGrid>
              <a:tr h="575235">
                <a:tc>
                  <a:txBody>
                    <a:bodyPr/>
                    <a:lstStyle/>
                    <a:p>
                      <a:pPr algn="ctr">
                        <a:lnSpc>
                          <a:spcPct val="115000"/>
                        </a:lnSpc>
                        <a:spcAft>
                          <a:spcPts val="0"/>
                        </a:spcAft>
                      </a:pPr>
                      <a:r>
                        <a:rPr lang="en-US" sz="1800" dirty="0" smtClean="0">
                          <a:solidFill>
                            <a:schemeClr val="tx1"/>
                          </a:solidFill>
                          <a:latin typeface="Times New Roman"/>
                          <a:ea typeface="Calibri"/>
                          <a:cs typeface="Arial"/>
                        </a:rPr>
                        <a:t>Item</a:t>
                      </a:r>
                      <a:endParaRPr lang="en-US" sz="1800" dirty="0">
                        <a:solidFill>
                          <a:schemeClr val="tx1"/>
                        </a:solidFill>
                        <a:latin typeface="Times New Roman"/>
                        <a:ea typeface="Calibri"/>
                        <a:cs typeface="Arial"/>
                      </a:endParaRPr>
                    </a:p>
                  </a:txBody>
                  <a:tcPr marL="68580" marR="68580" marT="0" marB="0"/>
                </a:tc>
                <a:tc>
                  <a:txBody>
                    <a:bodyPr/>
                    <a:lstStyle/>
                    <a:p>
                      <a:pPr algn="ctr">
                        <a:lnSpc>
                          <a:spcPct val="115000"/>
                        </a:lnSpc>
                        <a:spcAft>
                          <a:spcPts val="0"/>
                        </a:spcAft>
                      </a:pPr>
                      <a:r>
                        <a:rPr lang="en-GB" sz="1800" dirty="0"/>
                        <a:t>weight(KN</a:t>
                      </a:r>
                      <a:r>
                        <a:rPr lang="en-GB" sz="1800" dirty="0" smtClean="0"/>
                        <a:t>) Dead Load</a:t>
                      </a:r>
                      <a:endParaRPr lang="en-US" sz="1800" dirty="0">
                        <a:solidFill>
                          <a:srgbClr val="365F91"/>
                        </a:solidFill>
                        <a:latin typeface="Times New Roman"/>
                        <a:ea typeface="Calibri"/>
                        <a:cs typeface="Arial"/>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800" dirty="0" smtClean="0"/>
                        <a:t>weight(KN) Live Load</a:t>
                      </a:r>
                      <a:endParaRPr lang="en-US" sz="1800" dirty="0" smtClean="0">
                        <a:solidFill>
                          <a:srgbClr val="365F91"/>
                        </a:solidFill>
                        <a:latin typeface="Times New Roman"/>
                        <a:ea typeface="Calibri"/>
                        <a:cs typeface="Arial"/>
                      </a:endParaRPr>
                    </a:p>
                    <a:p>
                      <a:pPr algn="ctr">
                        <a:lnSpc>
                          <a:spcPct val="115000"/>
                        </a:lnSpc>
                        <a:spcAft>
                          <a:spcPts val="0"/>
                        </a:spcAft>
                      </a:pPr>
                      <a:endParaRPr lang="en-US" sz="1800" dirty="0">
                        <a:solidFill>
                          <a:srgbClr val="365F91"/>
                        </a:solidFill>
                        <a:latin typeface="Times New Roman"/>
                        <a:ea typeface="Calibri"/>
                        <a:cs typeface="Arial"/>
                      </a:endParaRPr>
                    </a:p>
                  </a:txBody>
                  <a:tcPr marL="68580" marR="68580" marT="0" marB="0"/>
                </a:tc>
              </a:tr>
              <a:tr h="423373">
                <a:tc>
                  <a:txBody>
                    <a:bodyPr/>
                    <a:lstStyle/>
                    <a:p>
                      <a:pPr algn="just">
                        <a:lnSpc>
                          <a:spcPct val="115000"/>
                        </a:lnSpc>
                        <a:spcAft>
                          <a:spcPts val="0"/>
                        </a:spcAft>
                      </a:pPr>
                      <a:r>
                        <a:rPr lang="en-GB" sz="1800" dirty="0" smtClean="0"/>
                        <a:t>Total</a:t>
                      </a:r>
                      <a:endParaRPr lang="en-US" sz="1800" dirty="0">
                        <a:solidFill>
                          <a:srgbClr val="365F91"/>
                        </a:solidFill>
                        <a:latin typeface="Times New Roman"/>
                        <a:ea typeface="Calibri"/>
                        <a:cs typeface="Arial"/>
                      </a:endParaRPr>
                    </a:p>
                  </a:txBody>
                  <a:tcPr marL="68580" marR="68580" marT="0" marB="0"/>
                </a:tc>
                <a:tc>
                  <a:txBody>
                    <a:bodyPr/>
                    <a:lstStyle/>
                    <a:p>
                      <a:pPr algn="just">
                        <a:lnSpc>
                          <a:spcPct val="115000"/>
                        </a:lnSpc>
                        <a:spcAft>
                          <a:spcPts val="0"/>
                        </a:spcAft>
                      </a:pPr>
                      <a:r>
                        <a:rPr lang="en-GB" sz="1800" dirty="0" smtClean="0">
                          <a:solidFill>
                            <a:schemeClr val="tx1"/>
                          </a:solidFill>
                        </a:rPr>
                        <a:t>24445.5</a:t>
                      </a:r>
                      <a:endParaRPr lang="en-US" sz="1800" dirty="0">
                        <a:solidFill>
                          <a:schemeClr val="tx1"/>
                        </a:solidFill>
                        <a:latin typeface="Times New Roman"/>
                        <a:ea typeface="Calibri"/>
                        <a:cs typeface="Arial"/>
                      </a:endParaRPr>
                    </a:p>
                  </a:txBody>
                  <a:tcPr marL="68580" marR="68580" marT="0" marB="0"/>
                </a:tc>
                <a:tc>
                  <a:txBody>
                    <a:bodyPr/>
                    <a:lstStyle/>
                    <a:p>
                      <a:pPr algn="just">
                        <a:lnSpc>
                          <a:spcPct val="115000"/>
                        </a:lnSpc>
                        <a:spcAft>
                          <a:spcPts val="0"/>
                        </a:spcAft>
                      </a:pPr>
                      <a:r>
                        <a:rPr lang="en-US" sz="1800" dirty="0" smtClean="0">
                          <a:solidFill>
                            <a:schemeClr val="tx1"/>
                          </a:solidFill>
                          <a:latin typeface="Times New Roman"/>
                          <a:ea typeface="Calibri"/>
                          <a:cs typeface="Arial"/>
                        </a:rPr>
                        <a:t>6380</a:t>
                      </a:r>
                      <a:endParaRPr lang="en-US" sz="1800" dirty="0">
                        <a:solidFill>
                          <a:schemeClr val="tx1"/>
                        </a:solidFill>
                        <a:latin typeface="Times New Roman"/>
                        <a:ea typeface="Calibri"/>
                        <a:cs typeface="Arial"/>
                      </a:endParaRPr>
                    </a:p>
                  </a:txBody>
                  <a:tcPr marL="68580" marR="68580" marT="0" marB="0"/>
                </a:tc>
              </a:tr>
              <a:tr h="260875">
                <a:tc>
                  <a:txBody>
                    <a:bodyPr/>
                    <a:lstStyle/>
                    <a:p>
                      <a:pPr algn="just">
                        <a:lnSpc>
                          <a:spcPct val="115000"/>
                        </a:lnSpc>
                        <a:spcAft>
                          <a:spcPts val="0"/>
                        </a:spcAft>
                      </a:pPr>
                      <a:r>
                        <a:rPr lang="en-GB" sz="1800" smtClean="0"/>
                        <a:t>weight from SAP</a:t>
                      </a:r>
                      <a:endParaRPr lang="en-US" sz="1800" dirty="0">
                        <a:solidFill>
                          <a:srgbClr val="365F91"/>
                        </a:solidFill>
                        <a:latin typeface="Times New Roman"/>
                        <a:ea typeface="Calibri"/>
                        <a:cs typeface="Arial"/>
                      </a:endParaRPr>
                    </a:p>
                  </a:txBody>
                  <a:tcPr marL="68580" marR="68580" marT="0" marB="0"/>
                </a:tc>
                <a:tc>
                  <a:txBody>
                    <a:bodyPr/>
                    <a:lstStyle/>
                    <a:p>
                      <a:pPr algn="just">
                        <a:lnSpc>
                          <a:spcPct val="115000"/>
                        </a:lnSpc>
                        <a:spcAft>
                          <a:spcPts val="0"/>
                        </a:spcAft>
                      </a:pPr>
                      <a:r>
                        <a:rPr lang="en-GB" sz="1800" dirty="0" smtClean="0">
                          <a:solidFill>
                            <a:schemeClr val="tx1"/>
                          </a:solidFill>
                        </a:rPr>
                        <a:t>25388.5</a:t>
                      </a:r>
                      <a:endParaRPr lang="en-US" sz="1800" dirty="0">
                        <a:solidFill>
                          <a:schemeClr val="tx1"/>
                        </a:solidFill>
                        <a:latin typeface="Times New Roman"/>
                        <a:ea typeface="Calibri"/>
                        <a:cs typeface="Arial"/>
                      </a:endParaRPr>
                    </a:p>
                  </a:txBody>
                  <a:tcPr marL="68580" marR="68580" marT="0" marB="0"/>
                </a:tc>
                <a:tc>
                  <a:txBody>
                    <a:bodyPr/>
                    <a:lstStyle/>
                    <a:p>
                      <a:pPr algn="just">
                        <a:lnSpc>
                          <a:spcPct val="115000"/>
                        </a:lnSpc>
                        <a:spcAft>
                          <a:spcPts val="0"/>
                        </a:spcAft>
                      </a:pPr>
                      <a:r>
                        <a:rPr lang="en-US" sz="1800" dirty="0" smtClean="0">
                          <a:solidFill>
                            <a:schemeClr val="tx1"/>
                          </a:solidFill>
                          <a:latin typeface="Times New Roman"/>
                          <a:ea typeface="Calibri"/>
                          <a:cs typeface="Arial"/>
                        </a:rPr>
                        <a:t>6120.662</a:t>
                      </a:r>
                      <a:endParaRPr lang="en-US" sz="1800" dirty="0">
                        <a:solidFill>
                          <a:schemeClr val="tx1"/>
                        </a:solidFill>
                        <a:latin typeface="Times New Roman"/>
                        <a:ea typeface="Calibri"/>
                        <a:cs typeface="Arial"/>
                      </a:endParaRPr>
                    </a:p>
                  </a:txBody>
                  <a:tcPr marL="68580" marR="68580" marT="0" marB="0"/>
                </a:tc>
              </a:tr>
              <a:tr h="369296">
                <a:tc>
                  <a:txBody>
                    <a:bodyPr/>
                    <a:lstStyle/>
                    <a:p>
                      <a:pPr algn="just">
                        <a:lnSpc>
                          <a:spcPct val="115000"/>
                        </a:lnSpc>
                        <a:spcAft>
                          <a:spcPts val="0"/>
                        </a:spcAft>
                      </a:pPr>
                      <a:r>
                        <a:rPr lang="en-GB" sz="1800" dirty="0" smtClean="0"/>
                        <a:t>% error</a:t>
                      </a:r>
                      <a:endParaRPr lang="en-US" sz="1800" dirty="0">
                        <a:solidFill>
                          <a:srgbClr val="365F91"/>
                        </a:solidFill>
                        <a:latin typeface="Times New Roman"/>
                        <a:ea typeface="Calibri"/>
                        <a:cs typeface="Arial"/>
                      </a:endParaRPr>
                    </a:p>
                  </a:txBody>
                  <a:tcPr marL="68580" marR="68580" marT="0" marB="0"/>
                </a:tc>
                <a:tc>
                  <a:txBody>
                    <a:bodyPr/>
                    <a:lstStyle/>
                    <a:p>
                      <a:pPr algn="just">
                        <a:lnSpc>
                          <a:spcPct val="115000"/>
                        </a:lnSpc>
                        <a:spcAft>
                          <a:spcPts val="0"/>
                        </a:spcAft>
                      </a:pPr>
                      <a:r>
                        <a:rPr lang="en-GB" sz="1800" dirty="0">
                          <a:solidFill>
                            <a:schemeClr val="tx1"/>
                          </a:solidFill>
                        </a:rPr>
                        <a:t>3.86</a:t>
                      </a:r>
                      <a:endParaRPr lang="en-US" sz="1800" dirty="0">
                        <a:solidFill>
                          <a:schemeClr val="tx1"/>
                        </a:solidFill>
                        <a:latin typeface="Times New Roman"/>
                        <a:ea typeface="Calibri"/>
                        <a:cs typeface="Arial"/>
                      </a:endParaRPr>
                    </a:p>
                  </a:txBody>
                  <a:tcPr marL="68580" marR="68580" marT="0" marB="0"/>
                </a:tc>
                <a:tc>
                  <a:txBody>
                    <a:bodyPr/>
                    <a:lstStyle/>
                    <a:p>
                      <a:pPr algn="just">
                        <a:lnSpc>
                          <a:spcPct val="115000"/>
                        </a:lnSpc>
                        <a:spcAft>
                          <a:spcPts val="0"/>
                        </a:spcAft>
                      </a:pPr>
                      <a:r>
                        <a:rPr lang="en-US" sz="1800" dirty="0" smtClean="0">
                          <a:solidFill>
                            <a:schemeClr val="tx1"/>
                          </a:solidFill>
                          <a:latin typeface="Times New Roman"/>
                          <a:ea typeface="Calibri"/>
                          <a:cs typeface="Arial"/>
                        </a:rPr>
                        <a:t>4.2</a:t>
                      </a:r>
                      <a:endParaRPr lang="en-US" sz="1800" dirty="0">
                        <a:solidFill>
                          <a:schemeClr val="tx1"/>
                        </a:solidFill>
                        <a:latin typeface="Times New Roman"/>
                        <a:ea typeface="Calibri"/>
                        <a:cs typeface="Arial"/>
                      </a:endParaRPr>
                    </a:p>
                  </a:txBody>
                  <a:tcPr marL="68580" marR="68580" marT="0" marB="0"/>
                </a:tc>
              </a:tr>
            </a:tbl>
          </a:graphicData>
        </a:graphic>
      </p:graphicFrame>
      <p:sp>
        <p:nvSpPr>
          <p:cNvPr id="12" name="Rectangle 11"/>
          <p:cNvSpPr/>
          <p:nvPr/>
        </p:nvSpPr>
        <p:spPr>
          <a:xfrm>
            <a:off x="4071934" y="4357694"/>
            <a:ext cx="2424062" cy="307777"/>
          </a:xfrm>
          <a:prstGeom prst="rect">
            <a:avLst/>
          </a:prstGeom>
        </p:spPr>
        <p:txBody>
          <a:bodyPr wrap="none">
            <a:spAutoFit/>
          </a:bodyPr>
          <a:lstStyle/>
          <a:p>
            <a:pPr algn="ctr"/>
            <a:r>
              <a:rPr lang="en-US" sz="1400" dirty="0" smtClean="0"/>
              <a:t>Table3 : </a:t>
            </a:r>
            <a:r>
              <a:rPr lang="en-US" sz="1400" dirty="0" smtClean="0"/>
              <a:t>Equilibrium check</a:t>
            </a:r>
            <a:endParaRPr lang="en-US" sz="1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52</a:t>
            </a:fld>
            <a:endParaRPr lang="en-GB"/>
          </a:p>
        </p:txBody>
      </p:sp>
      <p:sp>
        <p:nvSpPr>
          <p:cNvPr id="15" name="TextBox 14"/>
          <p:cNvSpPr txBox="1"/>
          <p:nvPr/>
        </p:nvSpPr>
        <p:spPr>
          <a:xfrm>
            <a:off x="2357422" y="1000109"/>
            <a:ext cx="4857784" cy="646331"/>
          </a:xfrm>
          <a:prstGeom prst="rect">
            <a:avLst/>
          </a:prstGeom>
          <a:noFill/>
        </p:spPr>
        <p:txBody>
          <a:bodyPr wrap="square" rtlCol="0">
            <a:spAutoFit/>
          </a:bodyPr>
          <a:lstStyle/>
          <a:p>
            <a:pPr lvl="0"/>
            <a:r>
              <a:rPr lang="en-US" b="1" dirty="0" smtClean="0"/>
              <a:t>Axial force check</a:t>
            </a:r>
          </a:p>
          <a:p>
            <a:endParaRPr lang="en-US" dirty="0"/>
          </a:p>
        </p:txBody>
      </p:sp>
      <p:sp>
        <p:nvSpPr>
          <p:cNvPr id="16" name="Rectangle 15"/>
          <p:cNvSpPr/>
          <p:nvPr/>
        </p:nvSpPr>
        <p:spPr>
          <a:xfrm>
            <a:off x="3214678" y="4214818"/>
            <a:ext cx="4572000" cy="307777"/>
          </a:xfrm>
          <a:prstGeom prst="rect">
            <a:avLst/>
          </a:prstGeom>
        </p:spPr>
        <p:txBody>
          <a:bodyPr>
            <a:spAutoFit/>
          </a:bodyPr>
          <a:lstStyle/>
          <a:p>
            <a:pPr algn="ctr"/>
            <a:r>
              <a:rPr lang="en-US" sz="1400" dirty="0" smtClean="0"/>
              <a:t>Table4: </a:t>
            </a:r>
            <a:r>
              <a:rPr lang="en-US" sz="1400" dirty="0" smtClean="0"/>
              <a:t>Axial force check</a:t>
            </a:r>
            <a:endParaRPr lang="en-US" sz="1400" dirty="0"/>
          </a:p>
        </p:txBody>
      </p:sp>
      <p:graphicFrame>
        <p:nvGraphicFramePr>
          <p:cNvPr id="14" name="Table 13"/>
          <p:cNvGraphicFramePr>
            <a:graphicFrameLocks noGrp="1"/>
          </p:cNvGraphicFramePr>
          <p:nvPr/>
        </p:nvGraphicFramePr>
        <p:xfrm>
          <a:off x="1928794" y="2143116"/>
          <a:ext cx="7072396" cy="1812803"/>
        </p:xfrm>
        <a:graphic>
          <a:graphicData uri="http://schemas.openxmlformats.org/drawingml/2006/table">
            <a:tbl>
              <a:tblPr firstRow="1" bandRow="1">
                <a:tableStyleId>{BC89EF96-8CEA-46FF-86C4-4CE0E7609802}</a:tableStyleId>
              </a:tblPr>
              <a:tblGrid>
                <a:gridCol w="1143008"/>
                <a:gridCol w="1214446"/>
                <a:gridCol w="928694"/>
                <a:gridCol w="571504"/>
                <a:gridCol w="785818"/>
                <a:gridCol w="785818"/>
                <a:gridCol w="857256"/>
                <a:gridCol w="785852"/>
              </a:tblGrid>
              <a:tr h="714380">
                <a:tc>
                  <a:txBody>
                    <a:bodyPr/>
                    <a:lstStyle/>
                    <a:p>
                      <a:pPr algn="ctr" rtl="0">
                        <a:lnSpc>
                          <a:spcPct val="115000"/>
                        </a:lnSpc>
                        <a:spcAft>
                          <a:spcPts val="0"/>
                        </a:spcAft>
                      </a:pPr>
                      <a:r>
                        <a:rPr lang="en-US" sz="1600" dirty="0"/>
                        <a:t>columns</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smtClean="0"/>
                        <a:t>Tributary   </a:t>
                      </a:r>
                      <a:r>
                        <a:rPr lang="en-US" sz="1600" dirty="0"/>
                        <a:t>Area</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a:t>2*area</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smtClean="0"/>
                        <a:t>Wu</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a:t>Pu</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a:t>total </a:t>
                      </a:r>
                      <a:r>
                        <a:rPr lang="en-US" sz="1600" dirty="0" smtClean="0"/>
                        <a:t>Pu</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a:t>Sap total </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a:t>error%</a:t>
                      </a:r>
                      <a:endParaRPr lang="en-US" sz="1600" dirty="0">
                        <a:latin typeface="Times New Roman"/>
                        <a:ea typeface="Calibri"/>
                        <a:cs typeface="Arial"/>
                      </a:endParaRPr>
                    </a:p>
                  </a:txBody>
                  <a:tcPr marL="64883" marR="64883" marT="0" marB="0"/>
                </a:tc>
              </a:tr>
              <a:tr h="370840">
                <a:tc>
                  <a:txBody>
                    <a:bodyPr/>
                    <a:lstStyle/>
                    <a:p>
                      <a:pPr algn="ctr" rtl="0">
                        <a:lnSpc>
                          <a:spcPct val="115000"/>
                        </a:lnSpc>
                        <a:spcAft>
                          <a:spcPts val="0"/>
                        </a:spcAft>
                      </a:pPr>
                      <a:r>
                        <a:rPr lang="en-US" sz="1600" dirty="0" smtClean="0"/>
                        <a:t>C30 (External) </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smtClean="0"/>
                        <a:t>8.6</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smtClean="0"/>
                        <a:t>17.3</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a:t>12.2</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smtClean="0"/>
                        <a:t>361.3</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smtClean="0"/>
                        <a:t>498.4</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a:t>481</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a:t>-3.6</a:t>
                      </a:r>
                      <a:endParaRPr lang="en-US" sz="1600" dirty="0">
                        <a:latin typeface="Times New Roman"/>
                        <a:ea typeface="Calibri"/>
                        <a:cs typeface="Arial"/>
                      </a:endParaRPr>
                    </a:p>
                  </a:txBody>
                  <a:tcPr marL="64883" marR="64883" marT="0" marB="0"/>
                </a:tc>
              </a:tr>
              <a:tr h="370840">
                <a:tc>
                  <a:txBody>
                    <a:bodyPr/>
                    <a:lstStyle/>
                    <a:p>
                      <a:pPr algn="ctr" rtl="0">
                        <a:lnSpc>
                          <a:spcPct val="115000"/>
                        </a:lnSpc>
                        <a:spcAft>
                          <a:spcPts val="0"/>
                        </a:spcAft>
                      </a:pPr>
                      <a:r>
                        <a:rPr lang="en-US" sz="1600" dirty="0" smtClean="0"/>
                        <a:t>C15 (Internal)</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a:t>32.44</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a:t>64.88</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a:t>12.2</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smtClean="0"/>
                        <a:t>804.2</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smtClean="0"/>
                        <a:t>1200.5</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a:t>1225</a:t>
                      </a:r>
                      <a:endParaRPr lang="en-US" sz="1600" dirty="0">
                        <a:latin typeface="Times New Roman"/>
                        <a:ea typeface="Calibri"/>
                        <a:cs typeface="Arial"/>
                      </a:endParaRPr>
                    </a:p>
                  </a:txBody>
                  <a:tcPr marL="64883" marR="64883" marT="0" marB="0"/>
                </a:tc>
                <a:tc>
                  <a:txBody>
                    <a:bodyPr/>
                    <a:lstStyle/>
                    <a:p>
                      <a:pPr algn="ctr" rtl="0">
                        <a:lnSpc>
                          <a:spcPct val="115000"/>
                        </a:lnSpc>
                        <a:spcAft>
                          <a:spcPts val="0"/>
                        </a:spcAft>
                      </a:pPr>
                      <a:r>
                        <a:rPr lang="en-US" sz="1600" dirty="0" smtClean="0"/>
                        <a:t>2.0</a:t>
                      </a:r>
                      <a:endParaRPr lang="en-US" sz="1600" dirty="0">
                        <a:latin typeface="Times New Roman"/>
                        <a:ea typeface="Calibri"/>
                        <a:cs typeface="Arial"/>
                      </a:endParaRPr>
                    </a:p>
                  </a:txBody>
                  <a:tcPr marL="64883" marR="64883" marT="0" marB="0"/>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53</a:t>
            </a:fld>
            <a:endParaRPr lang="en-GB"/>
          </a:p>
        </p:txBody>
      </p:sp>
      <p:sp>
        <p:nvSpPr>
          <p:cNvPr id="15" name="TextBox 14"/>
          <p:cNvSpPr txBox="1"/>
          <p:nvPr/>
        </p:nvSpPr>
        <p:spPr>
          <a:xfrm>
            <a:off x="2500298" y="785794"/>
            <a:ext cx="4857784" cy="646331"/>
          </a:xfrm>
          <a:prstGeom prst="rect">
            <a:avLst/>
          </a:prstGeom>
          <a:noFill/>
        </p:spPr>
        <p:txBody>
          <a:bodyPr wrap="square" rtlCol="0">
            <a:spAutoFit/>
          </a:bodyPr>
          <a:lstStyle/>
          <a:p>
            <a:r>
              <a:rPr lang="en-US" b="1" dirty="0" smtClean="0"/>
              <a:t>-Internal forces check</a:t>
            </a:r>
          </a:p>
          <a:p>
            <a:endParaRPr lang="en-US" dirty="0"/>
          </a:p>
        </p:txBody>
      </p:sp>
      <p:graphicFrame>
        <p:nvGraphicFramePr>
          <p:cNvPr id="14" name="Table 13"/>
          <p:cNvGraphicFramePr>
            <a:graphicFrameLocks noGrp="1"/>
          </p:cNvGraphicFramePr>
          <p:nvPr/>
        </p:nvGraphicFramePr>
        <p:xfrm>
          <a:off x="2857488" y="2500306"/>
          <a:ext cx="5348941" cy="2036686"/>
        </p:xfrm>
        <a:graphic>
          <a:graphicData uri="http://schemas.openxmlformats.org/drawingml/2006/table">
            <a:tbl>
              <a:tblPr>
                <a:tableStyleId>{BC89EF96-8CEA-46FF-86C4-4CE0E7609802}</a:tableStyleId>
              </a:tblPr>
              <a:tblGrid>
                <a:gridCol w="1314326"/>
                <a:gridCol w="1467475"/>
                <a:gridCol w="1367677"/>
                <a:gridCol w="1199463"/>
              </a:tblGrid>
              <a:tr h="350565">
                <a:tc>
                  <a:txBody>
                    <a:bodyPr/>
                    <a:lstStyle/>
                    <a:p>
                      <a:pPr algn="ctr">
                        <a:lnSpc>
                          <a:spcPct val="115000"/>
                        </a:lnSpc>
                        <a:spcAft>
                          <a:spcPts val="0"/>
                        </a:spcAft>
                      </a:pPr>
                      <a:r>
                        <a:rPr lang="en-US" sz="1800" dirty="0"/>
                        <a:t>Type</a:t>
                      </a:r>
                      <a:endParaRPr lang="en-US" sz="1800" dirty="0">
                        <a:latin typeface="Times New Roman"/>
                        <a:ea typeface="Calibri"/>
                        <a:cs typeface="Arial"/>
                      </a:endParaRPr>
                    </a:p>
                  </a:txBody>
                  <a:tcPr marL="68580" marR="68580" marT="0" marB="0"/>
                </a:tc>
                <a:tc>
                  <a:txBody>
                    <a:bodyPr/>
                    <a:lstStyle/>
                    <a:p>
                      <a:pPr algn="ctr">
                        <a:lnSpc>
                          <a:spcPct val="115000"/>
                        </a:lnSpc>
                        <a:spcAft>
                          <a:spcPts val="0"/>
                        </a:spcAft>
                      </a:pPr>
                      <a:r>
                        <a:rPr lang="en-US" sz="1800"/>
                        <a:t>Moment (calculation)</a:t>
                      </a:r>
                      <a:endParaRPr lang="en-US" sz="1800">
                        <a:latin typeface="Times New Roman"/>
                        <a:ea typeface="Calibri"/>
                        <a:cs typeface="Arial"/>
                      </a:endParaRPr>
                    </a:p>
                  </a:txBody>
                  <a:tcPr marL="68580" marR="68580" marT="0" marB="0"/>
                </a:tc>
                <a:tc>
                  <a:txBody>
                    <a:bodyPr/>
                    <a:lstStyle/>
                    <a:p>
                      <a:pPr algn="ctr">
                        <a:lnSpc>
                          <a:spcPct val="115000"/>
                        </a:lnSpc>
                        <a:spcAft>
                          <a:spcPts val="0"/>
                        </a:spcAft>
                      </a:pPr>
                      <a:r>
                        <a:rPr lang="en-US" sz="1800"/>
                        <a:t>Moment SAP</a:t>
                      </a:r>
                      <a:endParaRPr lang="en-US" sz="1800">
                        <a:latin typeface="Times New Roman"/>
                        <a:ea typeface="Calibri"/>
                        <a:cs typeface="Arial"/>
                      </a:endParaRPr>
                    </a:p>
                  </a:txBody>
                  <a:tcPr marL="68580" marR="68580" marT="0" marB="0"/>
                </a:tc>
                <a:tc>
                  <a:txBody>
                    <a:bodyPr/>
                    <a:lstStyle/>
                    <a:p>
                      <a:pPr algn="ctr">
                        <a:lnSpc>
                          <a:spcPct val="115000"/>
                        </a:lnSpc>
                        <a:spcAft>
                          <a:spcPts val="0"/>
                        </a:spcAft>
                      </a:pPr>
                      <a:r>
                        <a:rPr lang="en-US" sz="1800"/>
                        <a:t>Error %</a:t>
                      </a:r>
                      <a:endParaRPr lang="en-US" sz="1800">
                        <a:latin typeface="Times New Roman"/>
                        <a:ea typeface="Calibri"/>
                        <a:cs typeface="Arial"/>
                      </a:endParaRPr>
                    </a:p>
                  </a:txBody>
                  <a:tcPr marL="68580" marR="68580" marT="0" marB="0"/>
                </a:tc>
              </a:tr>
              <a:tr h="206955">
                <a:tc>
                  <a:txBody>
                    <a:bodyPr/>
                    <a:lstStyle/>
                    <a:p>
                      <a:pPr algn="ctr">
                        <a:lnSpc>
                          <a:spcPct val="115000"/>
                        </a:lnSpc>
                        <a:spcAft>
                          <a:spcPts val="0"/>
                        </a:spcAft>
                      </a:pPr>
                      <a:r>
                        <a:rPr lang="en-US" sz="1800" dirty="0"/>
                        <a:t>Beam A</a:t>
                      </a:r>
                      <a:endParaRPr lang="en-US" sz="1800" dirty="0">
                        <a:latin typeface="Times New Roman"/>
                        <a:ea typeface="Calibri"/>
                        <a:cs typeface="Arial"/>
                      </a:endParaRPr>
                    </a:p>
                  </a:txBody>
                  <a:tcPr marL="68580" marR="68580" marT="0" marB="0"/>
                </a:tc>
                <a:tc>
                  <a:txBody>
                    <a:bodyPr/>
                    <a:lstStyle/>
                    <a:p>
                      <a:pPr algn="ctr">
                        <a:lnSpc>
                          <a:spcPct val="115000"/>
                        </a:lnSpc>
                        <a:spcAft>
                          <a:spcPts val="0"/>
                        </a:spcAft>
                      </a:pPr>
                      <a:r>
                        <a:rPr lang="en-US" sz="1800"/>
                        <a:t>444.25</a:t>
                      </a:r>
                      <a:endParaRPr lang="en-US" sz="1800">
                        <a:latin typeface="Times New Roman"/>
                        <a:ea typeface="Calibri"/>
                        <a:cs typeface="Arial"/>
                      </a:endParaRPr>
                    </a:p>
                  </a:txBody>
                  <a:tcPr marL="68580" marR="68580" marT="0" marB="0"/>
                </a:tc>
                <a:tc>
                  <a:txBody>
                    <a:bodyPr/>
                    <a:lstStyle/>
                    <a:p>
                      <a:pPr algn="ctr">
                        <a:lnSpc>
                          <a:spcPct val="115000"/>
                        </a:lnSpc>
                        <a:spcAft>
                          <a:spcPts val="0"/>
                        </a:spcAft>
                      </a:pPr>
                      <a:r>
                        <a:rPr lang="en-US" sz="1800"/>
                        <a:t>456.74</a:t>
                      </a:r>
                      <a:endParaRPr lang="en-US" sz="1800">
                        <a:latin typeface="Times New Roman"/>
                        <a:ea typeface="Calibri"/>
                        <a:cs typeface="Arial"/>
                      </a:endParaRPr>
                    </a:p>
                  </a:txBody>
                  <a:tcPr marL="68580" marR="68580" marT="0" marB="0"/>
                </a:tc>
                <a:tc>
                  <a:txBody>
                    <a:bodyPr/>
                    <a:lstStyle/>
                    <a:p>
                      <a:pPr algn="ctr">
                        <a:lnSpc>
                          <a:spcPct val="115000"/>
                        </a:lnSpc>
                        <a:spcAft>
                          <a:spcPts val="0"/>
                        </a:spcAft>
                      </a:pPr>
                      <a:r>
                        <a:rPr lang="en-US" sz="1800"/>
                        <a:t>2.7%</a:t>
                      </a:r>
                      <a:endParaRPr lang="en-US" sz="1800">
                        <a:latin typeface="Times New Roman"/>
                        <a:ea typeface="Calibri"/>
                        <a:cs typeface="Arial"/>
                      </a:endParaRPr>
                    </a:p>
                  </a:txBody>
                  <a:tcPr marL="68580" marR="68580" marT="0" marB="0"/>
                </a:tc>
              </a:tr>
              <a:tr h="206955">
                <a:tc>
                  <a:txBody>
                    <a:bodyPr/>
                    <a:lstStyle/>
                    <a:p>
                      <a:pPr algn="ctr">
                        <a:lnSpc>
                          <a:spcPct val="115000"/>
                        </a:lnSpc>
                        <a:spcAft>
                          <a:spcPts val="0"/>
                        </a:spcAft>
                      </a:pPr>
                      <a:r>
                        <a:rPr lang="en-US" sz="1800" dirty="0"/>
                        <a:t>Beam B</a:t>
                      </a:r>
                      <a:endParaRPr lang="en-US" sz="1800" dirty="0">
                        <a:latin typeface="Times New Roman"/>
                        <a:ea typeface="Calibri"/>
                        <a:cs typeface="Arial"/>
                      </a:endParaRPr>
                    </a:p>
                  </a:txBody>
                  <a:tcPr marL="68580" marR="68580" marT="0" marB="0"/>
                </a:tc>
                <a:tc>
                  <a:txBody>
                    <a:bodyPr/>
                    <a:lstStyle/>
                    <a:p>
                      <a:pPr algn="ctr">
                        <a:lnSpc>
                          <a:spcPct val="115000"/>
                        </a:lnSpc>
                        <a:spcAft>
                          <a:spcPts val="0"/>
                        </a:spcAft>
                      </a:pPr>
                      <a:r>
                        <a:rPr lang="en-US" sz="1800" dirty="0"/>
                        <a:t>508.68</a:t>
                      </a:r>
                      <a:endParaRPr lang="en-US" sz="1800" dirty="0">
                        <a:latin typeface="Times New Roman"/>
                        <a:ea typeface="Calibri"/>
                        <a:cs typeface="Arial"/>
                      </a:endParaRPr>
                    </a:p>
                  </a:txBody>
                  <a:tcPr marL="68580" marR="68580" marT="0" marB="0"/>
                </a:tc>
                <a:tc>
                  <a:txBody>
                    <a:bodyPr/>
                    <a:lstStyle/>
                    <a:p>
                      <a:pPr algn="ctr">
                        <a:lnSpc>
                          <a:spcPct val="115000"/>
                        </a:lnSpc>
                        <a:spcAft>
                          <a:spcPts val="0"/>
                        </a:spcAft>
                      </a:pPr>
                      <a:r>
                        <a:rPr lang="en-US" sz="1800"/>
                        <a:t>517.78</a:t>
                      </a:r>
                      <a:endParaRPr lang="en-US" sz="1800">
                        <a:latin typeface="Times New Roman"/>
                        <a:ea typeface="Calibri"/>
                        <a:cs typeface="Arial"/>
                      </a:endParaRPr>
                    </a:p>
                  </a:txBody>
                  <a:tcPr marL="68580" marR="68580" marT="0" marB="0"/>
                </a:tc>
                <a:tc>
                  <a:txBody>
                    <a:bodyPr/>
                    <a:lstStyle/>
                    <a:p>
                      <a:pPr algn="ctr">
                        <a:lnSpc>
                          <a:spcPct val="115000"/>
                        </a:lnSpc>
                        <a:spcAft>
                          <a:spcPts val="0"/>
                        </a:spcAft>
                      </a:pPr>
                      <a:r>
                        <a:rPr lang="en-US" sz="1800"/>
                        <a:t>1.8%</a:t>
                      </a:r>
                      <a:endParaRPr lang="en-US" sz="1800">
                        <a:latin typeface="Times New Roman"/>
                        <a:ea typeface="Calibri"/>
                        <a:cs typeface="Arial"/>
                      </a:endParaRPr>
                    </a:p>
                  </a:txBody>
                  <a:tcPr marL="68580" marR="68580" marT="0" marB="0"/>
                </a:tc>
              </a:tr>
              <a:tr h="206955">
                <a:tc>
                  <a:txBody>
                    <a:bodyPr/>
                    <a:lstStyle/>
                    <a:p>
                      <a:pPr algn="ctr">
                        <a:lnSpc>
                          <a:spcPct val="115000"/>
                        </a:lnSpc>
                        <a:spcAft>
                          <a:spcPts val="0"/>
                        </a:spcAft>
                      </a:pPr>
                      <a:r>
                        <a:rPr lang="en-US" sz="1800" dirty="0"/>
                        <a:t>Slab A</a:t>
                      </a:r>
                      <a:endParaRPr lang="en-US" sz="1800" dirty="0">
                        <a:latin typeface="Times New Roman"/>
                        <a:ea typeface="Calibri"/>
                        <a:cs typeface="Arial"/>
                      </a:endParaRPr>
                    </a:p>
                  </a:txBody>
                  <a:tcPr marL="68580" marR="68580" marT="0" marB="0"/>
                </a:tc>
                <a:tc>
                  <a:txBody>
                    <a:bodyPr/>
                    <a:lstStyle/>
                    <a:p>
                      <a:pPr algn="ctr">
                        <a:lnSpc>
                          <a:spcPct val="115000"/>
                        </a:lnSpc>
                        <a:spcAft>
                          <a:spcPts val="0"/>
                        </a:spcAft>
                      </a:pPr>
                      <a:r>
                        <a:rPr lang="en-US" sz="1800"/>
                        <a:t>28.11</a:t>
                      </a:r>
                      <a:endParaRPr lang="en-US" sz="1800">
                        <a:latin typeface="Times New Roman"/>
                        <a:ea typeface="Calibri"/>
                        <a:cs typeface="Arial"/>
                      </a:endParaRPr>
                    </a:p>
                  </a:txBody>
                  <a:tcPr marL="68580" marR="68580" marT="0" marB="0"/>
                </a:tc>
                <a:tc>
                  <a:txBody>
                    <a:bodyPr/>
                    <a:lstStyle/>
                    <a:p>
                      <a:pPr algn="ctr">
                        <a:lnSpc>
                          <a:spcPct val="115000"/>
                        </a:lnSpc>
                        <a:spcAft>
                          <a:spcPts val="0"/>
                        </a:spcAft>
                      </a:pPr>
                      <a:r>
                        <a:rPr lang="en-US" sz="1800"/>
                        <a:t>28.46</a:t>
                      </a:r>
                      <a:endParaRPr lang="en-US" sz="1800">
                        <a:latin typeface="Times New Roman"/>
                        <a:ea typeface="Calibri"/>
                        <a:cs typeface="Arial"/>
                      </a:endParaRPr>
                    </a:p>
                  </a:txBody>
                  <a:tcPr marL="68580" marR="68580" marT="0" marB="0"/>
                </a:tc>
                <a:tc>
                  <a:txBody>
                    <a:bodyPr/>
                    <a:lstStyle/>
                    <a:p>
                      <a:pPr algn="ctr">
                        <a:lnSpc>
                          <a:spcPct val="115000"/>
                        </a:lnSpc>
                        <a:spcAft>
                          <a:spcPts val="0"/>
                        </a:spcAft>
                      </a:pPr>
                      <a:r>
                        <a:rPr lang="en-US" sz="1800"/>
                        <a:t>1.2%</a:t>
                      </a:r>
                      <a:endParaRPr lang="en-US" sz="1800">
                        <a:latin typeface="Times New Roman"/>
                        <a:ea typeface="Calibri"/>
                        <a:cs typeface="Arial"/>
                      </a:endParaRPr>
                    </a:p>
                  </a:txBody>
                  <a:tcPr marL="68580" marR="68580" marT="0" marB="0"/>
                </a:tc>
              </a:tr>
              <a:tr h="459346">
                <a:tc>
                  <a:txBody>
                    <a:bodyPr/>
                    <a:lstStyle/>
                    <a:p>
                      <a:pPr algn="ctr">
                        <a:lnSpc>
                          <a:spcPct val="115000"/>
                        </a:lnSpc>
                        <a:spcAft>
                          <a:spcPts val="0"/>
                        </a:spcAft>
                      </a:pPr>
                      <a:r>
                        <a:rPr lang="en-US" sz="1800" dirty="0"/>
                        <a:t>Slab B</a:t>
                      </a:r>
                      <a:endParaRPr lang="en-US" sz="1800" dirty="0">
                        <a:latin typeface="Times New Roman"/>
                        <a:ea typeface="Calibri"/>
                        <a:cs typeface="Arial"/>
                      </a:endParaRPr>
                    </a:p>
                  </a:txBody>
                  <a:tcPr marL="68580" marR="68580" marT="0" marB="0"/>
                </a:tc>
                <a:tc>
                  <a:txBody>
                    <a:bodyPr/>
                    <a:lstStyle/>
                    <a:p>
                      <a:pPr algn="ctr">
                        <a:lnSpc>
                          <a:spcPct val="115000"/>
                        </a:lnSpc>
                        <a:spcAft>
                          <a:spcPts val="0"/>
                        </a:spcAft>
                      </a:pPr>
                      <a:r>
                        <a:rPr lang="en-US" sz="1800" dirty="0"/>
                        <a:t>16.15</a:t>
                      </a:r>
                      <a:endParaRPr lang="en-US" sz="1800" dirty="0">
                        <a:latin typeface="Times New Roman"/>
                        <a:ea typeface="Calibri"/>
                        <a:cs typeface="Arial"/>
                      </a:endParaRPr>
                    </a:p>
                  </a:txBody>
                  <a:tcPr marL="68580" marR="68580" marT="0" marB="0"/>
                </a:tc>
                <a:tc>
                  <a:txBody>
                    <a:bodyPr/>
                    <a:lstStyle/>
                    <a:p>
                      <a:pPr algn="ctr">
                        <a:lnSpc>
                          <a:spcPct val="115000"/>
                        </a:lnSpc>
                        <a:spcAft>
                          <a:spcPts val="0"/>
                        </a:spcAft>
                      </a:pPr>
                      <a:r>
                        <a:rPr lang="en-US" sz="1800"/>
                        <a:t>16.75</a:t>
                      </a:r>
                      <a:endParaRPr lang="en-US" sz="1800">
                        <a:latin typeface="Times New Roman"/>
                        <a:ea typeface="Calibri"/>
                        <a:cs typeface="Arial"/>
                      </a:endParaRPr>
                    </a:p>
                  </a:txBody>
                  <a:tcPr marL="68580" marR="68580" marT="0" marB="0"/>
                </a:tc>
                <a:tc>
                  <a:txBody>
                    <a:bodyPr/>
                    <a:lstStyle/>
                    <a:p>
                      <a:pPr algn="ctr">
                        <a:lnSpc>
                          <a:spcPct val="115000"/>
                        </a:lnSpc>
                        <a:spcAft>
                          <a:spcPts val="0"/>
                        </a:spcAft>
                      </a:pPr>
                      <a:r>
                        <a:rPr lang="en-US" sz="1800" dirty="0"/>
                        <a:t>3.6%</a:t>
                      </a:r>
                      <a:endParaRPr lang="en-US" sz="1800" dirty="0">
                        <a:latin typeface="Times New Roman"/>
                        <a:ea typeface="Calibri"/>
                        <a:cs typeface="Arial"/>
                      </a:endParaRPr>
                    </a:p>
                  </a:txBody>
                  <a:tcPr marL="68580" marR="68580" marT="0" marB="0"/>
                </a:tc>
              </a:tr>
            </a:tbl>
          </a:graphicData>
        </a:graphic>
      </p:graphicFrame>
      <p:sp>
        <p:nvSpPr>
          <p:cNvPr id="17" name="TextBox 16"/>
          <p:cNvSpPr txBox="1"/>
          <p:nvPr/>
        </p:nvSpPr>
        <p:spPr>
          <a:xfrm>
            <a:off x="3143240" y="4643446"/>
            <a:ext cx="4786346" cy="307777"/>
          </a:xfrm>
          <a:prstGeom prst="rect">
            <a:avLst/>
          </a:prstGeom>
          <a:noFill/>
        </p:spPr>
        <p:txBody>
          <a:bodyPr wrap="square" rtlCol="0">
            <a:spAutoFit/>
          </a:bodyPr>
          <a:lstStyle/>
          <a:p>
            <a:pPr algn="ctr"/>
            <a:r>
              <a:rPr lang="en-GB" sz="1400" dirty="0" smtClean="0"/>
              <a:t>Table5 </a:t>
            </a:r>
            <a:r>
              <a:rPr lang="en-GB" sz="1400" dirty="0" smtClean="0"/>
              <a:t>: Percent of error in beams and slab .</a:t>
            </a:r>
            <a:endParaRPr lang="en-US" sz="1400" dirty="0"/>
          </a:p>
        </p:txBody>
      </p:sp>
      <p:sp>
        <p:nvSpPr>
          <p:cNvPr id="19" name="Rectangle 18"/>
          <p:cNvSpPr/>
          <p:nvPr/>
        </p:nvSpPr>
        <p:spPr>
          <a:xfrm>
            <a:off x="1928794" y="1357298"/>
            <a:ext cx="6357982" cy="923330"/>
          </a:xfrm>
          <a:prstGeom prst="rect">
            <a:avLst/>
          </a:prstGeom>
        </p:spPr>
        <p:txBody>
          <a:bodyPr wrap="square">
            <a:spAutoFit/>
          </a:bodyPr>
          <a:lstStyle/>
          <a:p>
            <a:r>
              <a:rPr lang="en-US" dirty="0" smtClean="0"/>
              <a:t>The percentage of error between SAP calculation and manual calculation for the beams ultimate moments as shown in table.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54</a:t>
            </a:fld>
            <a:endParaRPr lang="en-GB"/>
          </a:p>
        </p:txBody>
      </p:sp>
      <p:sp>
        <p:nvSpPr>
          <p:cNvPr id="15" name="TextBox 14"/>
          <p:cNvSpPr txBox="1"/>
          <p:nvPr/>
        </p:nvSpPr>
        <p:spPr>
          <a:xfrm>
            <a:off x="2214546" y="1071546"/>
            <a:ext cx="4857784" cy="369332"/>
          </a:xfrm>
          <a:prstGeom prst="rect">
            <a:avLst/>
          </a:prstGeom>
          <a:noFill/>
        </p:spPr>
        <p:txBody>
          <a:bodyPr wrap="square" rtlCol="0">
            <a:spAutoFit/>
          </a:bodyPr>
          <a:lstStyle/>
          <a:p>
            <a:endParaRPr lang="en-US" dirty="0"/>
          </a:p>
        </p:txBody>
      </p:sp>
      <p:pic>
        <p:nvPicPr>
          <p:cNvPr id="12" name="Picture 11"/>
          <p:cNvPicPr/>
          <p:nvPr/>
        </p:nvPicPr>
        <p:blipFill>
          <a:blip r:embed="rId3" cstate="print"/>
          <a:srcRect/>
          <a:stretch>
            <a:fillRect/>
          </a:stretch>
        </p:blipFill>
        <p:spPr bwMode="auto">
          <a:xfrm>
            <a:off x="3214678" y="3429000"/>
            <a:ext cx="3714776" cy="210678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1857356" y="2500306"/>
            <a:ext cx="4357718" cy="646331"/>
          </a:xfrm>
          <a:prstGeom prst="rect">
            <a:avLst/>
          </a:prstGeom>
          <a:noFill/>
        </p:spPr>
        <p:txBody>
          <a:bodyPr wrap="square" rtlCol="0">
            <a:spAutoFit/>
          </a:bodyPr>
          <a:lstStyle/>
          <a:p>
            <a:r>
              <a:rPr lang="en-GB" dirty="0" smtClean="0">
                <a:latin typeface="Times New Roman" pitchFamily="18" charset="0"/>
                <a:cs typeface="Times New Roman" pitchFamily="18" charset="0"/>
              </a:rPr>
              <a:t>The structural system use is one way rib </a:t>
            </a:r>
            <a:r>
              <a:rPr lang="en-GB" dirty="0" smtClean="0">
                <a:latin typeface="Times New Roman" pitchFamily="18" charset="0"/>
                <a:cs typeface="Times New Roman" pitchFamily="18" charset="0"/>
              </a:rPr>
              <a:t>slab </a:t>
            </a:r>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with drop beams with thickness= 25cm</a:t>
            </a:r>
            <a:endParaRPr lang="en-US" dirty="0">
              <a:latin typeface="Times New Roman" pitchFamily="18" charset="0"/>
              <a:cs typeface="Times New Roman" pitchFamily="18" charset="0"/>
            </a:endParaRPr>
          </a:p>
        </p:txBody>
      </p:sp>
      <p:sp>
        <p:nvSpPr>
          <p:cNvPr id="21" name="TextBox 20"/>
          <p:cNvSpPr txBox="1"/>
          <p:nvPr/>
        </p:nvSpPr>
        <p:spPr>
          <a:xfrm>
            <a:off x="2786050" y="5715016"/>
            <a:ext cx="5429288" cy="584775"/>
          </a:xfrm>
          <a:prstGeom prst="rect">
            <a:avLst/>
          </a:prstGeom>
          <a:noFill/>
        </p:spPr>
        <p:txBody>
          <a:bodyPr wrap="square" rtlCol="0">
            <a:spAutoFit/>
          </a:bodyPr>
          <a:lstStyle/>
          <a:p>
            <a:pPr algn="ctr"/>
            <a:r>
              <a:rPr lang="en-US" sz="1400" dirty="0" smtClean="0"/>
              <a:t>Figure </a:t>
            </a:r>
            <a:r>
              <a:rPr lang="en-US" sz="1400" dirty="0" smtClean="0"/>
              <a:t>33: </a:t>
            </a:r>
            <a:r>
              <a:rPr lang="en-US" sz="1400" dirty="0" smtClean="0"/>
              <a:t>Cross Section in one Way Ribbed Slab</a:t>
            </a:r>
          </a:p>
          <a:p>
            <a:endParaRPr lang="en-US" dirty="0"/>
          </a:p>
        </p:txBody>
      </p:sp>
      <p:sp>
        <p:nvSpPr>
          <p:cNvPr id="14" name="TextBox 13"/>
          <p:cNvSpPr txBox="1"/>
          <p:nvPr/>
        </p:nvSpPr>
        <p:spPr>
          <a:xfrm>
            <a:off x="2071670" y="928670"/>
            <a:ext cx="2143140" cy="523220"/>
          </a:xfrm>
          <a:prstGeom prst="rect">
            <a:avLst/>
          </a:prstGeom>
          <a:noFill/>
        </p:spPr>
        <p:txBody>
          <a:bodyPr wrap="square" rtlCol="0">
            <a:spAutoFit/>
          </a:bodyPr>
          <a:lstStyle/>
          <a:p>
            <a:pPr>
              <a:buFont typeface="Wingdings" pitchFamily="2" charset="2"/>
              <a:buChar char="Ø"/>
            </a:pPr>
            <a:r>
              <a:rPr lang="en-US" dirty="0" smtClean="0"/>
              <a:t> </a:t>
            </a:r>
            <a:r>
              <a:rPr lang="en-US" sz="2800" b="1" dirty="0" smtClean="0"/>
              <a:t>Design</a:t>
            </a:r>
            <a:endParaRPr lang="en-US" sz="2800" b="1" dirty="0"/>
          </a:p>
        </p:txBody>
      </p:sp>
      <p:sp>
        <p:nvSpPr>
          <p:cNvPr id="17" name="Rounded Rectangle 16"/>
          <p:cNvSpPr/>
          <p:nvPr/>
        </p:nvSpPr>
        <p:spPr>
          <a:xfrm>
            <a:off x="1785918" y="1857364"/>
            <a:ext cx="1714512"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TextBox 18"/>
          <p:cNvSpPr txBox="1"/>
          <p:nvPr/>
        </p:nvSpPr>
        <p:spPr>
          <a:xfrm>
            <a:off x="1714480" y="1928802"/>
            <a:ext cx="1857388" cy="369332"/>
          </a:xfrm>
          <a:prstGeom prst="rect">
            <a:avLst/>
          </a:prstGeom>
          <a:noFill/>
        </p:spPr>
        <p:txBody>
          <a:bodyPr wrap="square" rtlCol="0">
            <a:spAutoFit/>
          </a:bodyPr>
          <a:lstStyle/>
          <a:p>
            <a:pPr>
              <a:buFont typeface="Wingdings" pitchFamily="2" charset="2"/>
              <a:buChar char="ü"/>
            </a:pPr>
            <a:r>
              <a:rPr lang="en-US" b="1" dirty="0" smtClean="0"/>
              <a:t> Slab Design</a:t>
            </a:r>
            <a:endParaRPr lang="en-US"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55</a:t>
            </a:fld>
            <a:endParaRPr lang="en-GB" dirty="0"/>
          </a:p>
        </p:txBody>
      </p:sp>
      <p:sp>
        <p:nvSpPr>
          <p:cNvPr id="15" name="TextBox 14"/>
          <p:cNvSpPr txBox="1"/>
          <p:nvPr/>
        </p:nvSpPr>
        <p:spPr>
          <a:xfrm>
            <a:off x="2214546" y="1071546"/>
            <a:ext cx="4857784" cy="369332"/>
          </a:xfrm>
          <a:prstGeom prst="rect">
            <a:avLst/>
          </a:prstGeom>
          <a:noFill/>
        </p:spPr>
        <p:txBody>
          <a:bodyPr wrap="square" rtlCol="0">
            <a:spAutoFit/>
          </a:bodyPr>
          <a:lstStyle/>
          <a:p>
            <a:endParaRPr lang="en-US" dirty="0"/>
          </a:p>
        </p:txBody>
      </p:sp>
      <p:sp>
        <p:nvSpPr>
          <p:cNvPr id="12" name="Left Arrow 11"/>
          <p:cNvSpPr/>
          <p:nvPr/>
        </p:nvSpPr>
        <p:spPr>
          <a:xfrm>
            <a:off x="3143240" y="1928802"/>
            <a:ext cx="40690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a:srcRect/>
          <a:stretch>
            <a:fillRect/>
          </a:stretch>
        </p:blipFill>
        <p:spPr bwMode="auto">
          <a:xfrm>
            <a:off x="2256504" y="1000108"/>
            <a:ext cx="6887496" cy="4286280"/>
          </a:xfrm>
          <a:prstGeom prst="rect">
            <a:avLst/>
          </a:prstGeom>
          <a:noFill/>
          <a:ln w="9525">
            <a:solidFill>
              <a:schemeClr val="tx1"/>
            </a:solid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214346" y="642918"/>
            <a:ext cx="2724150" cy="4095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Oval 15"/>
          <p:cNvSpPr/>
          <p:nvPr/>
        </p:nvSpPr>
        <p:spPr>
          <a:xfrm>
            <a:off x="3357554" y="714356"/>
            <a:ext cx="1214446" cy="192882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18" name="Straight Arrow Connector 17"/>
          <p:cNvCxnSpPr/>
          <p:nvPr/>
        </p:nvCxnSpPr>
        <p:spPr>
          <a:xfrm rot="10800000">
            <a:off x="2357422" y="1500174"/>
            <a:ext cx="928694" cy="2143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3357554" y="5572140"/>
            <a:ext cx="4071966" cy="307777"/>
          </a:xfrm>
          <a:prstGeom prst="rect">
            <a:avLst/>
          </a:prstGeom>
          <a:noFill/>
        </p:spPr>
        <p:txBody>
          <a:bodyPr wrap="square" rtlCol="0">
            <a:spAutoFit/>
          </a:bodyPr>
          <a:lstStyle/>
          <a:p>
            <a:pPr algn="ctr"/>
            <a:r>
              <a:rPr lang="en-US" sz="1400" dirty="0" smtClean="0"/>
              <a:t>Fig34: </a:t>
            </a:r>
            <a:r>
              <a:rPr lang="en-US" sz="1400" dirty="0" smtClean="0"/>
              <a:t>slab Reinforcement</a:t>
            </a:r>
            <a:endParaRPr lang="en-GB" sz="1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56</a:t>
            </a:fld>
            <a:endParaRPr lang="en-GB"/>
          </a:p>
        </p:txBody>
      </p:sp>
      <p:sp>
        <p:nvSpPr>
          <p:cNvPr id="15" name="TextBox 14"/>
          <p:cNvSpPr txBox="1"/>
          <p:nvPr/>
        </p:nvSpPr>
        <p:spPr>
          <a:xfrm>
            <a:off x="2214546" y="1071546"/>
            <a:ext cx="4857784" cy="369332"/>
          </a:xfrm>
          <a:prstGeom prst="rect">
            <a:avLst/>
          </a:prstGeom>
          <a:noFill/>
        </p:spPr>
        <p:txBody>
          <a:bodyPr wrap="square" rtlCol="0">
            <a:spAutoFit/>
          </a:bodyPr>
          <a:lstStyle/>
          <a:p>
            <a:endParaRPr lang="en-US" dirty="0"/>
          </a:p>
        </p:txBody>
      </p:sp>
      <p:pic>
        <p:nvPicPr>
          <p:cNvPr id="29698" name="Picture 2"/>
          <p:cNvPicPr>
            <a:picLocks noChangeAspect="1" noChangeArrowheads="1"/>
          </p:cNvPicPr>
          <p:nvPr/>
        </p:nvPicPr>
        <p:blipFill>
          <a:blip r:embed="rId3"/>
          <a:srcRect/>
          <a:stretch>
            <a:fillRect/>
          </a:stretch>
        </p:blipFill>
        <p:spPr bwMode="auto">
          <a:xfrm>
            <a:off x="1857356" y="1428736"/>
            <a:ext cx="7072362" cy="1925102"/>
          </a:xfrm>
          <a:prstGeom prst="rect">
            <a:avLst/>
          </a:prstGeom>
          <a:noFill/>
          <a:ln w="9525">
            <a:solidFill>
              <a:schemeClr val="tx1"/>
            </a:solidFill>
            <a:miter lim="800000"/>
            <a:headEnd/>
            <a:tailEnd/>
          </a:ln>
          <a:effectLst/>
        </p:spPr>
      </p:pic>
      <p:pic>
        <p:nvPicPr>
          <p:cNvPr id="29699" name="Picture 3"/>
          <p:cNvPicPr>
            <a:picLocks noChangeAspect="1" noChangeArrowheads="1"/>
          </p:cNvPicPr>
          <p:nvPr/>
        </p:nvPicPr>
        <p:blipFill>
          <a:blip r:embed="rId4"/>
          <a:srcRect/>
          <a:stretch>
            <a:fillRect/>
          </a:stretch>
        </p:blipFill>
        <p:spPr bwMode="auto">
          <a:xfrm>
            <a:off x="2571736" y="3643314"/>
            <a:ext cx="5286412" cy="2643206"/>
          </a:xfrm>
          <a:prstGeom prst="rect">
            <a:avLst/>
          </a:prstGeom>
          <a:noFill/>
          <a:ln w="9525">
            <a:solidFill>
              <a:schemeClr val="tx1"/>
            </a:solidFill>
            <a:miter lim="800000"/>
            <a:headEnd/>
            <a:tailEnd/>
          </a:ln>
          <a:effectLst/>
        </p:spPr>
      </p:pic>
      <p:sp>
        <p:nvSpPr>
          <p:cNvPr id="16" name="Rectangle 15"/>
          <p:cNvSpPr/>
          <p:nvPr/>
        </p:nvSpPr>
        <p:spPr>
          <a:xfrm>
            <a:off x="1928794" y="714356"/>
            <a:ext cx="2978701" cy="369332"/>
          </a:xfrm>
          <a:prstGeom prst="rect">
            <a:avLst/>
          </a:prstGeom>
        </p:spPr>
        <p:txBody>
          <a:bodyPr wrap="none">
            <a:spAutoFit/>
          </a:bodyPr>
          <a:lstStyle/>
          <a:p>
            <a:pPr>
              <a:buFont typeface="Wingdings" pitchFamily="2" charset="2"/>
              <a:buChar char="v"/>
            </a:pPr>
            <a:r>
              <a:rPr lang="en-US" dirty="0" smtClean="0"/>
              <a:t>Flexural  design for slab</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57</a:t>
            </a:fld>
            <a:endParaRPr lang="en-GB" dirty="0"/>
          </a:p>
        </p:txBody>
      </p:sp>
      <p:sp>
        <p:nvSpPr>
          <p:cNvPr id="15" name="TextBox 14"/>
          <p:cNvSpPr txBox="1"/>
          <p:nvPr/>
        </p:nvSpPr>
        <p:spPr>
          <a:xfrm>
            <a:off x="2214546" y="1071546"/>
            <a:ext cx="4857784" cy="369332"/>
          </a:xfrm>
          <a:prstGeom prst="rect">
            <a:avLst/>
          </a:prstGeom>
          <a:noFill/>
        </p:spPr>
        <p:txBody>
          <a:bodyPr wrap="square" rtlCol="0">
            <a:spAutoFit/>
          </a:bodyPr>
          <a:lstStyle/>
          <a:p>
            <a:endParaRPr lang="en-US" dirty="0"/>
          </a:p>
        </p:txBody>
      </p:sp>
      <p:pic>
        <p:nvPicPr>
          <p:cNvPr id="1027" name="Picture 3"/>
          <p:cNvPicPr>
            <a:picLocks noChangeAspect="1" noChangeArrowheads="1"/>
          </p:cNvPicPr>
          <p:nvPr/>
        </p:nvPicPr>
        <p:blipFill>
          <a:blip r:embed="rId3"/>
          <a:srcRect/>
          <a:stretch>
            <a:fillRect/>
          </a:stretch>
        </p:blipFill>
        <p:spPr bwMode="auto">
          <a:xfrm>
            <a:off x="2000232" y="928670"/>
            <a:ext cx="6855021" cy="4481509"/>
          </a:xfrm>
          <a:prstGeom prst="rect">
            <a:avLst/>
          </a:prstGeom>
          <a:noFill/>
          <a:ln w="9525">
            <a:solidFill>
              <a:schemeClr val="accent1"/>
            </a:solidFill>
            <a:miter lim="800000"/>
            <a:headEnd/>
            <a:tailEnd/>
          </a:ln>
          <a:effectLst/>
        </p:spPr>
      </p:pic>
      <p:sp>
        <p:nvSpPr>
          <p:cNvPr id="16" name="TextBox 15"/>
          <p:cNvSpPr txBox="1"/>
          <p:nvPr/>
        </p:nvSpPr>
        <p:spPr>
          <a:xfrm>
            <a:off x="3500430" y="5715016"/>
            <a:ext cx="3500462" cy="307777"/>
          </a:xfrm>
          <a:prstGeom prst="rect">
            <a:avLst/>
          </a:prstGeom>
          <a:noFill/>
        </p:spPr>
        <p:txBody>
          <a:bodyPr wrap="square" rtlCol="0">
            <a:spAutoFit/>
          </a:bodyPr>
          <a:lstStyle/>
          <a:p>
            <a:pPr algn="ctr"/>
            <a:r>
              <a:rPr lang="en-US" sz="1400" dirty="0" smtClean="0"/>
              <a:t>Fig35:slab </a:t>
            </a:r>
            <a:r>
              <a:rPr lang="en-US" sz="1400" dirty="0" smtClean="0"/>
              <a:t>beams</a:t>
            </a:r>
            <a:endParaRPr lang="en-GB" sz="1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58</a:t>
            </a:fld>
            <a:endParaRPr lang="en-GB"/>
          </a:p>
        </p:txBody>
      </p:sp>
      <p:sp>
        <p:nvSpPr>
          <p:cNvPr id="15" name="TextBox 14"/>
          <p:cNvSpPr txBox="1"/>
          <p:nvPr/>
        </p:nvSpPr>
        <p:spPr>
          <a:xfrm>
            <a:off x="2214546" y="1071546"/>
            <a:ext cx="4857784" cy="369332"/>
          </a:xfrm>
          <a:prstGeom prst="rect">
            <a:avLst/>
          </a:prstGeom>
          <a:noFill/>
        </p:spPr>
        <p:txBody>
          <a:bodyPr wrap="square" rtlCol="0">
            <a:spAutoFit/>
          </a:bodyPr>
          <a:lstStyle/>
          <a:p>
            <a:endParaRPr lang="en-US" dirty="0"/>
          </a:p>
        </p:txBody>
      </p:sp>
      <p:sp>
        <p:nvSpPr>
          <p:cNvPr id="14" name="Rounded Rectangle 13"/>
          <p:cNvSpPr/>
          <p:nvPr/>
        </p:nvSpPr>
        <p:spPr>
          <a:xfrm>
            <a:off x="1857356" y="1071546"/>
            <a:ext cx="2286016"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Wingdings" pitchFamily="2" charset="2"/>
              <a:buChar char="ü"/>
            </a:pPr>
            <a:r>
              <a:rPr lang="en-US" b="1" dirty="0" smtClean="0"/>
              <a:t>Beam Design</a:t>
            </a:r>
            <a:endParaRPr lang="en-US" b="1" dirty="0"/>
          </a:p>
        </p:txBody>
      </p:sp>
      <p:pic>
        <p:nvPicPr>
          <p:cNvPr id="31746" name="Picture 2"/>
          <p:cNvPicPr>
            <a:picLocks noChangeAspect="1" noChangeArrowheads="1"/>
          </p:cNvPicPr>
          <p:nvPr/>
        </p:nvPicPr>
        <p:blipFill>
          <a:blip r:embed="rId3"/>
          <a:srcRect/>
          <a:stretch>
            <a:fillRect/>
          </a:stretch>
        </p:blipFill>
        <p:spPr bwMode="auto">
          <a:xfrm>
            <a:off x="2285984" y="1928802"/>
            <a:ext cx="6610956" cy="3214710"/>
          </a:xfrm>
          <a:prstGeom prst="rect">
            <a:avLst/>
          </a:prstGeom>
          <a:noFill/>
          <a:ln w="12700">
            <a:solidFill>
              <a:schemeClr val="tx1"/>
            </a:solidFill>
            <a:miter lim="800000"/>
            <a:headEnd/>
            <a:tailEnd/>
          </a:ln>
          <a:effectLst/>
        </p:spPr>
      </p:pic>
      <p:sp>
        <p:nvSpPr>
          <p:cNvPr id="16" name="TextBox 15"/>
          <p:cNvSpPr txBox="1"/>
          <p:nvPr/>
        </p:nvSpPr>
        <p:spPr>
          <a:xfrm>
            <a:off x="3214678" y="5286388"/>
            <a:ext cx="4429156" cy="307777"/>
          </a:xfrm>
          <a:prstGeom prst="rect">
            <a:avLst/>
          </a:prstGeom>
          <a:noFill/>
        </p:spPr>
        <p:txBody>
          <a:bodyPr wrap="square" rtlCol="0">
            <a:spAutoFit/>
          </a:bodyPr>
          <a:lstStyle/>
          <a:p>
            <a:pPr algn="ctr"/>
            <a:r>
              <a:rPr lang="en-US" sz="1400" dirty="0" smtClean="0"/>
              <a:t>Table6 </a:t>
            </a:r>
            <a:r>
              <a:rPr lang="en-US" sz="1400" dirty="0" smtClean="0"/>
              <a:t>: Reinforcement for Beams </a:t>
            </a:r>
            <a:endParaRPr lang="en-US" sz="1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59</a:t>
            </a:fld>
            <a:endParaRPr lang="en-GB"/>
          </a:p>
        </p:txBody>
      </p:sp>
      <p:sp>
        <p:nvSpPr>
          <p:cNvPr id="15" name="TextBox 14"/>
          <p:cNvSpPr txBox="1"/>
          <p:nvPr/>
        </p:nvSpPr>
        <p:spPr>
          <a:xfrm>
            <a:off x="2214546" y="1071546"/>
            <a:ext cx="1643074" cy="369332"/>
          </a:xfrm>
          <a:prstGeom prst="rect">
            <a:avLst/>
          </a:prstGeom>
          <a:noFill/>
        </p:spPr>
        <p:txBody>
          <a:bodyPr wrap="square" rtlCol="0">
            <a:spAutoFit/>
          </a:bodyPr>
          <a:lstStyle/>
          <a:p>
            <a:endParaRPr lang="en-US" dirty="0"/>
          </a:p>
        </p:txBody>
      </p:sp>
      <p:sp>
        <p:nvSpPr>
          <p:cNvPr id="14" name="Rounded Rectangle 13"/>
          <p:cNvSpPr/>
          <p:nvPr/>
        </p:nvSpPr>
        <p:spPr>
          <a:xfrm>
            <a:off x="1785918" y="1071546"/>
            <a:ext cx="2286016"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Wingdings" pitchFamily="2" charset="2"/>
              <a:buChar char="ü"/>
            </a:pPr>
            <a:r>
              <a:rPr lang="en-US" b="1" dirty="0" smtClean="0"/>
              <a:t>Beam Design</a:t>
            </a:r>
            <a:endParaRPr lang="en-US" b="1" dirty="0"/>
          </a:p>
        </p:txBody>
      </p:sp>
      <p:pic>
        <p:nvPicPr>
          <p:cNvPr id="32770" name="Picture 2"/>
          <p:cNvPicPr>
            <a:picLocks noChangeAspect="1" noChangeArrowheads="1"/>
          </p:cNvPicPr>
          <p:nvPr/>
        </p:nvPicPr>
        <p:blipFill>
          <a:blip r:embed="rId3"/>
          <a:srcRect/>
          <a:stretch>
            <a:fillRect/>
          </a:stretch>
        </p:blipFill>
        <p:spPr bwMode="auto">
          <a:xfrm>
            <a:off x="2134218" y="2500306"/>
            <a:ext cx="7009782" cy="1853286"/>
          </a:xfrm>
          <a:prstGeom prst="rect">
            <a:avLst/>
          </a:prstGeom>
          <a:noFill/>
          <a:ln w="9525">
            <a:noFill/>
            <a:miter lim="800000"/>
            <a:headEnd/>
            <a:tailEnd/>
          </a:ln>
          <a:effectLst/>
        </p:spPr>
      </p:pic>
      <p:sp>
        <p:nvSpPr>
          <p:cNvPr id="17" name="Rectangle 16"/>
          <p:cNvSpPr/>
          <p:nvPr/>
        </p:nvSpPr>
        <p:spPr>
          <a:xfrm>
            <a:off x="2143108" y="1857364"/>
            <a:ext cx="3406702" cy="369332"/>
          </a:xfrm>
          <a:prstGeom prst="rect">
            <a:avLst/>
          </a:prstGeom>
        </p:spPr>
        <p:txBody>
          <a:bodyPr wrap="none">
            <a:spAutoFit/>
          </a:bodyPr>
          <a:lstStyle/>
          <a:p>
            <a:r>
              <a:rPr lang="en-US" dirty="0" smtClean="0"/>
              <a:t> Details for main beam(60*50)</a:t>
            </a:r>
            <a:endParaRPr lang="en-US" dirty="0"/>
          </a:p>
        </p:txBody>
      </p:sp>
      <p:sp>
        <p:nvSpPr>
          <p:cNvPr id="18" name="TextBox 17"/>
          <p:cNvSpPr txBox="1"/>
          <p:nvPr/>
        </p:nvSpPr>
        <p:spPr>
          <a:xfrm>
            <a:off x="4071934" y="4214818"/>
            <a:ext cx="3000396" cy="369332"/>
          </a:xfrm>
          <a:prstGeom prst="rect">
            <a:avLst/>
          </a:prstGeom>
          <a:noFill/>
        </p:spPr>
        <p:txBody>
          <a:bodyPr wrap="square" rtlCol="0">
            <a:spAutoFit/>
          </a:bodyPr>
          <a:lstStyle/>
          <a:p>
            <a:r>
              <a:rPr lang="en-US" dirty="0" smtClean="0">
                <a:latin typeface="Times New Roman" pitchFamily="18" charset="0"/>
                <a:cs typeface="Times New Roman" pitchFamily="18" charset="0"/>
              </a:rPr>
              <a:t>Main Beam 3 (60*50)</a:t>
            </a:r>
            <a:endParaRPr lang="en-US" dirty="0">
              <a:latin typeface="Times New Roman" pitchFamily="18" charset="0"/>
              <a:cs typeface="Times New Roman" pitchFamily="18" charset="0"/>
            </a:endParaRPr>
          </a:p>
        </p:txBody>
      </p:sp>
      <p:pic>
        <p:nvPicPr>
          <p:cNvPr id="32772" name="Picture 4"/>
          <p:cNvPicPr>
            <a:picLocks noChangeAspect="1" noChangeArrowheads="1"/>
          </p:cNvPicPr>
          <p:nvPr/>
        </p:nvPicPr>
        <p:blipFill>
          <a:blip r:embed="rId4"/>
          <a:srcRect/>
          <a:stretch>
            <a:fillRect/>
          </a:stretch>
        </p:blipFill>
        <p:spPr bwMode="auto">
          <a:xfrm>
            <a:off x="2285984" y="5072074"/>
            <a:ext cx="6286544" cy="776716"/>
          </a:xfrm>
          <a:prstGeom prst="rect">
            <a:avLst/>
          </a:prstGeom>
          <a:noFill/>
          <a:ln w="9525">
            <a:solidFill>
              <a:schemeClr val="tx1"/>
            </a:solidFill>
            <a:miter lim="800000"/>
            <a:headEnd/>
            <a:tailEnd/>
          </a:ln>
          <a:effectLst/>
        </p:spPr>
      </p:pic>
      <p:cxnSp>
        <p:nvCxnSpPr>
          <p:cNvPr id="22" name="Straight Arrow Connector 21"/>
          <p:cNvCxnSpPr/>
          <p:nvPr/>
        </p:nvCxnSpPr>
        <p:spPr>
          <a:xfrm>
            <a:off x="3214678" y="4071942"/>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Introduction To Project</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7" name="Slide Number Placeholder 16"/>
          <p:cNvSpPr>
            <a:spLocks noGrp="1"/>
          </p:cNvSpPr>
          <p:nvPr>
            <p:ph type="sldNum" sz="quarter" idx="12"/>
          </p:nvPr>
        </p:nvSpPr>
        <p:spPr/>
        <p:txBody>
          <a:bodyPr/>
          <a:lstStyle/>
          <a:p>
            <a:fld id="{5F540E4B-786C-4A55-B62C-87380AA05893}" type="slidenum">
              <a:rPr lang="en-GB" smtClean="0"/>
              <a:pPr/>
              <a:t>6</a:t>
            </a:fld>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1979712" y="1556792"/>
            <a:ext cx="6840760" cy="3587034"/>
          </a:xfrm>
          <a:prstGeom prst="rect">
            <a:avLst/>
          </a:prstGeom>
          <a:ln w="3175" cap="sq">
            <a:solidFill>
              <a:schemeClr val="accent1"/>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2699792" y="5373216"/>
            <a:ext cx="4286280" cy="584775"/>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Figure4: The  </a:t>
            </a:r>
            <a:r>
              <a:rPr lang="en-US" sz="1400" dirty="0" smtClean="0">
                <a:latin typeface="Times New Roman" pitchFamily="18" charset="0"/>
                <a:cs typeface="Times New Roman" pitchFamily="18" charset="0"/>
              </a:rPr>
              <a:t>proposed site</a:t>
            </a:r>
            <a:endParaRPr lang="en-US" sz="1400" dirty="0" smtClean="0">
              <a:latin typeface="Times New Roman" pitchFamily="18" charset="0"/>
              <a:cs typeface="Times New Roman" pitchFamily="18" charset="0"/>
            </a:endParaRPr>
          </a:p>
          <a:p>
            <a:pPr algn="ctr"/>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60</a:t>
            </a:fld>
            <a:endParaRPr lang="en-GB"/>
          </a:p>
        </p:txBody>
      </p:sp>
      <p:sp>
        <p:nvSpPr>
          <p:cNvPr id="15" name="TextBox 14"/>
          <p:cNvSpPr txBox="1"/>
          <p:nvPr/>
        </p:nvSpPr>
        <p:spPr>
          <a:xfrm>
            <a:off x="2214546" y="1071546"/>
            <a:ext cx="1643074" cy="369332"/>
          </a:xfrm>
          <a:prstGeom prst="rect">
            <a:avLst/>
          </a:prstGeom>
          <a:noFill/>
        </p:spPr>
        <p:txBody>
          <a:bodyPr wrap="square" rtlCol="0">
            <a:spAutoFit/>
          </a:bodyPr>
          <a:lstStyle/>
          <a:p>
            <a:endParaRPr lang="en-US" dirty="0"/>
          </a:p>
        </p:txBody>
      </p:sp>
      <p:sp>
        <p:nvSpPr>
          <p:cNvPr id="14" name="Rounded Rectangle 13"/>
          <p:cNvSpPr/>
          <p:nvPr/>
        </p:nvSpPr>
        <p:spPr>
          <a:xfrm>
            <a:off x="1785918" y="1071546"/>
            <a:ext cx="2286016"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Wingdings" pitchFamily="2" charset="2"/>
              <a:buChar char="ü"/>
            </a:pPr>
            <a:r>
              <a:rPr lang="en-US" b="1" dirty="0" smtClean="0"/>
              <a:t>Beam Design</a:t>
            </a:r>
            <a:endParaRPr lang="en-US" b="1" dirty="0"/>
          </a:p>
        </p:txBody>
      </p:sp>
      <p:sp>
        <p:nvSpPr>
          <p:cNvPr id="17" name="Rectangle 16"/>
          <p:cNvSpPr/>
          <p:nvPr/>
        </p:nvSpPr>
        <p:spPr>
          <a:xfrm>
            <a:off x="2071670" y="1785926"/>
            <a:ext cx="3916457" cy="369332"/>
          </a:xfrm>
          <a:prstGeom prst="rect">
            <a:avLst/>
          </a:prstGeom>
        </p:spPr>
        <p:txBody>
          <a:bodyPr wrap="none">
            <a:spAutoFit/>
          </a:bodyPr>
          <a:lstStyle/>
          <a:p>
            <a:r>
              <a:rPr lang="en-US" dirty="0" smtClean="0"/>
              <a:t> Details for Secondary Beam 20*50</a:t>
            </a:r>
            <a:endParaRPr lang="en-US" dirty="0"/>
          </a:p>
        </p:txBody>
      </p:sp>
      <p:pic>
        <p:nvPicPr>
          <p:cNvPr id="34818" name="Picture 2"/>
          <p:cNvPicPr>
            <a:picLocks noChangeAspect="1" noChangeArrowheads="1"/>
          </p:cNvPicPr>
          <p:nvPr/>
        </p:nvPicPr>
        <p:blipFill>
          <a:blip r:embed="rId3"/>
          <a:srcRect/>
          <a:stretch>
            <a:fillRect/>
          </a:stretch>
        </p:blipFill>
        <p:spPr bwMode="auto">
          <a:xfrm>
            <a:off x="2428860" y="2285992"/>
            <a:ext cx="5929354" cy="3312109"/>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61</a:t>
            </a:fld>
            <a:endParaRPr lang="en-GB"/>
          </a:p>
        </p:txBody>
      </p:sp>
      <p:sp>
        <p:nvSpPr>
          <p:cNvPr id="15" name="TextBox 14"/>
          <p:cNvSpPr txBox="1"/>
          <p:nvPr/>
        </p:nvSpPr>
        <p:spPr>
          <a:xfrm>
            <a:off x="2214546" y="1071546"/>
            <a:ext cx="1643074" cy="369332"/>
          </a:xfrm>
          <a:prstGeom prst="rect">
            <a:avLst/>
          </a:prstGeom>
          <a:noFill/>
        </p:spPr>
        <p:txBody>
          <a:bodyPr wrap="square" rtlCol="0">
            <a:spAutoFit/>
          </a:bodyPr>
          <a:lstStyle/>
          <a:p>
            <a:endParaRPr lang="en-US" dirty="0"/>
          </a:p>
        </p:txBody>
      </p:sp>
      <p:sp>
        <p:nvSpPr>
          <p:cNvPr id="14" name="Rounded Rectangle 13"/>
          <p:cNvSpPr/>
          <p:nvPr/>
        </p:nvSpPr>
        <p:spPr>
          <a:xfrm>
            <a:off x="1785918" y="1071546"/>
            <a:ext cx="2286016"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Wingdings" pitchFamily="2" charset="2"/>
              <a:buChar char="ü"/>
            </a:pPr>
            <a:r>
              <a:rPr lang="en-US" b="1" dirty="0" smtClean="0"/>
              <a:t>Column Design</a:t>
            </a:r>
            <a:endParaRPr lang="en-US" b="1" dirty="0"/>
          </a:p>
        </p:txBody>
      </p:sp>
      <p:sp>
        <p:nvSpPr>
          <p:cNvPr id="17" name="TextBox 16"/>
          <p:cNvSpPr txBox="1"/>
          <p:nvPr/>
        </p:nvSpPr>
        <p:spPr>
          <a:xfrm>
            <a:off x="2214546" y="2000240"/>
            <a:ext cx="4286280" cy="369332"/>
          </a:xfrm>
          <a:prstGeom prst="rect">
            <a:avLst/>
          </a:prstGeom>
          <a:noFill/>
        </p:spPr>
        <p:txBody>
          <a:bodyPr wrap="square" rtlCol="0">
            <a:spAutoFit/>
          </a:bodyPr>
          <a:lstStyle/>
          <a:p>
            <a:r>
              <a:rPr lang="en-US" dirty="0" smtClean="0"/>
              <a:t>Details of column </a:t>
            </a:r>
            <a:endParaRPr lang="en-US" dirty="0"/>
          </a:p>
        </p:txBody>
      </p:sp>
      <p:pic>
        <p:nvPicPr>
          <p:cNvPr id="38914" name="Picture 2"/>
          <p:cNvPicPr>
            <a:picLocks noChangeAspect="1" noChangeArrowheads="1"/>
          </p:cNvPicPr>
          <p:nvPr/>
        </p:nvPicPr>
        <p:blipFill>
          <a:blip r:embed="rId3"/>
          <a:srcRect/>
          <a:stretch>
            <a:fillRect/>
          </a:stretch>
        </p:blipFill>
        <p:spPr bwMode="auto">
          <a:xfrm>
            <a:off x="1928794" y="1714489"/>
            <a:ext cx="5497389" cy="3929090"/>
          </a:xfrm>
          <a:prstGeom prst="rect">
            <a:avLst/>
          </a:prstGeom>
          <a:noFill/>
          <a:ln w="9525">
            <a:noFill/>
            <a:miter lim="800000"/>
            <a:headEnd/>
            <a:tailEnd/>
          </a:ln>
          <a:effectLst/>
        </p:spPr>
      </p:pic>
      <p:pic>
        <p:nvPicPr>
          <p:cNvPr id="38916" name="Picture 4"/>
          <p:cNvPicPr>
            <a:picLocks noChangeAspect="1" noChangeArrowheads="1"/>
          </p:cNvPicPr>
          <p:nvPr/>
        </p:nvPicPr>
        <p:blipFill>
          <a:blip r:embed="rId4"/>
          <a:srcRect/>
          <a:stretch>
            <a:fillRect/>
          </a:stretch>
        </p:blipFill>
        <p:spPr bwMode="auto">
          <a:xfrm>
            <a:off x="7572396" y="2143116"/>
            <a:ext cx="1352550" cy="2971800"/>
          </a:xfrm>
          <a:prstGeom prst="rect">
            <a:avLst/>
          </a:prstGeom>
          <a:noFill/>
          <a:ln w="9525">
            <a:noFill/>
            <a:miter lim="800000"/>
            <a:headEnd/>
            <a:tailEnd/>
          </a:ln>
          <a:effectLst/>
        </p:spPr>
      </p:pic>
      <p:sp>
        <p:nvSpPr>
          <p:cNvPr id="18" name="Rectangle 17"/>
          <p:cNvSpPr/>
          <p:nvPr/>
        </p:nvSpPr>
        <p:spPr>
          <a:xfrm>
            <a:off x="3143240" y="5715016"/>
            <a:ext cx="2154757" cy="369332"/>
          </a:xfrm>
          <a:prstGeom prst="rect">
            <a:avLst/>
          </a:prstGeom>
        </p:spPr>
        <p:txBody>
          <a:bodyPr wrap="none">
            <a:spAutoFit/>
          </a:bodyPr>
          <a:lstStyle/>
          <a:p>
            <a:r>
              <a:rPr lang="en-US" dirty="0" smtClean="0"/>
              <a:t>Details of columns</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62</a:t>
            </a:fld>
            <a:endParaRPr lang="en-GB"/>
          </a:p>
        </p:txBody>
      </p:sp>
      <p:sp>
        <p:nvSpPr>
          <p:cNvPr id="15" name="TextBox 14"/>
          <p:cNvSpPr txBox="1"/>
          <p:nvPr/>
        </p:nvSpPr>
        <p:spPr>
          <a:xfrm>
            <a:off x="2214546" y="1071546"/>
            <a:ext cx="1643074" cy="369332"/>
          </a:xfrm>
          <a:prstGeom prst="rect">
            <a:avLst/>
          </a:prstGeom>
          <a:noFill/>
        </p:spPr>
        <p:txBody>
          <a:bodyPr wrap="square" rtlCol="0">
            <a:spAutoFit/>
          </a:bodyPr>
          <a:lstStyle/>
          <a:p>
            <a:endParaRPr lang="en-US" dirty="0"/>
          </a:p>
        </p:txBody>
      </p:sp>
      <p:sp>
        <p:nvSpPr>
          <p:cNvPr id="14" name="Rounded Rectangle 13"/>
          <p:cNvSpPr/>
          <p:nvPr/>
        </p:nvSpPr>
        <p:spPr>
          <a:xfrm>
            <a:off x="1785918" y="1071546"/>
            <a:ext cx="2286016"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Wingdings" pitchFamily="2" charset="2"/>
              <a:buChar char="ü"/>
            </a:pPr>
            <a:r>
              <a:rPr lang="en-US" b="1" dirty="0" smtClean="0"/>
              <a:t>Footing Design</a:t>
            </a:r>
            <a:endParaRPr lang="en-US" b="1" dirty="0"/>
          </a:p>
        </p:txBody>
      </p:sp>
      <p:sp>
        <p:nvSpPr>
          <p:cNvPr id="16" name="Rectangle 15"/>
          <p:cNvSpPr/>
          <p:nvPr/>
        </p:nvSpPr>
        <p:spPr>
          <a:xfrm>
            <a:off x="2071670" y="1785926"/>
            <a:ext cx="6643734" cy="923330"/>
          </a:xfrm>
          <a:prstGeom prst="rect">
            <a:avLst/>
          </a:prstGeom>
        </p:spPr>
        <p:txBody>
          <a:bodyPr wrap="square">
            <a:spAutoFit/>
          </a:bodyPr>
          <a:lstStyle/>
          <a:p>
            <a:pPr algn="justLow" eaLnBrk="0" hangingPunct="0">
              <a:tabLst>
                <a:tab pos="3349625" algn="l"/>
                <a:tab pos="5273675" algn="r"/>
              </a:tabLst>
            </a:pPr>
            <a:r>
              <a:rPr lang="en-US" altLang="zh-CN" dirty="0" smtClean="0">
                <a:latin typeface="Times New Roman" pitchFamily="18" charset="0"/>
              </a:rPr>
              <a:t>All footing are designed manually by working design method, reactions were taken from SAP model, all calculations were made by excel. the following table shows the design details of footings.</a:t>
            </a:r>
            <a:endParaRPr lang="en-US" altLang="zh-CN" dirty="0"/>
          </a:p>
        </p:txBody>
      </p:sp>
      <p:pic>
        <p:nvPicPr>
          <p:cNvPr id="37890" name="Picture 2"/>
          <p:cNvPicPr>
            <a:picLocks noChangeAspect="1" noChangeArrowheads="1"/>
          </p:cNvPicPr>
          <p:nvPr/>
        </p:nvPicPr>
        <p:blipFill>
          <a:blip r:embed="rId3"/>
          <a:srcRect/>
          <a:stretch>
            <a:fillRect/>
          </a:stretch>
        </p:blipFill>
        <p:spPr bwMode="auto">
          <a:xfrm>
            <a:off x="1928794" y="3286124"/>
            <a:ext cx="7215206" cy="2029277"/>
          </a:xfrm>
          <a:prstGeom prst="rect">
            <a:avLst/>
          </a:prstGeom>
          <a:noFill/>
          <a:ln w="9525">
            <a:noFill/>
            <a:miter lim="800000"/>
            <a:headEnd/>
            <a:tailEnd/>
          </a:ln>
          <a:effectLst/>
        </p:spPr>
      </p:pic>
      <p:sp>
        <p:nvSpPr>
          <p:cNvPr id="17" name="Rectangle 16"/>
          <p:cNvSpPr/>
          <p:nvPr/>
        </p:nvSpPr>
        <p:spPr>
          <a:xfrm>
            <a:off x="2285984" y="2928934"/>
            <a:ext cx="4283545" cy="369332"/>
          </a:xfrm>
          <a:prstGeom prst="rect">
            <a:avLst/>
          </a:prstGeom>
        </p:spPr>
        <p:txBody>
          <a:bodyPr wrap="none">
            <a:spAutoFit/>
          </a:bodyPr>
          <a:lstStyle/>
          <a:p>
            <a:r>
              <a:rPr lang="en-US" dirty="0" smtClean="0"/>
              <a:t>This table shows the details of footing </a:t>
            </a:r>
            <a:endParaRPr lang="en-US" dirty="0"/>
          </a:p>
        </p:txBody>
      </p:sp>
      <p:sp>
        <p:nvSpPr>
          <p:cNvPr id="18" name="Rectangle 17"/>
          <p:cNvSpPr/>
          <p:nvPr/>
        </p:nvSpPr>
        <p:spPr>
          <a:xfrm>
            <a:off x="3357554" y="5000636"/>
            <a:ext cx="2274982" cy="307777"/>
          </a:xfrm>
          <a:prstGeom prst="rect">
            <a:avLst/>
          </a:prstGeom>
        </p:spPr>
        <p:txBody>
          <a:bodyPr wrap="none">
            <a:spAutoFit/>
          </a:bodyPr>
          <a:lstStyle/>
          <a:p>
            <a:pPr algn="ctr"/>
            <a:r>
              <a:rPr lang="en-US" sz="1400" dirty="0" smtClean="0"/>
              <a:t>table </a:t>
            </a:r>
            <a:r>
              <a:rPr lang="en-US" sz="1400" dirty="0" smtClean="0"/>
              <a:t>7: details </a:t>
            </a:r>
            <a:r>
              <a:rPr lang="en-US" sz="1400" dirty="0" smtClean="0"/>
              <a:t>of footing </a:t>
            </a:r>
            <a:endParaRPr lang="en-US" sz="1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63</a:t>
            </a:fld>
            <a:endParaRPr lang="en-GB"/>
          </a:p>
        </p:txBody>
      </p:sp>
      <p:sp>
        <p:nvSpPr>
          <p:cNvPr id="15" name="TextBox 14"/>
          <p:cNvSpPr txBox="1"/>
          <p:nvPr/>
        </p:nvSpPr>
        <p:spPr>
          <a:xfrm>
            <a:off x="2214546" y="1071546"/>
            <a:ext cx="1643074" cy="369332"/>
          </a:xfrm>
          <a:prstGeom prst="rect">
            <a:avLst/>
          </a:prstGeom>
          <a:noFill/>
        </p:spPr>
        <p:txBody>
          <a:bodyPr wrap="square" rtlCol="0">
            <a:spAutoFit/>
          </a:bodyPr>
          <a:lstStyle/>
          <a:p>
            <a:endParaRPr lang="en-US" dirty="0"/>
          </a:p>
        </p:txBody>
      </p:sp>
      <p:sp>
        <p:nvSpPr>
          <p:cNvPr id="14" name="Rounded Rectangle 13"/>
          <p:cNvSpPr/>
          <p:nvPr/>
        </p:nvSpPr>
        <p:spPr>
          <a:xfrm>
            <a:off x="1785918" y="1071546"/>
            <a:ext cx="2286016"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Wingdings" pitchFamily="2" charset="2"/>
              <a:buChar char="ü"/>
            </a:pPr>
            <a:r>
              <a:rPr lang="en-US" b="1" dirty="0" smtClean="0"/>
              <a:t>Footing Design</a:t>
            </a:r>
            <a:endParaRPr lang="en-US" b="1" dirty="0"/>
          </a:p>
        </p:txBody>
      </p:sp>
      <p:pic>
        <p:nvPicPr>
          <p:cNvPr id="39938" name="Picture 2"/>
          <p:cNvPicPr>
            <a:picLocks noChangeAspect="1" noChangeArrowheads="1"/>
          </p:cNvPicPr>
          <p:nvPr/>
        </p:nvPicPr>
        <p:blipFill>
          <a:blip r:embed="rId3"/>
          <a:srcRect/>
          <a:stretch>
            <a:fillRect/>
          </a:stretch>
        </p:blipFill>
        <p:spPr bwMode="auto">
          <a:xfrm>
            <a:off x="2285984" y="1785926"/>
            <a:ext cx="6624538" cy="4214841"/>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64</a:t>
            </a:fld>
            <a:endParaRPr lang="en-GB"/>
          </a:p>
        </p:txBody>
      </p:sp>
      <p:sp>
        <p:nvSpPr>
          <p:cNvPr id="15" name="TextBox 14"/>
          <p:cNvSpPr txBox="1"/>
          <p:nvPr/>
        </p:nvSpPr>
        <p:spPr>
          <a:xfrm>
            <a:off x="2214546" y="1071546"/>
            <a:ext cx="1643074" cy="369332"/>
          </a:xfrm>
          <a:prstGeom prst="rect">
            <a:avLst/>
          </a:prstGeom>
          <a:noFill/>
        </p:spPr>
        <p:txBody>
          <a:bodyPr wrap="square" rtlCol="0">
            <a:spAutoFit/>
          </a:bodyPr>
          <a:lstStyle/>
          <a:p>
            <a:endParaRPr lang="en-US" dirty="0"/>
          </a:p>
        </p:txBody>
      </p:sp>
      <p:sp>
        <p:nvSpPr>
          <p:cNvPr id="14" name="Rounded Rectangle 13"/>
          <p:cNvSpPr/>
          <p:nvPr/>
        </p:nvSpPr>
        <p:spPr>
          <a:xfrm>
            <a:off x="1785918" y="1071546"/>
            <a:ext cx="2286016"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Wingdings" pitchFamily="2" charset="2"/>
              <a:buChar char="ü"/>
            </a:pPr>
            <a:r>
              <a:rPr lang="en-US" b="1" dirty="0" smtClean="0"/>
              <a:t>Footing Design</a:t>
            </a:r>
            <a:endParaRPr lang="en-US" b="1" dirty="0"/>
          </a:p>
        </p:txBody>
      </p:sp>
      <p:pic>
        <p:nvPicPr>
          <p:cNvPr id="40964" name="Picture 4"/>
          <p:cNvPicPr>
            <a:picLocks noChangeAspect="1" noChangeArrowheads="1"/>
          </p:cNvPicPr>
          <p:nvPr/>
        </p:nvPicPr>
        <p:blipFill>
          <a:blip r:embed="rId3"/>
          <a:srcRect/>
          <a:stretch>
            <a:fillRect/>
          </a:stretch>
        </p:blipFill>
        <p:spPr bwMode="auto">
          <a:xfrm>
            <a:off x="1857356" y="1857364"/>
            <a:ext cx="3571900" cy="3619210"/>
          </a:xfrm>
          <a:prstGeom prst="rect">
            <a:avLst/>
          </a:prstGeom>
          <a:noFill/>
          <a:ln w="9525">
            <a:noFill/>
            <a:miter lim="800000"/>
            <a:headEnd/>
            <a:tailEnd/>
          </a:ln>
          <a:effectLst/>
        </p:spPr>
      </p:pic>
      <p:pic>
        <p:nvPicPr>
          <p:cNvPr id="40965" name="Picture 5"/>
          <p:cNvPicPr>
            <a:picLocks noChangeAspect="1" noChangeArrowheads="1"/>
          </p:cNvPicPr>
          <p:nvPr/>
        </p:nvPicPr>
        <p:blipFill>
          <a:blip r:embed="rId4"/>
          <a:srcRect/>
          <a:stretch>
            <a:fillRect/>
          </a:stretch>
        </p:blipFill>
        <p:spPr bwMode="auto">
          <a:xfrm>
            <a:off x="5786446" y="1000108"/>
            <a:ext cx="3057525" cy="4943475"/>
          </a:xfrm>
          <a:prstGeom prst="rect">
            <a:avLst/>
          </a:prstGeom>
          <a:noFill/>
          <a:ln w="9525">
            <a:noFill/>
            <a:miter lim="800000"/>
            <a:headEnd/>
            <a:tailEnd/>
          </a:ln>
          <a:effectLst/>
        </p:spPr>
      </p:pic>
      <p:sp>
        <p:nvSpPr>
          <p:cNvPr id="16" name="TextBox 15"/>
          <p:cNvSpPr txBox="1"/>
          <p:nvPr/>
        </p:nvSpPr>
        <p:spPr>
          <a:xfrm>
            <a:off x="2071670" y="5500702"/>
            <a:ext cx="2643206" cy="646331"/>
          </a:xfrm>
          <a:prstGeom prst="rect">
            <a:avLst/>
          </a:prstGeom>
          <a:noFill/>
        </p:spPr>
        <p:txBody>
          <a:bodyPr wrap="square" rtlCol="0">
            <a:spAutoFit/>
          </a:bodyPr>
          <a:lstStyle/>
          <a:p>
            <a:pPr algn="ctr"/>
            <a:r>
              <a:rPr lang="en-US" dirty="0" smtClean="0"/>
              <a:t>Details of F4 and shear wall </a:t>
            </a:r>
            <a:endParaRPr lang="en-US" dirty="0"/>
          </a:p>
        </p:txBody>
      </p:sp>
      <p:sp>
        <p:nvSpPr>
          <p:cNvPr id="18" name="Rectangle 17"/>
          <p:cNvSpPr/>
          <p:nvPr/>
        </p:nvSpPr>
        <p:spPr>
          <a:xfrm>
            <a:off x="6643702" y="6000768"/>
            <a:ext cx="1552028" cy="369332"/>
          </a:xfrm>
          <a:prstGeom prst="rect">
            <a:avLst/>
          </a:prstGeom>
        </p:spPr>
        <p:txBody>
          <a:bodyPr wrap="none">
            <a:spAutoFit/>
          </a:bodyPr>
          <a:lstStyle/>
          <a:p>
            <a:r>
              <a:rPr lang="en-US" dirty="0" smtClean="0"/>
              <a:t>Details of F1</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65</a:t>
            </a:fld>
            <a:endParaRPr lang="en-GB"/>
          </a:p>
        </p:txBody>
      </p:sp>
      <p:sp>
        <p:nvSpPr>
          <p:cNvPr id="15" name="TextBox 14"/>
          <p:cNvSpPr txBox="1"/>
          <p:nvPr/>
        </p:nvSpPr>
        <p:spPr>
          <a:xfrm>
            <a:off x="2214546" y="1071546"/>
            <a:ext cx="1643074" cy="369332"/>
          </a:xfrm>
          <a:prstGeom prst="rect">
            <a:avLst/>
          </a:prstGeom>
          <a:noFill/>
        </p:spPr>
        <p:txBody>
          <a:bodyPr wrap="square" rtlCol="0">
            <a:spAutoFit/>
          </a:bodyPr>
          <a:lstStyle/>
          <a:p>
            <a:endParaRPr lang="en-US" dirty="0"/>
          </a:p>
        </p:txBody>
      </p:sp>
      <p:sp>
        <p:nvSpPr>
          <p:cNvPr id="14" name="Rounded Rectangle 13"/>
          <p:cNvSpPr/>
          <p:nvPr/>
        </p:nvSpPr>
        <p:spPr>
          <a:xfrm>
            <a:off x="1785918" y="1071546"/>
            <a:ext cx="2714644"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Wingdings" pitchFamily="2" charset="2"/>
              <a:buChar char="ü"/>
            </a:pPr>
            <a:r>
              <a:rPr lang="en-US" b="1" dirty="0" smtClean="0"/>
              <a:t>Shear wall  Design</a:t>
            </a:r>
            <a:endParaRPr lang="en-US" b="1" dirty="0"/>
          </a:p>
        </p:txBody>
      </p:sp>
      <p:sp>
        <p:nvSpPr>
          <p:cNvPr id="17" name="Rectangle 16"/>
          <p:cNvSpPr/>
          <p:nvPr/>
        </p:nvSpPr>
        <p:spPr>
          <a:xfrm>
            <a:off x="1857356" y="1928802"/>
            <a:ext cx="6786610" cy="1200329"/>
          </a:xfrm>
          <a:prstGeom prst="rect">
            <a:avLst/>
          </a:prstGeom>
        </p:spPr>
        <p:txBody>
          <a:bodyPr wrap="square">
            <a:spAutoFit/>
          </a:bodyPr>
          <a:lstStyle/>
          <a:p>
            <a:r>
              <a:rPr lang="en-US" dirty="0" smtClean="0"/>
              <a:t>The</a:t>
            </a:r>
            <a:r>
              <a:rPr lang="en-US" b="1" dirty="0" smtClean="0"/>
              <a:t>  </a:t>
            </a:r>
            <a:r>
              <a:rPr lang="en-US" dirty="0" smtClean="0"/>
              <a:t>cross section of shear wall is designed as three zones ,two on the sides of the shear wall which are designed for tension, the third is in the middle of the cross section which designed for axial loads.</a:t>
            </a:r>
            <a:endParaRPr lang="en-US" dirty="0"/>
          </a:p>
        </p:txBody>
      </p:sp>
      <p:pic>
        <p:nvPicPr>
          <p:cNvPr id="41987" name="Picture 3"/>
          <p:cNvPicPr>
            <a:picLocks noChangeAspect="1" noChangeArrowheads="1"/>
          </p:cNvPicPr>
          <p:nvPr/>
        </p:nvPicPr>
        <p:blipFill>
          <a:blip r:embed="rId3"/>
          <a:srcRect/>
          <a:stretch>
            <a:fillRect/>
          </a:stretch>
        </p:blipFill>
        <p:spPr bwMode="auto">
          <a:xfrm>
            <a:off x="1900519" y="3286124"/>
            <a:ext cx="7243481" cy="17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66</a:t>
            </a:fld>
            <a:endParaRPr lang="en-GB"/>
          </a:p>
        </p:txBody>
      </p:sp>
      <p:sp>
        <p:nvSpPr>
          <p:cNvPr id="15" name="TextBox 14"/>
          <p:cNvSpPr txBox="1"/>
          <p:nvPr/>
        </p:nvSpPr>
        <p:spPr>
          <a:xfrm>
            <a:off x="2214546" y="1071546"/>
            <a:ext cx="1643074" cy="369332"/>
          </a:xfrm>
          <a:prstGeom prst="rect">
            <a:avLst/>
          </a:prstGeom>
          <a:noFill/>
        </p:spPr>
        <p:txBody>
          <a:bodyPr wrap="square" rtlCol="0">
            <a:spAutoFit/>
          </a:bodyPr>
          <a:lstStyle/>
          <a:p>
            <a:endParaRPr lang="en-US" dirty="0"/>
          </a:p>
        </p:txBody>
      </p:sp>
      <p:sp>
        <p:nvSpPr>
          <p:cNvPr id="14" name="Rounded Rectangle 13"/>
          <p:cNvSpPr/>
          <p:nvPr/>
        </p:nvSpPr>
        <p:spPr>
          <a:xfrm>
            <a:off x="1785918" y="1071546"/>
            <a:ext cx="3214710" cy="571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 typeface="Wingdings" pitchFamily="2" charset="2"/>
              <a:buChar char="ü"/>
              <a:defRPr/>
            </a:pPr>
            <a:r>
              <a:rPr lang="en-US" b="1" dirty="0" smtClean="0"/>
              <a:t>Structural joint design</a:t>
            </a:r>
            <a:endParaRPr lang="en-US" b="1" dirty="0"/>
          </a:p>
        </p:txBody>
      </p:sp>
      <p:sp>
        <p:nvSpPr>
          <p:cNvPr id="16" name="Rectangle 15"/>
          <p:cNvSpPr/>
          <p:nvPr/>
        </p:nvSpPr>
        <p:spPr>
          <a:xfrm>
            <a:off x="2285984" y="2000240"/>
            <a:ext cx="4572000" cy="1200329"/>
          </a:xfrm>
          <a:prstGeom prst="rect">
            <a:avLst/>
          </a:prstGeom>
        </p:spPr>
        <p:txBody>
          <a:bodyPr>
            <a:spAutoFit/>
          </a:bodyPr>
          <a:lstStyle/>
          <a:p>
            <a:r>
              <a:rPr lang="en-US" dirty="0" smtClean="0"/>
              <a:t>The project has 2 structural  joints which divide the building into three parts:  A,B, and C from left to right. It is composed of reinforced concrete parts.</a:t>
            </a:r>
            <a:endParaRPr lang="en-US" dirty="0"/>
          </a:p>
        </p:txBody>
      </p:sp>
      <p:sp>
        <p:nvSpPr>
          <p:cNvPr id="18" name="Rectangle 17"/>
          <p:cNvSpPr/>
          <p:nvPr/>
        </p:nvSpPr>
        <p:spPr>
          <a:xfrm>
            <a:off x="2285984" y="3500438"/>
            <a:ext cx="4572000" cy="1477328"/>
          </a:xfrm>
          <a:prstGeom prst="rect">
            <a:avLst/>
          </a:prstGeom>
        </p:spPr>
        <p:txBody>
          <a:bodyPr>
            <a:spAutoFit/>
          </a:bodyPr>
          <a:lstStyle/>
          <a:p>
            <a:r>
              <a:rPr lang="en-US" dirty="0" smtClean="0"/>
              <a:t>The joint construction was made to achieve the seismic requirement .</a:t>
            </a:r>
          </a:p>
          <a:p>
            <a:endParaRPr lang="en-US" dirty="0" smtClean="0"/>
          </a:p>
          <a:p>
            <a:r>
              <a:rPr lang="en-US" dirty="0" smtClean="0"/>
              <a:t> (10cm) structural joint is used.</a:t>
            </a:r>
          </a:p>
          <a:p>
            <a:r>
              <a:rPr lang="en-US" dirty="0" smtClean="0"/>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67</a:t>
            </a:fld>
            <a:endParaRPr lang="en-GB"/>
          </a:p>
        </p:txBody>
      </p:sp>
      <p:sp>
        <p:nvSpPr>
          <p:cNvPr id="15" name="TextBox 14"/>
          <p:cNvSpPr txBox="1"/>
          <p:nvPr/>
        </p:nvSpPr>
        <p:spPr>
          <a:xfrm>
            <a:off x="2214546" y="1071546"/>
            <a:ext cx="1643074" cy="369332"/>
          </a:xfrm>
          <a:prstGeom prst="rect">
            <a:avLst/>
          </a:prstGeom>
          <a:noFill/>
        </p:spPr>
        <p:txBody>
          <a:bodyPr wrap="square" rtlCol="0">
            <a:spAutoFit/>
          </a:bodyPr>
          <a:lstStyle/>
          <a:p>
            <a:endParaRPr lang="en-US" dirty="0"/>
          </a:p>
        </p:txBody>
      </p:sp>
      <p:pic>
        <p:nvPicPr>
          <p:cNvPr id="17" name="Picture 16"/>
          <p:cNvPicPr/>
          <p:nvPr/>
        </p:nvPicPr>
        <p:blipFill>
          <a:blip r:embed="rId3" cstate="print"/>
          <a:srcRect/>
          <a:stretch>
            <a:fillRect/>
          </a:stretch>
        </p:blipFill>
        <p:spPr bwMode="auto">
          <a:xfrm>
            <a:off x="2285984" y="1643050"/>
            <a:ext cx="2720596" cy="3133725"/>
          </a:xfrm>
          <a:prstGeom prst="rect">
            <a:avLst/>
          </a:prstGeom>
          <a:noFill/>
          <a:ln w="12700">
            <a:solidFill>
              <a:schemeClr val="tx1"/>
            </a:solidFill>
            <a:miter lim="800000"/>
            <a:headEnd/>
            <a:tailEnd/>
          </a:ln>
        </p:spPr>
      </p:pic>
      <p:sp>
        <p:nvSpPr>
          <p:cNvPr id="24" name="Rectangle 23"/>
          <p:cNvSpPr/>
          <p:nvPr/>
        </p:nvSpPr>
        <p:spPr>
          <a:xfrm>
            <a:off x="2071670" y="1214422"/>
            <a:ext cx="3236784" cy="369332"/>
          </a:xfrm>
          <a:prstGeom prst="rect">
            <a:avLst/>
          </a:prstGeom>
        </p:spPr>
        <p:txBody>
          <a:bodyPr wrap="none">
            <a:spAutoFit/>
          </a:bodyPr>
          <a:lstStyle/>
          <a:p>
            <a:pPr>
              <a:defRPr/>
            </a:pPr>
            <a:r>
              <a:rPr lang="en-US" dirty="0" smtClean="0"/>
              <a:t>Seismic analysis and  design</a:t>
            </a:r>
            <a:endParaRPr lang="en-US" dirty="0"/>
          </a:p>
        </p:txBody>
      </p:sp>
      <p:sp>
        <p:nvSpPr>
          <p:cNvPr id="26" name="Oval 25"/>
          <p:cNvSpPr/>
          <p:nvPr/>
        </p:nvSpPr>
        <p:spPr>
          <a:xfrm>
            <a:off x="3929058" y="2428868"/>
            <a:ext cx="571504" cy="2857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a:off x="5214942" y="1643050"/>
            <a:ext cx="3929058" cy="2585323"/>
          </a:xfrm>
          <a:prstGeom prst="rect">
            <a:avLst/>
          </a:prstGeom>
        </p:spPr>
        <p:txBody>
          <a:bodyPr wrap="square">
            <a:spAutoFit/>
          </a:bodyPr>
          <a:lstStyle/>
          <a:p>
            <a:pPr fontAlgn="base">
              <a:spcBef>
                <a:spcPct val="0"/>
              </a:spcBef>
              <a:spcAft>
                <a:spcPct val="0"/>
              </a:spcAft>
              <a:tabLst>
                <a:tab pos="3349625" algn="l"/>
                <a:tab pos="5273675" algn="r"/>
              </a:tabLst>
            </a:pPr>
            <a:r>
              <a:rPr lang="en-US" altLang="zh-CN" dirty="0" smtClean="0">
                <a:latin typeface="Times New Roman" pitchFamily="18" charset="0"/>
                <a:ea typeface="SimSun" pitchFamily="2" charset="-122"/>
                <a:cs typeface="Times New Roman" pitchFamily="18" charset="0"/>
              </a:rPr>
              <a:t>The building frame system is assumed as:</a:t>
            </a:r>
          </a:p>
          <a:p>
            <a:pPr fontAlgn="base">
              <a:spcBef>
                <a:spcPct val="0"/>
              </a:spcBef>
              <a:spcAft>
                <a:spcPct val="0"/>
              </a:spcAft>
              <a:buFont typeface="Arial" pitchFamily="34" charset="0"/>
              <a:buChar char="•"/>
              <a:tabLst>
                <a:tab pos="3349625" algn="l"/>
                <a:tab pos="5273675" algn="r"/>
              </a:tabLst>
            </a:pPr>
            <a:r>
              <a:rPr lang="en-US" altLang="zh-CN" dirty="0" smtClean="0">
                <a:latin typeface="Times New Roman" pitchFamily="18" charset="0"/>
                <a:ea typeface="SimSun" pitchFamily="2" charset="-122"/>
                <a:cs typeface="Times New Roman" pitchFamily="18" charset="0"/>
              </a:rPr>
              <a:t>R=3.5</a:t>
            </a:r>
            <a:endParaRPr lang="en-US" altLang="zh-CN" dirty="0" smtClean="0">
              <a:latin typeface="Arial" pitchFamily="34" charset="0"/>
              <a:cs typeface="Arial" pitchFamily="34" charset="0"/>
            </a:endParaRPr>
          </a:p>
          <a:p>
            <a:pPr lvl="0" eaLnBrk="0" fontAlgn="base" hangingPunct="0">
              <a:spcBef>
                <a:spcPct val="0"/>
              </a:spcBef>
              <a:spcAft>
                <a:spcPct val="0"/>
              </a:spcAft>
              <a:buFont typeface="Arial" pitchFamily="34" charset="0"/>
              <a:buChar char="•"/>
              <a:tabLst>
                <a:tab pos="3349625" algn="l"/>
                <a:tab pos="5273675" algn="r"/>
              </a:tabLst>
            </a:pPr>
            <a:r>
              <a:rPr lang="en-GB" dirty="0" smtClean="0"/>
              <a:t>allowable bearing capacity =180kN/m</a:t>
            </a:r>
            <a:r>
              <a:rPr lang="en-GB" baseline="30000" dirty="0" smtClean="0"/>
              <a:t>2</a:t>
            </a:r>
            <a:endParaRPr lang="en-US" baseline="30000" dirty="0" smtClean="0">
              <a:latin typeface="Times New Roman" pitchFamily="18" charset="0"/>
              <a:ea typeface="SimSun" pitchFamily="2" charset="-122"/>
              <a:cs typeface="Times New Roman" pitchFamily="18" charset="0"/>
            </a:endParaRPr>
          </a:p>
          <a:p>
            <a:pPr lvl="0" eaLnBrk="0" fontAlgn="base" hangingPunct="0">
              <a:spcBef>
                <a:spcPct val="0"/>
              </a:spcBef>
              <a:spcAft>
                <a:spcPct val="0"/>
              </a:spcAft>
              <a:buFont typeface="Arial" pitchFamily="34" charset="0"/>
              <a:buChar char="•"/>
              <a:tabLst>
                <a:tab pos="3349625" algn="l"/>
                <a:tab pos="5273675" algn="r"/>
              </a:tabLst>
            </a:pPr>
            <a:r>
              <a:rPr lang="en-US" altLang="zh-CN" dirty="0" smtClean="0">
                <a:latin typeface="Times New Roman" pitchFamily="18" charset="0"/>
                <a:ea typeface="SimSun" pitchFamily="2" charset="-122"/>
                <a:cs typeface="Times New Roman" pitchFamily="18" charset="0"/>
              </a:rPr>
              <a:t>the soil profile is</a:t>
            </a:r>
            <a:r>
              <a:rPr lang="en-GB" dirty="0" smtClean="0"/>
              <a:t>(SD)</a:t>
            </a:r>
            <a:r>
              <a:rPr lang="en-US" sz="1200" b="1" dirty="0" smtClean="0">
                <a:latin typeface="Times New Roman" pitchFamily="18" charset="0"/>
                <a:ea typeface="SimSun" pitchFamily="2" charset="-122"/>
                <a:cs typeface="Times New Roman" pitchFamily="18" charset="0"/>
              </a:rPr>
              <a:t>.</a:t>
            </a:r>
            <a:endParaRPr lang="en-US" altLang="zh-CN" dirty="0" smtClean="0">
              <a:latin typeface="Arial" pitchFamily="34" charset="0"/>
              <a:cs typeface="Arial" pitchFamily="34" charset="0"/>
            </a:endParaRPr>
          </a:p>
          <a:p>
            <a:pPr lvl="0" eaLnBrk="0" fontAlgn="base" hangingPunct="0">
              <a:spcBef>
                <a:spcPct val="0"/>
              </a:spcBef>
              <a:spcAft>
                <a:spcPct val="0"/>
              </a:spcAft>
              <a:buFont typeface="Arial" pitchFamily="34" charset="0"/>
              <a:buChar char="•"/>
              <a:tabLst>
                <a:tab pos="3349625" algn="l"/>
                <a:tab pos="5273675" algn="r"/>
              </a:tabLst>
            </a:pPr>
            <a:r>
              <a:rPr lang="en-US" altLang="zh-CN" dirty="0" smtClean="0">
                <a:latin typeface="Times New Roman" pitchFamily="18" charset="0"/>
                <a:ea typeface="SimSun" pitchFamily="2" charset="-122"/>
                <a:cs typeface="Times New Roman" pitchFamily="18" charset="0"/>
              </a:rPr>
              <a:t> </a:t>
            </a:r>
            <a:r>
              <a:rPr lang="en-US" altLang="zh-CN" b="1" dirty="0" smtClean="0">
                <a:latin typeface="Times New Roman" pitchFamily="18" charset="0"/>
                <a:ea typeface="SimSun" pitchFamily="2" charset="-122"/>
                <a:cs typeface="Times New Roman" pitchFamily="18" charset="0"/>
              </a:rPr>
              <a:t>(Ca)=</a:t>
            </a:r>
            <a:r>
              <a:rPr lang="en-US" altLang="zh-CN" dirty="0" smtClean="0">
                <a:latin typeface="Times New Roman" pitchFamily="18" charset="0"/>
                <a:ea typeface="SimSun" pitchFamily="2" charset="-122"/>
                <a:cs typeface="Times New Roman" pitchFamily="18" charset="0"/>
              </a:rPr>
              <a:t>0.36</a:t>
            </a:r>
            <a:endParaRPr lang="en-US" altLang="zh-CN" dirty="0" smtClean="0">
              <a:latin typeface="Arial" pitchFamily="34" charset="0"/>
              <a:cs typeface="Arial" pitchFamily="34" charset="0"/>
            </a:endParaRPr>
          </a:p>
          <a:p>
            <a:pPr lvl="0" eaLnBrk="0" fontAlgn="base" hangingPunct="0">
              <a:spcBef>
                <a:spcPct val="0"/>
              </a:spcBef>
              <a:spcAft>
                <a:spcPct val="0"/>
              </a:spcAft>
              <a:buFont typeface="Arial" pitchFamily="34" charset="0"/>
              <a:buChar char="•"/>
              <a:tabLst>
                <a:tab pos="3349625" algn="l"/>
                <a:tab pos="5273675" algn="r"/>
              </a:tabLst>
            </a:pPr>
            <a:r>
              <a:rPr lang="en-US" altLang="zh-CN" dirty="0" smtClean="0">
                <a:latin typeface="Times New Roman" pitchFamily="18" charset="0"/>
                <a:ea typeface="SimSun" pitchFamily="2" charset="-122"/>
                <a:cs typeface="Times New Roman" pitchFamily="18" charset="0"/>
              </a:rPr>
              <a:t> </a:t>
            </a:r>
            <a:r>
              <a:rPr lang="en-US" altLang="zh-CN" b="1" dirty="0" smtClean="0">
                <a:latin typeface="Times New Roman" pitchFamily="18" charset="0"/>
                <a:ea typeface="SimSun" pitchFamily="2" charset="-122"/>
                <a:cs typeface="Times New Roman" pitchFamily="18" charset="0"/>
              </a:rPr>
              <a:t>(C v)=</a:t>
            </a:r>
            <a:r>
              <a:rPr lang="en-US" altLang="zh-CN" dirty="0" smtClean="0">
                <a:latin typeface="Times New Roman" pitchFamily="18" charset="0"/>
                <a:ea typeface="SimSun" pitchFamily="2" charset="-122"/>
                <a:cs typeface="Times New Roman" pitchFamily="18" charset="0"/>
              </a:rPr>
              <a:t>0.54</a:t>
            </a:r>
            <a:endParaRPr lang="en-US" altLang="zh-CN" dirty="0" smtClean="0">
              <a:latin typeface="Arial" pitchFamily="34" charset="0"/>
              <a:cs typeface="Arial" pitchFamily="34" charset="0"/>
            </a:endParaRPr>
          </a:p>
          <a:p>
            <a:pPr lvl="0" eaLnBrk="0" fontAlgn="base" hangingPunct="0">
              <a:spcBef>
                <a:spcPct val="0"/>
              </a:spcBef>
              <a:spcAft>
                <a:spcPct val="0"/>
              </a:spcAft>
              <a:tabLst>
                <a:tab pos="3349625" algn="l"/>
                <a:tab pos="5273675" algn="r"/>
              </a:tabLst>
            </a:pPr>
            <a:endParaRPr lang="en-US" altLang="zh-CN" dirty="0" smtClean="0">
              <a:latin typeface="Arial" pitchFamily="34" charset="0"/>
              <a:cs typeface="Arial" pitchFamily="34" charset="0"/>
            </a:endParaRPr>
          </a:p>
        </p:txBody>
      </p:sp>
      <p:sp>
        <p:nvSpPr>
          <p:cNvPr id="29" name="Oval 28"/>
          <p:cNvSpPr/>
          <p:nvPr/>
        </p:nvSpPr>
        <p:spPr>
          <a:xfrm>
            <a:off x="4572000" y="4357694"/>
            <a:ext cx="357190" cy="50006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Structural </a:t>
            </a:r>
            <a:r>
              <a:rPr lang="en-US" sz="3000" dirty="0" smtClean="0">
                <a:latin typeface="Times New Roman" pitchFamily="18" charset="0"/>
                <a:cs typeface="Times New Roman" pitchFamily="18" charset="0"/>
              </a:rPr>
              <a:t>Design</a:t>
            </a:r>
            <a:endParaRPr lang="en-GB" sz="3000" dirty="0">
              <a:latin typeface="Times New Roman" pitchFamily="18" charset="0"/>
              <a:cs typeface="Times New Roman" pitchFamily="18" charset="0"/>
            </a:endParaRPr>
          </a:p>
        </p:txBody>
      </p:sp>
      <p:sp>
        <p:nvSpPr>
          <p:cNvPr id="7" name="TextBox 6"/>
          <p:cNvSpPr txBox="1"/>
          <p:nvPr/>
        </p:nvSpPr>
        <p:spPr>
          <a:xfrm>
            <a:off x="2428860" y="6550223"/>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550223"/>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550223"/>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68</a:t>
            </a:fld>
            <a:endParaRPr lang="en-GB"/>
          </a:p>
        </p:txBody>
      </p:sp>
      <p:sp>
        <p:nvSpPr>
          <p:cNvPr id="15" name="TextBox 14"/>
          <p:cNvSpPr txBox="1"/>
          <p:nvPr/>
        </p:nvSpPr>
        <p:spPr>
          <a:xfrm>
            <a:off x="2214546" y="1071546"/>
            <a:ext cx="1643074" cy="369332"/>
          </a:xfrm>
          <a:prstGeom prst="rect">
            <a:avLst/>
          </a:prstGeom>
          <a:noFill/>
        </p:spPr>
        <p:txBody>
          <a:bodyPr wrap="square" rtlCol="0">
            <a:spAutoFit/>
          </a:bodyPr>
          <a:lstStyle/>
          <a:p>
            <a:endParaRPr lang="en-US" dirty="0"/>
          </a:p>
        </p:txBody>
      </p:sp>
      <p:sp>
        <p:nvSpPr>
          <p:cNvPr id="16" name="Rectangle 15"/>
          <p:cNvSpPr/>
          <p:nvPr/>
        </p:nvSpPr>
        <p:spPr>
          <a:xfrm>
            <a:off x="2500298" y="1071546"/>
            <a:ext cx="3214710" cy="646331"/>
          </a:xfrm>
          <a:prstGeom prst="rect">
            <a:avLst/>
          </a:prstGeom>
        </p:spPr>
        <p:txBody>
          <a:bodyPr wrap="square">
            <a:spAutoFit/>
          </a:bodyPr>
          <a:lstStyle/>
          <a:p>
            <a:pPr lvl="0" fontAlgn="base">
              <a:spcBef>
                <a:spcPct val="0"/>
              </a:spcBef>
              <a:spcAft>
                <a:spcPct val="0"/>
              </a:spcAft>
              <a:tabLst>
                <a:tab pos="3349625" algn="l"/>
                <a:tab pos="5273675" algn="r"/>
              </a:tabLst>
            </a:pPr>
            <a:r>
              <a:rPr lang="en-US" altLang="zh-CN" b="1" dirty="0" smtClean="0">
                <a:latin typeface="Times New Roman" pitchFamily="18" charset="0"/>
                <a:ea typeface="SimSun" pitchFamily="2" charset="-122"/>
                <a:cs typeface="Times New Roman" pitchFamily="18" charset="0"/>
              </a:rPr>
              <a:t>Seismic checks:</a:t>
            </a:r>
            <a:endParaRPr lang="en-US" altLang="zh-CN" dirty="0" smtClean="0">
              <a:latin typeface="Arial" pitchFamily="34" charset="0"/>
              <a:cs typeface="Arial" pitchFamily="34" charset="0"/>
            </a:endParaRPr>
          </a:p>
          <a:p>
            <a:pPr lvl="0" eaLnBrk="0" fontAlgn="base" hangingPunct="0">
              <a:spcBef>
                <a:spcPct val="0"/>
              </a:spcBef>
              <a:spcAft>
                <a:spcPct val="0"/>
              </a:spcAft>
              <a:buFontTx/>
              <a:buChar char="•"/>
              <a:tabLst>
                <a:tab pos="3349625" algn="l"/>
                <a:tab pos="5273675" algn="r"/>
              </a:tabLst>
            </a:pPr>
            <a:r>
              <a:rPr lang="en-US" altLang="zh-CN" b="1" dirty="0" smtClean="0">
                <a:latin typeface="Times New Roman" pitchFamily="18" charset="0"/>
                <a:ea typeface="SimSun" pitchFamily="2" charset="-122"/>
                <a:cs typeface="Times New Roman" pitchFamily="18" charset="0"/>
              </a:rPr>
              <a:t>Base shear </a:t>
            </a:r>
          </a:p>
        </p:txBody>
      </p:sp>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11"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14" name="Rectangle 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17" name="Rectangle 9"/>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19" name="Rectangle 11"/>
          <p:cNvSpPr>
            <a:spLocks noChangeArrowheads="1"/>
          </p:cNvSpPr>
          <p:nvPr/>
        </p:nvSpPr>
        <p:spPr bwMode="auto">
          <a:xfrm>
            <a:off x="2285984" y="3214686"/>
            <a:ext cx="578647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Since V &gt; Vmax  use V max to compare with SAP Result</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Box 21"/>
          <p:cNvSpPr txBox="1"/>
          <p:nvPr/>
        </p:nvSpPr>
        <p:spPr>
          <a:xfrm>
            <a:off x="2428860" y="1928802"/>
            <a:ext cx="2286016" cy="923330"/>
          </a:xfrm>
          <a:prstGeom prst="rect">
            <a:avLst/>
          </a:prstGeom>
          <a:noFill/>
        </p:spPr>
        <p:txBody>
          <a:bodyPr wrap="square" rtlCol="0">
            <a:spAutoFit/>
          </a:bodyPr>
          <a:lstStyle/>
          <a:p>
            <a:r>
              <a:rPr lang="en-US" dirty="0" smtClean="0"/>
              <a:t>V=20634 </a:t>
            </a:r>
          </a:p>
          <a:p>
            <a:r>
              <a:rPr lang="en-US" dirty="0" smtClean="0"/>
              <a:t>V</a:t>
            </a:r>
            <a:r>
              <a:rPr lang="en-US" sz="1400" dirty="0" smtClean="0"/>
              <a:t>max </a:t>
            </a:r>
            <a:r>
              <a:rPr lang="en-US" dirty="0" smtClean="0"/>
              <a:t>=6534 kN</a:t>
            </a:r>
          </a:p>
          <a:p>
            <a:r>
              <a:rPr lang="en-US" dirty="0" smtClean="0"/>
              <a:t>V</a:t>
            </a:r>
            <a:r>
              <a:rPr lang="en-US" sz="1400" dirty="0" smtClean="0"/>
              <a:t>min </a:t>
            </a:r>
            <a:r>
              <a:rPr lang="en-US" dirty="0" smtClean="0"/>
              <a:t>=1006 kN</a:t>
            </a:r>
            <a:endParaRPr lang="en-US" dirty="0"/>
          </a:p>
        </p:txBody>
      </p:sp>
      <p:sp>
        <p:nvSpPr>
          <p:cNvPr id="23" name="Rectangle 22"/>
          <p:cNvSpPr/>
          <p:nvPr/>
        </p:nvSpPr>
        <p:spPr>
          <a:xfrm>
            <a:off x="2500298" y="3786190"/>
            <a:ext cx="3864199" cy="369332"/>
          </a:xfrm>
          <a:prstGeom prst="rect">
            <a:avLst/>
          </a:prstGeom>
        </p:spPr>
        <p:txBody>
          <a:bodyPr wrap="none">
            <a:spAutoFit/>
          </a:bodyPr>
          <a:lstStyle/>
          <a:p>
            <a:pPr lvl="0" fontAlgn="base">
              <a:spcBef>
                <a:spcPct val="0"/>
              </a:spcBef>
              <a:spcAft>
                <a:spcPct val="0"/>
              </a:spcAft>
              <a:buFontTx/>
              <a:buChar char="•"/>
              <a:tabLst>
                <a:tab pos="3349625" algn="l"/>
                <a:tab pos="5273675" algn="r"/>
              </a:tabLst>
            </a:pPr>
            <a:r>
              <a:rPr lang="en-US" altLang="zh-CN" b="1" dirty="0" smtClean="0">
                <a:latin typeface="Times New Roman" pitchFamily="18" charset="0"/>
                <a:ea typeface="SimSun" pitchFamily="2" charset="-122"/>
                <a:cs typeface="Times New Roman" pitchFamily="18" charset="0"/>
              </a:rPr>
              <a:t> Fundamental period of structure(T)</a:t>
            </a:r>
            <a:endParaRPr lang="en-US" altLang="zh-CN" dirty="0" smtClean="0">
              <a:latin typeface="Arial" pitchFamily="34" charset="0"/>
              <a:cs typeface="Arial" pitchFamily="34" charset="0"/>
            </a:endParaRPr>
          </a:p>
        </p:txBody>
      </p:sp>
      <p:sp>
        <p:nvSpPr>
          <p:cNvPr id="24" name="Rectangle 23"/>
          <p:cNvSpPr/>
          <p:nvPr/>
        </p:nvSpPr>
        <p:spPr>
          <a:xfrm>
            <a:off x="2643174" y="4214818"/>
            <a:ext cx="1928733" cy="369332"/>
          </a:xfrm>
          <a:prstGeom prst="rect">
            <a:avLst/>
          </a:prstGeom>
        </p:spPr>
        <p:txBody>
          <a:bodyPr wrap="none">
            <a:spAutoFit/>
          </a:bodyPr>
          <a:lstStyle/>
          <a:p>
            <a:r>
              <a:rPr lang="en-GB" dirty="0" smtClean="0"/>
              <a:t>*Manual period:</a:t>
            </a:r>
            <a:endParaRPr lang="en-US" dirty="0"/>
          </a:p>
        </p:txBody>
      </p:sp>
      <p:sp>
        <p:nvSpPr>
          <p:cNvPr id="26" name="Rectangle 25"/>
          <p:cNvSpPr/>
          <p:nvPr/>
        </p:nvSpPr>
        <p:spPr>
          <a:xfrm>
            <a:off x="2571736" y="5072074"/>
            <a:ext cx="2842445" cy="646331"/>
          </a:xfrm>
          <a:prstGeom prst="rect">
            <a:avLst/>
          </a:prstGeom>
        </p:spPr>
        <p:txBody>
          <a:bodyPr wrap="none">
            <a:spAutoFit/>
          </a:bodyPr>
          <a:lstStyle/>
          <a:p>
            <a:pPr>
              <a:buFont typeface="Arial" charset="0"/>
              <a:buChar char="•"/>
            </a:pPr>
            <a:r>
              <a:rPr lang="en-US" altLang="zh-CN" dirty="0" smtClean="0">
                <a:latin typeface="Times New Roman" pitchFamily="18" charset="0"/>
                <a:ea typeface="SimSun" pitchFamily="2" charset="-122"/>
                <a:cs typeface="Times New Roman" pitchFamily="18" charset="0"/>
              </a:rPr>
              <a:t>period from mode 1,2 and 3</a:t>
            </a:r>
          </a:p>
          <a:p>
            <a:r>
              <a:rPr lang="en-US" altLang="zh-CN" dirty="0" smtClean="0">
                <a:latin typeface="Times New Roman" pitchFamily="18" charset="0"/>
                <a:ea typeface="SimSun" pitchFamily="2" charset="-122"/>
                <a:cs typeface="Times New Roman" pitchFamily="18" charset="0"/>
              </a:rPr>
              <a:t> </a:t>
            </a:r>
            <a:endParaRPr lang="en-US" dirty="0"/>
          </a:p>
        </p:txBody>
      </p:sp>
      <p:sp>
        <p:nvSpPr>
          <p:cNvPr id="27" name="Rectangle 26"/>
          <p:cNvSpPr/>
          <p:nvPr/>
        </p:nvSpPr>
        <p:spPr>
          <a:xfrm>
            <a:off x="2643174" y="5572140"/>
            <a:ext cx="4419800" cy="369332"/>
          </a:xfrm>
          <a:prstGeom prst="rect">
            <a:avLst/>
          </a:prstGeom>
        </p:spPr>
        <p:txBody>
          <a:bodyPr wrap="none">
            <a:spAutoFit/>
          </a:bodyPr>
          <a:lstStyle/>
          <a:p>
            <a:pPr lvl="0" eaLnBrk="0" fontAlgn="base" hangingPunct="0">
              <a:spcBef>
                <a:spcPct val="0"/>
              </a:spcBef>
              <a:spcAft>
                <a:spcPct val="0"/>
              </a:spcAft>
              <a:tabLst>
                <a:tab pos="3349625" algn="l"/>
                <a:tab pos="5273675" algn="r"/>
              </a:tabLst>
            </a:pPr>
            <a:r>
              <a:rPr lang="en-GB" dirty="0" smtClean="0"/>
              <a:t>T=0.24 ,</a:t>
            </a:r>
            <a:r>
              <a:rPr lang="en-GB" dirty="0" smtClean="0"/>
              <a:t>0.24 </a:t>
            </a:r>
            <a:r>
              <a:rPr lang="en-GB" dirty="0" smtClean="0"/>
              <a:t>and 0.23 </a:t>
            </a:r>
            <a:r>
              <a:rPr lang="en-US" altLang="zh-CN" dirty="0" smtClean="0">
                <a:latin typeface="Times New Roman" pitchFamily="18" charset="0"/>
                <a:ea typeface="SimSun" pitchFamily="2" charset="-122"/>
                <a:cs typeface="Times New Roman" pitchFamily="18" charset="0"/>
              </a:rPr>
              <a:t>second respectively </a:t>
            </a:r>
          </a:p>
        </p:txBody>
      </p:sp>
      <p:sp>
        <p:nvSpPr>
          <p:cNvPr id="28" name="Rectangle 27"/>
          <p:cNvSpPr/>
          <p:nvPr/>
        </p:nvSpPr>
        <p:spPr>
          <a:xfrm>
            <a:off x="3071802" y="4643446"/>
            <a:ext cx="926857" cy="369332"/>
          </a:xfrm>
          <a:prstGeom prst="rect">
            <a:avLst/>
          </a:prstGeom>
        </p:spPr>
        <p:txBody>
          <a:bodyPr wrap="none">
            <a:spAutoFit/>
          </a:bodyPr>
          <a:lstStyle/>
          <a:p>
            <a:r>
              <a:rPr lang="en-GB" dirty="0" smtClean="0"/>
              <a:t>T=0.21</a:t>
            </a:r>
            <a:endParaRPr lang="en-GB"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Electrical lighting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69</a:t>
            </a:fld>
            <a:endParaRPr lang="en-GB" dirty="0"/>
          </a:p>
        </p:txBody>
      </p:sp>
      <p:sp>
        <p:nvSpPr>
          <p:cNvPr id="17" name="TextBox 16"/>
          <p:cNvSpPr txBox="1"/>
          <p:nvPr/>
        </p:nvSpPr>
        <p:spPr>
          <a:xfrm>
            <a:off x="1547664" y="1052736"/>
            <a:ext cx="6552728" cy="1477328"/>
          </a:xfrm>
          <a:prstGeom prst="rect">
            <a:avLst/>
          </a:prstGeom>
          <a:noFill/>
        </p:spPr>
        <p:txBody>
          <a:bodyPr wrap="square" rtlCol="0">
            <a:spAutoFit/>
          </a:bodyPr>
          <a:lstStyle/>
          <a:p>
            <a:r>
              <a:rPr lang="en-GB" b="1" dirty="0" smtClean="0">
                <a:latin typeface="Times New Roman" pitchFamily="18" charset="0"/>
                <a:cs typeface="Times New Roman" pitchFamily="18" charset="0"/>
              </a:rPr>
              <a:t>Lighting design:</a:t>
            </a:r>
          </a:p>
          <a:p>
            <a:endParaRPr lang="en-US" b="1" dirty="0" smtClean="0"/>
          </a:p>
          <a:p>
            <a:r>
              <a:rPr lang="en-US" u="sng" dirty="0" smtClean="0">
                <a:latin typeface="Times New Roman" pitchFamily="18" charset="0"/>
                <a:cs typeface="Times New Roman" pitchFamily="18" charset="0"/>
              </a:rPr>
              <a:t>DIALUX</a:t>
            </a:r>
            <a:r>
              <a:rPr lang="en-US" dirty="0" smtClean="0">
                <a:latin typeface="Times New Roman" pitchFamily="18" charset="0"/>
                <a:cs typeface="Times New Roman" pitchFamily="18" charset="0"/>
              </a:rPr>
              <a:t> software was used to design the lighting system </a:t>
            </a:r>
          </a:p>
          <a:p>
            <a:r>
              <a:rPr lang="en-US" dirty="0" smtClean="0"/>
              <a:t> </a:t>
            </a:r>
          </a:p>
          <a:p>
            <a:endParaRPr lang="en-US" dirty="0"/>
          </a:p>
        </p:txBody>
      </p:sp>
      <p:sp>
        <p:nvSpPr>
          <p:cNvPr id="19" name="TextBox 23"/>
          <p:cNvSpPr txBox="1">
            <a:spLocks noChangeArrowheads="1"/>
          </p:cNvSpPr>
          <p:nvPr/>
        </p:nvSpPr>
        <p:spPr bwMode="auto">
          <a:xfrm>
            <a:off x="1691680" y="2276872"/>
            <a:ext cx="3810000" cy="369888"/>
          </a:xfrm>
          <a:prstGeom prst="rect">
            <a:avLst/>
          </a:prstGeom>
          <a:noFill/>
          <a:ln w="9525">
            <a:noFill/>
            <a:miter lim="800000"/>
            <a:headEnd/>
            <a:tailEnd/>
          </a:ln>
        </p:spPr>
        <p:txBody>
          <a:bodyPr>
            <a:spAutoFit/>
          </a:bodyPr>
          <a:lstStyle/>
          <a:p>
            <a:pPr>
              <a:buFont typeface="Wingdings" pitchFamily="2" charset="2"/>
              <a:buChar char="Ø"/>
            </a:pPr>
            <a:r>
              <a:rPr lang="en-US" dirty="0"/>
              <a:t>Technical values for design</a:t>
            </a:r>
          </a:p>
        </p:txBody>
      </p:sp>
      <p:sp>
        <p:nvSpPr>
          <p:cNvPr id="25" name="Rectangle 24"/>
          <p:cNvSpPr/>
          <p:nvPr/>
        </p:nvSpPr>
        <p:spPr>
          <a:xfrm>
            <a:off x="1835696" y="2708920"/>
            <a:ext cx="2601994" cy="369332"/>
          </a:xfrm>
          <a:prstGeom prst="rect">
            <a:avLst/>
          </a:prstGeom>
        </p:spPr>
        <p:txBody>
          <a:bodyPr wrap="none">
            <a:spAutoFit/>
          </a:bodyPr>
          <a:lstStyle/>
          <a:p>
            <a:pPr marL="342900" indent="-342900"/>
            <a:r>
              <a:rPr lang="en-GB" dirty="0" smtClean="0">
                <a:latin typeface="Times New Roman" pitchFamily="18" charset="0"/>
                <a:cs typeface="Times New Roman" pitchFamily="18" charset="0"/>
              </a:rPr>
              <a:t>1. Illuminance value(Lx). </a:t>
            </a:r>
            <a:endParaRPr lang="en-US" dirty="0">
              <a:latin typeface="Times New Roman" pitchFamily="18" charset="0"/>
              <a:cs typeface="Times New Roman" pitchFamily="18" charset="0"/>
            </a:endParaRPr>
          </a:p>
        </p:txBody>
      </p:sp>
      <p:graphicFrame>
        <p:nvGraphicFramePr>
          <p:cNvPr id="26" name="Table 25"/>
          <p:cNvGraphicFramePr>
            <a:graphicFrameLocks noGrp="1"/>
          </p:cNvGraphicFramePr>
          <p:nvPr/>
        </p:nvGraphicFramePr>
        <p:xfrm>
          <a:off x="2411760" y="3286123"/>
          <a:ext cx="5688633" cy="2159100"/>
        </p:xfrm>
        <a:graphic>
          <a:graphicData uri="http://schemas.openxmlformats.org/drawingml/2006/table">
            <a:tbl>
              <a:tblPr>
                <a:tableStyleId>{BC89EF96-8CEA-46FF-86C4-4CE0E7609802}</a:tableStyleId>
              </a:tblPr>
              <a:tblGrid>
                <a:gridCol w="1896211"/>
                <a:gridCol w="1896211"/>
                <a:gridCol w="1896211"/>
              </a:tblGrid>
              <a:tr h="529689">
                <a:tc>
                  <a:txBody>
                    <a:bodyPr/>
                    <a:lstStyle/>
                    <a:p>
                      <a:pPr algn="ctr">
                        <a:lnSpc>
                          <a:spcPct val="115000"/>
                        </a:lnSpc>
                        <a:spcAft>
                          <a:spcPts val="0"/>
                        </a:spcAft>
                      </a:pPr>
                      <a:r>
                        <a:rPr lang="en-US" sz="1400" dirty="0"/>
                        <a:t>Type of space</a:t>
                      </a:r>
                      <a:endParaRPr lang="en-US" sz="1400" dirty="0">
                        <a:latin typeface="Times New Roman"/>
                        <a:ea typeface="Calibri"/>
                        <a:cs typeface="Arial"/>
                      </a:endParaRPr>
                    </a:p>
                  </a:txBody>
                  <a:tcPr marL="68580" marR="68580" marT="0" marB="0"/>
                </a:tc>
                <a:tc>
                  <a:txBody>
                    <a:bodyPr/>
                    <a:lstStyle/>
                    <a:p>
                      <a:pPr algn="ctr">
                        <a:lnSpc>
                          <a:spcPct val="115000"/>
                        </a:lnSpc>
                        <a:spcAft>
                          <a:spcPts val="0"/>
                        </a:spcAft>
                      </a:pPr>
                      <a:r>
                        <a:rPr lang="en-US" sz="1400"/>
                        <a:t>Maintenance illumination lux</a:t>
                      </a:r>
                      <a:endParaRPr lang="en-US" sz="1400">
                        <a:latin typeface="Times New Roman"/>
                        <a:ea typeface="Calibri"/>
                        <a:cs typeface="Arial"/>
                      </a:endParaRPr>
                    </a:p>
                  </a:txBody>
                  <a:tcPr marL="68580" marR="68580" marT="0" marB="0"/>
                </a:tc>
                <a:tc>
                  <a:txBody>
                    <a:bodyPr/>
                    <a:lstStyle/>
                    <a:p>
                      <a:pPr algn="ctr">
                        <a:lnSpc>
                          <a:spcPct val="115000"/>
                        </a:lnSpc>
                        <a:spcAft>
                          <a:spcPts val="0"/>
                        </a:spcAft>
                      </a:pPr>
                      <a:r>
                        <a:rPr lang="en-US" sz="1400"/>
                        <a:t>Maximum glare index</a:t>
                      </a:r>
                      <a:endParaRPr lang="en-US" sz="1400">
                        <a:latin typeface="Times New Roman"/>
                        <a:ea typeface="Calibri"/>
                        <a:cs typeface="Arial"/>
                      </a:endParaRPr>
                    </a:p>
                  </a:txBody>
                  <a:tcPr marL="68580" marR="68580" marT="0" marB="0"/>
                </a:tc>
              </a:tr>
              <a:tr h="461591">
                <a:tc>
                  <a:txBody>
                    <a:bodyPr/>
                    <a:lstStyle/>
                    <a:p>
                      <a:pPr algn="ctr">
                        <a:spcAft>
                          <a:spcPts val="0"/>
                        </a:spcAft>
                      </a:pPr>
                      <a:r>
                        <a:rPr lang="en-US" sz="1400"/>
                        <a:t>General classrooms</a:t>
                      </a:r>
                      <a:endParaRPr lang="en-US" sz="1400">
                        <a:solidFill>
                          <a:srgbClr val="000000"/>
                        </a:solidFill>
                        <a:latin typeface="Arial"/>
                        <a:ea typeface="Calibri"/>
                        <a:cs typeface="Arial"/>
                      </a:endParaRPr>
                    </a:p>
                  </a:txBody>
                  <a:tcPr marL="68580" marR="68580" marT="0" marB="0"/>
                </a:tc>
                <a:tc>
                  <a:txBody>
                    <a:bodyPr/>
                    <a:lstStyle/>
                    <a:p>
                      <a:pPr algn="ctr">
                        <a:lnSpc>
                          <a:spcPct val="115000"/>
                        </a:lnSpc>
                        <a:spcAft>
                          <a:spcPts val="0"/>
                        </a:spcAft>
                      </a:pPr>
                      <a:r>
                        <a:rPr lang="en-US" sz="1400"/>
                        <a:t>300</a:t>
                      </a:r>
                      <a:endParaRPr lang="en-US" sz="1400">
                        <a:latin typeface="Times New Roman"/>
                        <a:ea typeface="Calibri"/>
                        <a:cs typeface="Arial"/>
                      </a:endParaRPr>
                    </a:p>
                  </a:txBody>
                  <a:tcPr marL="68580" marR="68580" marT="0" marB="0"/>
                </a:tc>
                <a:tc>
                  <a:txBody>
                    <a:bodyPr/>
                    <a:lstStyle/>
                    <a:p>
                      <a:pPr algn="ctr">
                        <a:lnSpc>
                          <a:spcPct val="115000"/>
                        </a:lnSpc>
                        <a:spcAft>
                          <a:spcPts val="0"/>
                        </a:spcAft>
                      </a:pPr>
                      <a:r>
                        <a:rPr lang="en-US" sz="1400"/>
                        <a:t>19</a:t>
                      </a:r>
                      <a:endParaRPr lang="en-US" sz="1400">
                        <a:latin typeface="Times New Roman"/>
                        <a:ea typeface="Calibri"/>
                        <a:cs typeface="Arial"/>
                      </a:endParaRPr>
                    </a:p>
                  </a:txBody>
                  <a:tcPr marL="68580" marR="68580" marT="0" marB="0"/>
                </a:tc>
              </a:tr>
              <a:tr h="291955">
                <a:tc>
                  <a:txBody>
                    <a:bodyPr/>
                    <a:lstStyle/>
                    <a:p>
                      <a:pPr algn="ctr">
                        <a:spcAft>
                          <a:spcPts val="0"/>
                        </a:spcAft>
                      </a:pPr>
                      <a:r>
                        <a:rPr lang="en-US" sz="1400"/>
                        <a:t>Laboratories</a:t>
                      </a:r>
                      <a:endParaRPr lang="en-US" sz="1400">
                        <a:solidFill>
                          <a:srgbClr val="000000"/>
                        </a:solidFill>
                        <a:latin typeface="Arial"/>
                        <a:ea typeface="Calibri"/>
                        <a:cs typeface="Arial"/>
                      </a:endParaRPr>
                    </a:p>
                  </a:txBody>
                  <a:tcPr marL="68580" marR="68580" marT="0" marB="0"/>
                </a:tc>
                <a:tc>
                  <a:txBody>
                    <a:bodyPr/>
                    <a:lstStyle/>
                    <a:p>
                      <a:pPr algn="ctr">
                        <a:lnSpc>
                          <a:spcPct val="115000"/>
                        </a:lnSpc>
                        <a:spcAft>
                          <a:spcPts val="0"/>
                        </a:spcAft>
                      </a:pPr>
                      <a:r>
                        <a:rPr lang="en-US" sz="1400"/>
                        <a:t>500</a:t>
                      </a:r>
                      <a:endParaRPr lang="en-US" sz="1400">
                        <a:latin typeface="Times New Roman"/>
                        <a:ea typeface="Calibri"/>
                        <a:cs typeface="Arial"/>
                      </a:endParaRPr>
                    </a:p>
                  </a:txBody>
                  <a:tcPr marL="68580" marR="68580" marT="0" marB="0"/>
                </a:tc>
                <a:tc>
                  <a:txBody>
                    <a:bodyPr/>
                    <a:lstStyle/>
                    <a:p>
                      <a:pPr algn="ctr">
                        <a:lnSpc>
                          <a:spcPct val="115000"/>
                        </a:lnSpc>
                        <a:spcAft>
                          <a:spcPts val="0"/>
                        </a:spcAft>
                      </a:pPr>
                      <a:r>
                        <a:rPr lang="en-US" sz="1400"/>
                        <a:t>19</a:t>
                      </a:r>
                      <a:endParaRPr lang="en-US" sz="1400">
                        <a:latin typeface="Times New Roman"/>
                        <a:ea typeface="Calibri"/>
                        <a:cs typeface="Arial"/>
                      </a:endParaRPr>
                    </a:p>
                  </a:txBody>
                  <a:tcPr marL="68580" marR="68580" marT="0" marB="0"/>
                </a:tc>
              </a:tr>
              <a:tr h="291955">
                <a:tc>
                  <a:txBody>
                    <a:bodyPr/>
                    <a:lstStyle/>
                    <a:p>
                      <a:pPr algn="ctr">
                        <a:spcAft>
                          <a:spcPts val="0"/>
                        </a:spcAft>
                      </a:pPr>
                      <a:r>
                        <a:rPr lang="en-US" sz="1400"/>
                        <a:t>Libraries</a:t>
                      </a:r>
                      <a:endParaRPr lang="en-US" sz="1400">
                        <a:solidFill>
                          <a:srgbClr val="000000"/>
                        </a:solidFill>
                        <a:latin typeface="Arial"/>
                        <a:ea typeface="Calibri"/>
                        <a:cs typeface="Arial"/>
                      </a:endParaRPr>
                    </a:p>
                  </a:txBody>
                  <a:tcPr marL="68580" marR="68580" marT="0" marB="0"/>
                </a:tc>
                <a:tc>
                  <a:txBody>
                    <a:bodyPr/>
                    <a:lstStyle/>
                    <a:p>
                      <a:pPr algn="ctr">
                        <a:lnSpc>
                          <a:spcPct val="115000"/>
                        </a:lnSpc>
                        <a:spcAft>
                          <a:spcPts val="0"/>
                        </a:spcAft>
                      </a:pPr>
                      <a:r>
                        <a:rPr lang="en-US" sz="1400"/>
                        <a:t>500</a:t>
                      </a:r>
                      <a:endParaRPr lang="en-US" sz="1400">
                        <a:latin typeface="Times New Roman"/>
                        <a:ea typeface="Calibri"/>
                        <a:cs typeface="Arial"/>
                      </a:endParaRPr>
                    </a:p>
                  </a:txBody>
                  <a:tcPr marL="68580" marR="68580" marT="0" marB="0"/>
                </a:tc>
                <a:tc>
                  <a:txBody>
                    <a:bodyPr/>
                    <a:lstStyle/>
                    <a:p>
                      <a:pPr algn="ctr">
                        <a:lnSpc>
                          <a:spcPct val="115000"/>
                        </a:lnSpc>
                        <a:spcAft>
                          <a:spcPts val="0"/>
                        </a:spcAft>
                      </a:pPr>
                      <a:r>
                        <a:rPr lang="en-US" sz="1400"/>
                        <a:t>19</a:t>
                      </a:r>
                      <a:endParaRPr lang="en-US" sz="1400">
                        <a:latin typeface="Times New Roman"/>
                        <a:ea typeface="Calibri"/>
                        <a:cs typeface="Arial"/>
                      </a:endParaRPr>
                    </a:p>
                  </a:txBody>
                  <a:tcPr marL="68580" marR="68580" marT="0" marB="0"/>
                </a:tc>
              </a:tr>
              <a:tr h="291955">
                <a:tc>
                  <a:txBody>
                    <a:bodyPr/>
                    <a:lstStyle/>
                    <a:p>
                      <a:pPr algn="ctr">
                        <a:lnSpc>
                          <a:spcPct val="115000"/>
                        </a:lnSpc>
                        <a:spcAft>
                          <a:spcPts val="0"/>
                        </a:spcAft>
                      </a:pPr>
                      <a:r>
                        <a:rPr lang="en-US" sz="1400"/>
                        <a:t>Teacher room</a:t>
                      </a:r>
                      <a:endParaRPr lang="en-US" sz="1400">
                        <a:latin typeface="Times New Roman"/>
                        <a:ea typeface="Calibri"/>
                        <a:cs typeface="Arial"/>
                      </a:endParaRPr>
                    </a:p>
                  </a:txBody>
                  <a:tcPr marL="68580" marR="68580" marT="0" marB="0"/>
                </a:tc>
                <a:tc>
                  <a:txBody>
                    <a:bodyPr/>
                    <a:lstStyle/>
                    <a:p>
                      <a:pPr algn="ctr">
                        <a:lnSpc>
                          <a:spcPct val="115000"/>
                        </a:lnSpc>
                        <a:spcAft>
                          <a:spcPts val="0"/>
                        </a:spcAft>
                      </a:pPr>
                      <a:r>
                        <a:rPr lang="en-US" sz="1400"/>
                        <a:t>300</a:t>
                      </a:r>
                      <a:endParaRPr lang="en-US" sz="1400">
                        <a:latin typeface="Times New Roman"/>
                        <a:ea typeface="Calibri"/>
                        <a:cs typeface="Arial"/>
                      </a:endParaRPr>
                    </a:p>
                  </a:txBody>
                  <a:tcPr marL="68580" marR="68580" marT="0" marB="0"/>
                </a:tc>
                <a:tc>
                  <a:txBody>
                    <a:bodyPr/>
                    <a:lstStyle/>
                    <a:p>
                      <a:pPr algn="ctr">
                        <a:lnSpc>
                          <a:spcPct val="115000"/>
                        </a:lnSpc>
                        <a:spcAft>
                          <a:spcPts val="0"/>
                        </a:spcAft>
                      </a:pPr>
                      <a:r>
                        <a:rPr lang="en-US" sz="1400"/>
                        <a:t>19</a:t>
                      </a:r>
                      <a:endParaRPr lang="en-US" sz="1400">
                        <a:latin typeface="Times New Roman"/>
                        <a:ea typeface="Calibri"/>
                        <a:cs typeface="Arial"/>
                      </a:endParaRPr>
                    </a:p>
                  </a:txBody>
                  <a:tcPr marL="68580" marR="68580" marT="0" marB="0"/>
                </a:tc>
              </a:tr>
              <a:tr h="291955">
                <a:tc>
                  <a:txBody>
                    <a:bodyPr/>
                    <a:lstStyle/>
                    <a:p>
                      <a:pPr algn="ctr">
                        <a:lnSpc>
                          <a:spcPct val="115000"/>
                        </a:lnSpc>
                        <a:spcAft>
                          <a:spcPts val="0"/>
                        </a:spcAft>
                      </a:pPr>
                      <a:r>
                        <a:rPr lang="en-US" sz="1400"/>
                        <a:t>Corridors</a:t>
                      </a:r>
                      <a:endParaRPr lang="en-US" sz="1400">
                        <a:latin typeface="Times New Roman"/>
                        <a:ea typeface="Calibri"/>
                        <a:cs typeface="Arial"/>
                      </a:endParaRPr>
                    </a:p>
                  </a:txBody>
                  <a:tcPr marL="68580" marR="68580" marT="0" marB="0"/>
                </a:tc>
                <a:tc>
                  <a:txBody>
                    <a:bodyPr/>
                    <a:lstStyle/>
                    <a:p>
                      <a:pPr algn="ctr">
                        <a:lnSpc>
                          <a:spcPct val="115000"/>
                        </a:lnSpc>
                        <a:spcAft>
                          <a:spcPts val="0"/>
                        </a:spcAft>
                      </a:pPr>
                      <a:r>
                        <a:rPr lang="en-US" sz="1400"/>
                        <a:t>150-200</a:t>
                      </a:r>
                      <a:endParaRPr lang="en-US" sz="1400">
                        <a:latin typeface="Times New Roman"/>
                        <a:ea typeface="Calibri"/>
                        <a:cs typeface="Arial"/>
                      </a:endParaRPr>
                    </a:p>
                  </a:txBody>
                  <a:tcPr marL="68580" marR="68580" marT="0" marB="0"/>
                </a:tc>
                <a:tc>
                  <a:txBody>
                    <a:bodyPr/>
                    <a:lstStyle/>
                    <a:p>
                      <a:pPr algn="ctr">
                        <a:lnSpc>
                          <a:spcPct val="115000"/>
                        </a:lnSpc>
                        <a:spcAft>
                          <a:spcPts val="0"/>
                        </a:spcAft>
                      </a:pPr>
                      <a:r>
                        <a:rPr lang="en-US" sz="1400" dirty="0"/>
                        <a:t>19</a:t>
                      </a:r>
                      <a:endParaRPr lang="en-US" sz="1400" dirty="0">
                        <a:latin typeface="Times New Roman"/>
                        <a:ea typeface="Calibri"/>
                        <a:cs typeface="Arial"/>
                      </a:endParaRPr>
                    </a:p>
                  </a:txBody>
                  <a:tcPr marL="68580" marR="68580" marT="0" marB="0"/>
                </a:tc>
              </a:tr>
            </a:tbl>
          </a:graphicData>
        </a:graphic>
      </p:graphicFrame>
      <p:sp>
        <p:nvSpPr>
          <p:cNvPr id="27" name="Rectangle 26"/>
          <p:cNvSpPr/>
          <p:nvPr/>
        </p:nvSpPr>
        <p:spPr>
          <a:xfrm>
            <a:off x="2915816" y="5589240"/>
            <a:ext cx="4067075" cy="646331"/>
          </a:xfrm>
          <a:prstGeom prst="rect">
            <a:avLst/>
          </a:prstGeom>
        </p:spPr>
        <p:txBody>
          <a:bodyPr wrap="none">
            <a:spAutoFit/>
          </a:bodyPr>
          <a:lstStyle/>
          <a:p>
            <a:pPr algn="ctr"/>
            <a:r>
              <a:rPr lang="en-US" dirty="0" smtClean="0">
                <a:latin typeface="Times New Roman" pitchFamily="18" charset="0"/>
                <a:cs typeface="Times New Roman" pitchFamily="18" charset="0"/>
              </a:rPr>
              <a:t>Table8 :Lighting requirements for schools</a:t>
            </a:r>
          </a:p>
          <a:p>
            <a:pPr algn="ct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3"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23220"/>
          </a:xfrm>
          <a:prstGeom prst="rect">
            <a:avLst/>
          </a:prstGeom>
          <a:solidFill>
            <a:schemeClr val="accent1"/>
          </a:solidFill>
        </p:spPr>
        <p:txBody>
          <a:bodyPr wrap="square" rtlCol="0">
            <a:spAutoFit/>
          </a:bodyPr>
          <a:lstStyle/>
          <a:p>
            <a:pPr lvl="0"/>
            <a:r>
              <a:rPr lang="en-US" sz="2800" dirty="0" smtClean="0"/>
              <a:t>Architectural Design</a:t>
            </a:r>
            <a:endParaRPr lang="en-GB" sz="2800" dirty="0"/>
          </a:p>
        </p:txBody>
      </p:sp>
      <p:sp>
        <p:nvSpPr>
          <p:cNvPr id="7" name="TextBox 6"/>
          <p:cNvSpPr txBox="1"/>
          <p:nvPr/>
        </p:nvSpPr>
        <p:spPr>
          <a:xfrm>
            <a:off x="2428860" y="6488668"/>
            <a:ext cx="2928926" cy="369332"/>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smtClean="0">
                <a:solidFill>
                  <a:schemeClr val="accent1">
                    <a:lumMod val="50000"/>
                  </a:schemeClr>
                </a:solidFill>
                <a:latin typeface="Times New Roman" pitchFamily="18" charset="0"/>
                <a:cs typeface="Times New Roman" pitchFamily="18" charset="0"/>
              </a:rPr>
              <a:t>Green School In Jericho</a:t>
            </a:r>
            <a:endParaRPr lang="en-GB"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69332"/>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smtClean="0">
                <a:solidFill>
                  <a:schemeClr val="accent1">
                    <a:lumMod val="50000"/>
                  </a:schemeClr>
                </a:solidFill>
                <a:latin typeface="Times New Roman" pitchFamily="18" charset="0"/>
                <a:cs typeface="Times New Roman" pitchFamily="18" charset="0"/>
              </a:rPr>
              <a:t>Building Engineering Department</a:t>
            </a:r>
            <a:endParaRPr lang="en-GB"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69332"/>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smtClean="0">
                <a:solidFill>
                  <a:schemeClr val="accent1">
                    <a:lumMod val="50000"/>
                  </a:schemeClr>
                </a:solidFill>
                <a:latin typeface="Times New Roman" pitchFamily="18" charset="0"/>
                <a:cs typeface="Times New Roman" pitchFamily="18" charset="0"/>
              </a:rPr>
              <a:t>Graduation Project</a:t>
            </a:r>
            <a:endParaRPr lang="en-GB" b="1" dirty="0">
              <a:solidFill>
                <a:schemeClr val="accent1">
                  <a:lumMod val="50000"/>
                </a:schemeClr>
              </a:solidFill>
              <a:latin typeface="Times New Roman" pitchFamily="18" charset="0"/>
              <a:cs typeface="Times New Roman" pitchFamily="18" charset="0"/>
            </a:endParaRPr>
          </a:p>
        </p:txBody>
      </p:sp>
      <p:sp>
        <p:nvSpPr>
          <p:cNvPr id="17" name="Slide Number Placeholder 16"/>
          <p:cNvSpPr>
            <a:spLocks noGrp="1"/>
          </p:cNvSpPr>
          <p:nvPr>
            <p:ph type="sldNum" sz="quarter" idx="12"/>
          </p:nvPr>
        </p:nvSpPr>
        <p:spPr/>
        <p:txBody>
          <a:bodyPr/>
          <a:lstStyle/>
          <a:p>
            <a:fld id="{5F540E4B-786C-4A55-B62C-87380AA05893}" type="slidenum">
              <a:rPr lang="en-GB" smtClean="0"/>
              <a:pPr/>
              <a:t>7</a:t>
            </a:fld>
            <a:endParaRPr lang="en-GB" dirty="0"/>
          </a:p>
        </p:txBody>
      </p:sp>
      <p:graphicFrame>
        <p:nvGraphicFramePr>
          <p:cNvPr id="12" name="Diagram 11"/>
          <p:cNvGraphicFramePr/>
          <p:nvPr/>
        </p:nvGraphicFramePr>
        <p:xfrm>
          <a:off x="2143108" y="500042"/>
          <a:ext cx="6096000" cy="57864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5292080" y="2132856"/>
            <a:ext cx="144016" cy="369332"/>
          </a:xfrm>
          <a:prstGeom prst="rect">
            <a:avLst/>
          </a:prstGeom>
          <a:noFill/>
        </p:spPr>
        <p:txBody>
          <a:bodyPr wrap="square" rtlCol="0">
            <a:spAutoFit/>
          </a:bodyPr>
          <a:lstStyle/>
          <a:p>
            <a:pPr algn="ctr"/>
            <a:endParaRPr lang="en-US" dirty="0"/>
          </a:p>
        </p:txBody>
      </p:sp>
      <p:pic>
        <p:nvPicPr>
          <p:cNvPr id="1026" name="Picture 2"/>
          <p:cNvPicPr>
            <a:picLocks noChangeAspect="1" noChangeArrowheads="1"/>
          </p:cNvPicPr>
          <p:nvPr/>
        </p:nvPicPr>
        <p:blipFill>
          <a:blip r:embed="rId8" cstate="print"/>
          <a:srcRect/>
          <a:stretch>
            <a:fillRect/>
          </a:stretch>
        </p:blipFill>
        <p:spPr bwMode="auto">
          <a:xfrm>
            <a:off x="4211960" y="3933056"/>
            <a:ext cx="4645024" cy="1704966"/>
          </a:xfrm>
          <a:prstGeom prst="rect">
            <a:avLst/>
          </a:prstGeom>
          <a:ln w="3175" cap="sq">
            <a:solidFill>
              <a:schemeClr val="accent1"/>
            </a:solidFill>
            <a:prstDash val="solid"/>
            <a:miter lim="800000"/>
          </a:ln>
          <a:effectLst>
            <a:outerShdw blurRad="50800" dist="38100" dir="2700000" algn="tl" rotWithShape="0">
              <a:srgbClr val="000000">
                <a:alpha val="43000"/>
              </a:srgbClr>
            </a:outerShdw>
          </a:effectLst>
        </p:spPr>
      </p:pic>
      <p:sp>
        <p:nvSpPr>
          <p:cNvPr id="18" name="Right Arrow 17"/>
          <p:cNvSpPr/>
          <p:nvPr/>
        </p:nvSpPr>
        <p:spPr>
          <a:xfrm>
            <a:off x="4355976" y="4077072"/>
            <a:ext cx="868571" cy="102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a:t>
            </a:r>
            <a:endParaRPr lang="en-GB" sz="2000" b="1" dirty="0">
              <a:solidFill>
                <a:schemeClr val="tx1"/>
              </a:solidFill>
            </a:endParaRPr>
          </a:p>
        </p:txBody>
      </p:sp>
      <p:pic>
        <p:nvPicPr>
          <p:cNvPr id="2" name="Picture 3"/>
          <p:cNvPicPr>
            <a:picLocks noChangeAspect="1" noChangeArrowheads="1"/>
          </p:cNvPicPr>
          <p:nvPr/>
        </p:nvPicPr>
        <p:blipFill>
          <a:blip r:embed="rId9" cstate="print"/>
          <a:srcRect/>
          <a:stretch>
            <a:fillRect/>
          </a:stretch>
        </p:blipFill>
        <p:spPr bwMode="auto">
          <a:xfrm>
            <a:off x="4211960" y="1196752"/>
            <a:ext cx="4680519" cy="1926546"/>
          </a:xfrm>
          <a:prstGeom prst="rect">
            <a:avLst/>
          </a:prstGeom>
          <a:ln w="3175" cap="sq">
            <a:solidFill>
              <a:schemeClr val="accent1"/>
            </a:solidFill>
            <a:prstDash val="solid"/>
            <a:miter lim="800000"/>
          </a:ln>
          <a:effectLst>
            <a:outerShdw blurRad="50800" dist="38100" dir="2700000" algn="tl" rotWithShape="0">
              <a:srgbClr val="000000">
                <a:alpha val="43000"/>
              </a:srgbClr>
            </a:outerShdw>
          </a:effectLst>
        </p:spPr>
      </p:pic>
      <p:sp>
        <p:nvSpPr>
          <p:cNvPr id="19" name="Right Arrow 18"/>
          <p:cNvSpPr/>
          <p:nvPr/>
        </p:nvSpPr>
        <p:spPr>
          <a:xfrm>
            <a:off x="4283968" y="1412776"/>
            <a:ext cx="868571" cy="102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  </a:t>
            </a:r>
            <a:endParaRPr lang="en-GB" sz="2000" b="1" dirty="0">
              <a:solidFill>
                <a:schemeClr val="tx1"/>
              </a:solidFill>
            </a:endParaRPr>
          </a:p>
        </p:txBody>
      </p:sp>
      <p:cxnSp>
        <p:nvCxnSpPr>
          <p:cNvPr id="20" name="Straight Arrow Connector 19"/>
          <p:cNvCxnSpPr/>
          <p:nvPr/>
        </p:nvCxnSpPr>
        <p:spPr>
          <a:xfrm flipV="1">
            <a:off x="5724128" y="2492896"/>
            <a:ext cx="288032" cy="216024"/>
          </a:xfrm>
          <a:prstGeom prst="straightConnector1">
            <a:avLst/>
          </a:prstGeom>
          <a:ln>
            <a:solidFill>
              <a:schemeClr val="accent1">
                <a:lumMod val="50000"/>
              </a:schemeClr>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Electrical lighting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70</a:t>
            </a:fld>
            <a:endParaRPr lang="en-GB" dirty="0"/>
          </a:p>
        </p:txBody>
      </p:sp>
      <p:sp>
        <p:nvSpPr>
          <p:cNvPr id="14" name="Rectangle 13"/>
          <p:cNvSpPr/>
          <p:nvPr/>
        </p:nvSpPr>
        <p:spPr>
          <a:xfrm>
            <a:off x="1835696" y="1052736"/>
            <a:ext cx="1386726" cy="369332"/>
          </a:xfrm>
          <a:prstGeom prst="rect">
            <a:avLst/>
          </a:prstGeom>
        </p:spPr>
        <p:txBody>
          <a:bodyPr wrap="none">
            <a:spAutoFit/>
          </a:bodyPr>
          <a:lstStyle/>
          <a:p>
            <a:pPr marL="342900" indent="-342900"/>
            <a:r>
              <a:rPr lang="en-GB" dirty="0" smtClean="0">
                <a:latin typeface="Times New Roman" pitchFamily="18" charset="0"/>
                <a:cs typeface="Times New Roman" pitchFamily="18" charset="0"/>
              </a:rPr>
              <a:t>2. Work Plan</a:t>
            </a:r>
            <a:endParaRPr lang="en-US" dirty="0">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2987824" y="1772816"/>
          <a:ext cx="3352800" cy="1975074"/>
        </p:xfrm>
        <a:graphic>
          <a:graphicData uri="http://schemas.openxmlformats.org/drawingml/2006/table">
            <a:tbl>
              <a:tblPr firstRow="1" bandRow="1">
                <a:tableStyleId>{BC89EF96-8CEA-46FF-86C4-4CE0E7609802}</a:tableStyleId>
              </a:tblPr>
              <a:tblGrid>
                <a:gridCol w="1512168"/>
                <a:gridCol w="1840632"/>
              </a:tblGrid>
              <a:tr h="414518">
                <a:tc>
                  <a:txBody>
                    <a:bodyPr/>
                    <a:lstStyle/>
                    <a:p>
                      <a:pPr algn="ctr"/>
                      <a:r>
                        <a:rPr lang="en-US" dirty="0" smtClean="0"/>
                        <a:t>Function </a:t>
                      </a:r>
                      <a:endParaRPr lang="en-US" dirty="0"/>
                    </a:p>
                  </a:txBody>
                  <a:tcPr/>
                </a:tc>
                <a:tc>
                  <a:txBody>
                    <a:bodyPr/>
                    <a:lstStyle/>
                    <a:p>
                      <a:pPr algn="ctr"/>
                      <a:r>
                        <a:rPr lang="en-US" dirty="0" smtClean="0"/>
                        <a:t>Height </a:t>
                      </a:r>
                      <a:endParaRPr lang="en-US" dirty="0"/>
                    </a:p>
                  </a:txBody>
                  <a:tcPr/>
                </a:tc>
              </a:tr>
              <a:tr h="414518">
                <a:tc>
                  <a:txBody>
                    <a:bodyPr/>
                    <a:lstStyle/>
                    <a:p>
                      <a:pPr algn="ctr"/>
                      <a:r>
                        <a:rPr lang="en-US" sz="1400" dirty="0" smtClean="0"/>
                        <a:t>Classrooms</a:t>
                      </a:r>
                      <a:endParaRPr lang="en-US" sz="1400" dirty="0"/>
                    </a:p>
                  </a:txBody>
                  <a:tcPr/>
                </a:tc>
                <a:tc>
                  <a:txBody>
                    <a:bodyPr/>
                    <a:lstStyle/>
                    <a:p>
                      <a:pPr algn="ctr"/>
                      <a:r>
                        <a:rPr lang="en-US" sz="1400" dirty="0" smtClean="0"/>
                        <a:t>65 cm</a:t>
                      </a:r>
                      <a:endParaRPr lang="en-US" sz="1400" dirty="0"/>
                    </a:p>
                  </a:txBody>
                  <a:tcPr/>
                </a:tc>
              </a:tr>
              <a:tr h="414518">
                <a:tc>
                  <a:txBody>
                    <a:bodyPr/>
                    <a:lstStyle/>
                    <a:p>
                      <a:pPr algn="ctr"/>
                      <a:r>
                        <a:rPr lang="en-US" sz="1400" dirty="0" smtClean="0"/>
                        <a:t>Corridors </a:t>
                      </a:r>
                      <a:endParaRPr lang="en-US" sz="1400" dirty="0"/>
                    </a:p>
                  </a:txBody>
                  <a:tcPr/>
                </a:tc>
                <a:tc>
                  <a:txBody>
                    <a:bodyPr/>
                    <a:lstStyle/>
                    <a:p>
                      <a:pPr algn="ctr"/>
                      <a:r>
                        <a:rPr lang="en-US" sz="1400" dirty="0" smtClean="0"/>
                        <a:t>150 cm</a:t>
                      </a:r>
                      <a:endParaRPr lang="en-US" sz="1400" dirty="0"/>
                    </a:p>
                  </a:txBody>
                  <a:tcPr/>
                </a:tc>
              </a:tr>
              <a:tr h="414518">
                <a:tc>
                  <a:txBody>
                    <a:bodyPr/>
                    <a:lstStyle/>
                    <a:p>
                      <a:pPr algn="ctr"/>
                      <a:r>
                        <a:rPr lang="en-US" sz="1400" dirty="0" smtClean="0"/>
                        <a:t>Library and</a:t>
                      </a:r>
                      <a:r>
                        <a:rPr lang="en-US" sz="1400" baseline="0" dirty="0" smtClean="0"/>
                        <a:t> </a:t>
                      </a:r>
                      <a:r>
                        <a:rPr lang="en-US" sz="1400" dirty="0" smtClean="0"/>
                        <a:t>teacher room and Labs</a:t>
                      </a:r>
                      <a:endParaRPr lang="en-US" sz="1400" dirty="0"/>
                    </a:p>
                  </a:txBody>
                  <a:tcPr/>
                </a:tc>
                <a:tc>
                  <a:txBody>
                    <a:bodyPr/>
                    <a:lstStyle/>
                    <a:p>
                      <a:pPr algn="ctr"/>
                      <a:r>
                        <a:rPr lang="en-US" sz="1400" dirty="0" smtClean="0"/>
                        <a:t>75 cm</a:t>
                      </a:r>
                      <a:endParaRPr lang="en-US" sz="1400" dirty="0"/>
                    </a:p>
                  </a:txBody>
                  <a:tcPr/>
                </a:tc>
              </a:tr>
            </a:tbl>
          </a:graphicData>
        </a:graphic>
      </p:graphicFrame>
      <p:sp>
        <p:nvSpPr>
          <p:cNvPr id="18" name="TextBox 17"/>
          <p:cNvSpPr txBox="1"/>
          <p:nvPr/>
        </p:nvSpPr>
        <p:spPr>
          <a:xfrm>
            <a:off x="2339752" y="4149080"/>
            <a:ext cx="2808312" cy="646331"/>
          </a:xfrm>
          <a:prstGeom prst="rect">
            <a:avLst/>
          </a:prstGeom>
          <a:noFill/>
        </p:spPr>
        <p:txBody>
          <a:bodyPr wrap="square" rtlCol="0">
            <a:spAutoFit/>
          </a:bodyPr>
          <a:lstStyle/>
          <a:p>
            <a:r>
              <a:rPr lang="en-GB" dirty="0" smtClean="0">
                <a:latin typeface="Times New Roman" pitchFamily="18" charset="0"/>
                <a:cs typeface="Times New Roman" pitchFamily="18" charset="0"/>
              </a:rPr>
              <a:t>3.Selecting lamps</a:t>
            </a:r>
            <a:endParaRPr lang="en-US" dirty="0" smtClean="0">
              <a:latin typeface="Times New Roman" pitchFamily="18" charset="0"/>
              <a:cs typeface="Times New Roman" pitchFamily="18" charset="0"/>
            </a:endParaRPr>
          </a:p>
          <a:p>
            <a:endParaRPr lang="en-US" dirty="0"/>
          </a:p>
        </p:txBody>
      </p:sp>
      <p:sp>
        <p:nvSpPr>
          <p:cNvPr id="20" name="TextBox 19"/>
          <p:cNvSpPr txBox="1"/>
          <p:nvPr/>
        </p:nvSpPr>
        <p:spPr>
          <a:xfrm>
            <a:off x="2108527" y="4725144"/>
            <a:ext cx="7035473" cy="1200329"/>
          </a:xfrm>
          <a:prstGeom prst="rect">
            <a:avLst/>
          </a:prstGeom>
          <a:noFill/>
        </p:spPr>
        <p:txBody>
          <a:bodyPr wrap="square" rtlCol="0">
            <a:spAutoFit/>
          </a:bodyPr>
          <a:lstStyle/>
          <a:p>
            <a:r>
              <a:rPr lang="en-GB" b="1" dirty="0" smtClean="0">
                <a:latin typeface="Times New Roman" pitchFamily="18" charset="0"/>
                <a:cs typeface="Times New Roman" pitchFamily="18" charset="0"/>
              </a:rPr>
              <a:t>Fluorescent</a:t>
            </a:r>
            <a:r>
              <a:rPr lang="en-GB" dirty="0" smtClean="0">
                <a:latin typeface="Times New Roman" pitchFamily="18" charset="0"/>
                <a:cs typeface="Times New Roman" pitchFamily="18" charset="0"/>
              </a:rPr>
              <a:t> lamps are suitable to light all teaching spaces.</a:t>
            </a:r>
          </a:p>
          <a:p>
            <a:endParaRPr lang="en-GB" dirty="0" smtClean="0">
              <a:latin typeface="Times New Roman" pitchFamily="18" charset="0"/>
              <a:cs typeface="Times New Roman" pitchFamily="18" charset="0"/>
            </a:endParaRPr>
          </a:p>
          <a:p>
            <a:r>
              <a:rPr lang="en-GB" b="1" dirty="0" smtClean="0">
                <a:latin typeface="Times New Roman" pitchFamily="18" charset="0"/>
                <a:cs typeface="Times New Roman" pitchFamily="18" charset="0"/>
              </a:rPr>
              <a:t>(Type T8 or T5)</a:t>
            </a:r>
            <a:endParaRPr lang="en-US" b="1"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Electrical lighting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71</a:t>
            </a:fld>
            <a:endParaRPr lang="en-GB" dirty="0"/>
          </a:p>
        </p:txBody>
      </p:sp>
      <p:sp>
        <p:nvSpPr>
          <p:cNvPr id="16" name="Rectangle 15"/>
          <p:cNvSpPr/>
          <p:nvPr/>
        </p:nvSpPr>
        <p:spPr>
          <a:xfrm>
            <a:off x="1763688" y="980728"/>
            <a:ext cx="3777509" cy="646331"/>
          </a:xfrm>
          <a:prstGeom prst="rect">
            <a:avLst/>
          </a:prstGeom>
        </p:spPr>
        <p:txBody>
          <a:bodyPr wrap="none">
            <a:spAutoFit/>
          </a:bodyPr>
          <a:lstStyle/>
          <a:p>
            <a:r>
              <a:rPr lang="en-GB" dirty="0" smtClean="0">
                <a:latin typeface="Times New Roman" pitchFamily="18" charset="0"/>
                <a:cs typeface="Times New Roman" pitchFamily="18" charset="0"/>
              </a:rPr>
              <a:t>4. Selecting luminaries’ for classrooms</a:t>
            </a:r>
            <a:endParaRPr lang="en-US" dirty="0" smtClean="0">
              <a:latin typeface="Times New Roman" pitchFamily="18" charset="0"/>
              <a:cs typeface="Times New Roman" pitchFamily="18" charset="0"/>
            </a:endParaRPr>
          </a:p>
          <a:p>
            <a:endParaRPr lang="en-US" dirty="0"/>
          </a:p>
        </p:txBody>
      </p:sp>
      <p:sp>
        <p:nvSpPr>
          <p:cNvPr id="17" name="TextBox 16"/>
          <p:cNvSpPr txBox="1"/>
          <p:nvPr/>
        </p:nvSpPr>
        <p:spPr>
          <a:xfrm>
            <a:off x="1835696" y="1628800"/>
            <a:ext cx="4104456" cy="923330"/>
          </a:xfrm>
          <a:prstGeom prst="rect">
            <a:avLst/>
          </a:prstGeom>
          <a:noFill/>
        </p:spPr>
        <p:txBody>
          <a:bodyPr wrap="square" rtlCol="0">
            <a:spAutoFit/>
          </a:bodyPr>
          <a:lstStyle/>
          <a:p>
            <a:r>
              <a:rPr lang="en-GB" dirty="0" smtClean="0">
                <a:latin typeface="Times New Roman" pitchFamily="18" charset="0"/>
                <a:cs typeface="Times New Roman" pitchFamily="18" charset="0"/>
              </a:rPr>
              <a:t>The</a:t>
            </a:r>
            <a:r>
              <a:rPr lang="en-GB" b="1" dirty="0" smtClean="0">
                <a:latin typeface="Times New Roman" pitchFamily="18" charset="0"/>
                <a:cs typeface="Times New Roman" pitchFamily="18" charset="0"/>
              </a:rPr>
              <a:t> recessed </a:t>
            </a:r>
            <a:r>
              <a:rPr lang="en-GB" dirty="0" smtClean="0">
                <a:latin typeface="Times New Roman" pitchFamily="18" charset="0"/>
                <a:cs typeface="Times New Roman" pitchFamily="18" charset="0"/>
              </a:rPr>
              <a:t>luminaries’ should be used in classroom. </a:t>
            </a:r>
            <a:endParaRPr lang="en-US" dirty="0" smtClean="0">
              <a:latin typeface="Times New Roman" pitchFamily="18" charset="0"/>
              <a:cs typeface="Times New Roman" pitchFamily="18" charset="0"/>
            </a:endParaRPr>
          </a:p>
          <a:p>
            <a:endParaRPr lang="en-US" dirty="0"/>
          </a:p>
        </p:txBody>
      </p:sp>
      <p:sp>
        <p:nvSpPr>
          <p:cNvPr id="19" name="Rectangle 18"/>
          <p:cNvSpPr/>
          <p:nvPr/>
        </p:nvSpPr>
        <p:spPr>
          <a:xfrm>
            <a:off x="1835696" y="2564904"/>
            <a:ext cx="1454244" cy="646331"/>
          </a:xfrm>
          <a:prstGeom prst="rect">
            <a:avLst/>
          </a:prstGeom>
        </p:spPr>
        <p:txBody>
          <a:bodyPr wrap="none">
            <a:spAutoFit/>
          </a:bodyPr>
          <a:lstStyle/>
          <a:p>
            <a:r>
              <a:rPr lang="en-GB" dirty="0" smtClean="0">
                <a:latin typeface="Times New Roman" pitchFamily="18" charset="0"/>
                <a:cs typeface="Times New Roman" pitchFamily="18" charset="0"/>
              </a:rPr>
              <a:t>5. </a:t>
            </a:r>
            <a:r>
              <a:rPr lang="en-US" dirty="0" smtClean="0">
                <a:latin typeface="Times New Roman" pitchFamily="18" charset="0"/>
                <a:cs typeface="Times New Roman" pitchFamily="18" charset="0"/>
              </a:rPr>
              <a:t>Uniformity</a:t>
            </a:r>
          </a:p>
          <a:p>
            <a:endParaRPr lang="en-US" dirty="0"/>
          </a:p>
        </p:txBody>
      </p:sp>
      <p:sp>
        <p:nvSpPr>
          <p:cNvPr id="21" name="TextBox 20"/>
          <p:cNvSpPr txBox="1"/>
          <p:nvPr/>
        </p:nvSpPr>
        <p:spPr>
          <a:xfrm>
            <a:off x="1907704" y="2996952"/>
            <a:ext cx="6768752" cy="646331"/>
          </a:xfrm>
          <a:prstGeom prst="rect">
            <a:avLst/>
          </a:prstGeom>
          <a:noFill/>
        </p:spPr>
        <p:txBody>
          <a:bodyPr wrap="square" rtlCol="0">
            <a:spAutoFit/>
          </a:bodyPr>
          <a:lstStyle/>
          <a:p>
            <a:r>
              <a:rPr lang="en-GB" dirty="0" smtClean="0">
                <a:latin typeface="Times New Roman" pitchFamily="18" charset="0"/>
                <a:cs typeface="Times New Roman" pitchFamily="18" charset="0"/>
              </a:rPr>
              <a:t>For the ambient lighting in school ,it should be between (0.6_0.8).</a:t>
            </a:r>
            <a:endParaRPr lang="en-US" dirty="0" smtClean="0">
              <a:latin typeface="Times New Roman" pitchFamily="18" charset="0"/>
              <a:cs typeface="Times New Roman" pitchFamily="18" charset="0"/>
            </a:endParaRPr>
          </a:p>
          <a:p>
            <a:endParaRPr lang="en-US" dirty="0"/>
          </a:p>
        </p:txBody>
      </p:sp>
      <p:sp>
        <p:nvSpPr>
          <p:cNvPr id="23" name="TextBox 22"/>
          <p:cNvSpPr txBox="1"/>
          <p:nvPr/>
        </p:nvSpPr>
        <p:spPr>
          <a:xfrm>
            <a:off x="1979712" y="3717032"/>
            <a:ext cx="6804248" cy="646331"/>
          </a:xfrm>
          <a:prstGeom prst="rect">
            <a:avLst/>
          </a:prstGeom>
          <a:noFill/>
        </p:spPr>
        <p:txBody>
          <a:bodyPr wrap="square" rtlCol="0">
            <a:spAutoFit/>
          </a:bodyPr>
          <a:lstStyle/>
          <a:p>
            <a:pPr>
              <a:buFont typeface="Wingdings" pitchFamily="2" charset="2"/>
              <a:buChar char="Ø"/>
            </a:pPr>
            <a:r>
              <a:rPr lang="en-GB" b="1" dirty="0" smtClean="0">
                <a:latin typeface="Times New Roman" pitchFamily="18" charset="0"/>
                <a:cs typeface="Times New Roman" pitchFamily="18" charset="0"/>
              </a:rPr>
              <a:t> Type of lamps used</a:t>
            </a:r>
            <a:endParaRPr lang="en-US" b="1" dirty="0" smtClean="0">
              <a:latin typeface="Times New Roman" pitchFamily="18" charset="0"/>
              <a:cs typeface="Times New Roman" pitchFamily="18" charset="0"/>
            </a:endParaRPr>
          </a:p>
          <a:p>
            <a:endParaRPr lang="en-US" dirty="0"/>
          </a:p>
        </p:txBody>
      </p:sp>
      <p:pic>
        <p:nvPicPr>
          <p:cNvPr id="24" name="Picture 23"/>
          <p:cNvPicPr/>
          <p:nvPr/>
        </p:nvPicPr>
        <p:blipFill>
          <a:blip r:embed="rId3" cstate="print"/>
          <a:stretch>
            <a:fillRect/>
          </a:stretch>
        </p:blipFill>
        <p:spPr bwMode="auto">
          <a:xfrm>
            <a:off x="4860032" y="4077072"/>
            <a:ext cx="2952328" cy="1728192"/>
          </a:xfrm>
          <a:prstGeom prst="rect">
            <a:avLst/>
          </a:prstGeom>
          <a:ln w="3175" cap="sq">
            <a:solidFill>
              <a:schemeClr val="accent1"/>
            </a:solidFill>
            <a:prstDash val="solid"/>
            <a:miter lim="800000"/>
          </a:ln>
          <a:effectLst>
            <a:outerShdw blurRad="50800" dist="38100" dir="2700000" algn="tl" rotWithShape="0">
              <a:srgbClr val="000000">
                <a:alpha val="43000"/>
              </a:srgbClr>
            </a:outerShdw>
          </a:effectLst>
        </p:spPr>
      </p:pic>
      <p:sp>
        <p:nvSpPr>
          <p:cNvPr id="25" name="TextBox 24"/>
          <p:cNvSpPr txBox="1"/>
          <p:nvPr/>
        </p:nvSpPr>
        <p:spPr>
          <a:xfrm>
            <a:off x="4644008" y="6021288"/>
            <a:ext cx="3571330" cy="369332"/>
          </a:xfrm>
          <a:prstGeom prst="rect">
            <a:avLst/>
          </a:prstGeom>
          <a:noFill/>
        </p:spPr>
        <p:txBody>
          <a:bodyPr wrap="square" rtlCol="0">
            <a:spAutoFit/>
          </a:bodyPr>
          <a:lstStyle/>
          <a:p>
            <a:r>
              <a:rPr lang="en-GB" dirty="0" smtClean="0"/>
              <a:t>Fig38:Luminaire used in school</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Electrical lighting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72</a:t>
            </a:fld>
            <a:endParaRPr lang="en-GB" dirty="0"/>
          </a:p>
        </p:txBody>
      </p:sp>
      <p:pic>
        <p:nvPicPr>
          <p:cNvPr id="18" name="Picture 17"/>
          <p:cNvPicPr/>
          <p:nvPr/>
        </p:nvPicPr>
        <p:blipFill>
          <a:blip r:embed="rId3" cstate="print"/>
          <a:srcRect/>
          <a:stretch>
            <a:fillRect/>
          </a:stretch>
        </p:blipFill>
        <p:spPr bwMode="auto">
          <a:xfrm>
            <a:off x="1979712" y="764704"/>
            <a:ext cx="2448272" cy="2520280"/>
          </a:xfrm>
          <a:prstGeom prst="rect">
            <a:avLst/>
          </a:prstGeom>
          <a:noFill/>
          <a:ln w="3175">
            <a:solidFill>
              <a:schemeClr val="accent1"/>
            </a:solidFill>
            <a:miter lim="800000"/>
            <a:headEnd/>
            <a:tailEnd/>
          </a:ln>
        </p:spPr>
      </p:pic>
      <p:pic>
        <p:nvPicPr>
          <p:cNvPr id="20" name="Picture 19"/>
          <p:cNvPicPr/>
          <p:nvPr/>
        </p:nvPicPr>
        <p:blipFill>
          <a:blip r:embed="rId4" cstate="print"/>
          <a:srcRect/>
          <a:stretch>
            <a:fillRect/>
          </a:stretch>
        </p:blipFill>
        <p:spPr bwMode="auto">
          <a:xfrm>
            <a:off x="4788024" y="764704"/>
            <a:ext cx="3888432" cy="2520280"/>
          </a:xfrm>
          <a:prstGeom prst="rect">
            <a:avLst/>
          </a:prstGeom>
          <a:noFill/>
          <a:ln w="3175">
            <a:solidFill>
              <a:schemeClr val="accent1"/>
            </a:solidFill>
            <a:miter lim="800000"/>
            <a:headEnd/>
            <a:tailEnd/>
          </a:ln>
        </p:spPr>
      </p:pic>
      <p:sp>
        <p:nvSpPr>
          <p:cNvPr id="22" name="TextBox 21"/>
          <p:cNvSpPr txBox="1"/>
          <p:nvPr/>
        </p:nvSpPr>
        <p:spPr>
          <a:xfrm>
            <a:off x="2843808" y="3573016"/>
            <a:ext cx="4320480" cy="369332"/>
          </a:xfrm>
          <a:prstGeom prst="rect">
            <a:avLst/>
          </a:prstGeom>
          <a:noFill/>
        </p:spPr>
        <p:txBody>
          <a:bodyPr wrap="square" rtlCol="0">
            <a:spAutoFit/>
          </a:bodyPr>
          <a:lstStyle/>
          <a:p>
            <a:r>
              <a:rPr lang="en-GB" dirty="0" smtClean="0">
                <a:latin typeface="Times New Roman" pitchFamily="18" charset="0"/>
                <a:cs typeface="Times New Roman" pitchFamily="18" charset="0"/>
              </a:rPr>
              <a:t>Fig39 :(False color display) for classroom</a:t>
            </a:r>
            <a:endParaRPr lang="en-US" dirty="0">
              <a:latin typeface="Times New Roman" pitchFamily="18" charset="0"/>
              <a:cs typeface="Times New Roman" pitchFamily="18" charset="0"/>
            </a:endParaRPr>
          </a:p>
        </p:txBody>
      </p:sp>
      <p:pic>
        <p:nvPicPr>
          <p:cNvPr id="27" name="Picture 26"/>
          <p:cNvPicPr/>
          <p:nvPr/>
        </p:nvPicPr>
        <p:blipFill>
          <a:blip r:embed="rId5" cstate="print"/>
          <a:srcRect/>
          <a:stretch>
            <a:fillRect/>
          </a:stretch>
        </p:blipFill>
        <p:spPr bwMode="auto">
          <a:xfrm>
            <a:off x="2843808" y="4005064"/>
            <a:ext cx="3600400" cy="2160240"/>
          </a:xfrm>
          <a:prstGeom prst="rect">
            <a:avLst/>
          </a:prstGeom>
          <a:ln w="3175"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Electrical lighting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73</a:t>
            </a:fld>
            <a:endParaRPr lang="en-GB" dirty="0"/>
          </a:p>
        </p:txBody>
      </p:sp>
      <p:pic>
        <p:nvPicPr>
          <p:cNvPr id="15" name="Picture 14"/>
          <p:cNvPicPr/>
          <p:nvPr/>
        </p:nvPicPr>
        <p:blipFill>
          <a:blip r:embed="rId3" cstate="print"/>
          <a:srcRect/>
          <a:stretch>
            <a:fillRect/>
          </a:stretch>
        </p:blipFill>
        <p:spPr bwMode="auto">
          <a:xfrm>
            <a:off x="4211960" y="836712"/>
            <a:ext cx="4752528" cy="2304256"/>
          </a:xfrm>
          <a:prstGeom prst="rect">
            <a:avLst/>
          </a:prstGeom>
          <a:ln w="3175" cap="sq">
            <a:solidFill>
              <a:schemeClr val="accent1"/>
            </a:solidFill>
            <a:prstDash val="solid"/>
            <a:miter lim="800000"/>
          </a:ln>
          <a:effectLst>
            <a:outerShdw blurRad="50800" dist="38100" dir="2700000" algn="tl" rotWithShape="0">
              <a:srgbClr val="000000">
                <a:alpha val="43000"/>
              </a:srgbClr>
            </a:outerShdw>
          </a:effectLst>
        </p:spPr>
      </p:pic>
      <p:pic>
        <p:nvPicPr>
          <p:cNvPr id="16" name="Picture 15"/>
          <p:cNvPicPr/>
          <p:nvPr/>
        </p:nvPicPr>
        <p:blipFill>
          <a:blip r:embed="rId4" cstate="print"/>
          <a:srcRect/>
          <a:stretch>
            <a:fillRect/>
          </a:stretch>
        </p:blipFill>
        <p:spPr bwMode="auto">
          <a:xfrm>
            <a:off x="1835697" y="836712"/>
            <a:ext cx="2232248" cy="2304256"/>
          </a:xfrm>
          <a:prstGeom prst="rect">
            <a:avLst/>
          </a:prstGeom>
          <a:noFill/>
          <a:ln w="3175">
            <a:solidFill>
              <a:schemeClr val="accent1"/>
            </a:solidFill>
            <a:miter lim="800000"/>
            <a:headEnd/>
            <a:tailEnd/>
          </a:ln>
        </p:spPr>
      </p:pic>
      <p:sp>
        <p:nvSpPr>
          <p:cNvPr id="17" name="TextBox 16"/>
          <p:cNvSpPr txBox="1"/>
          <p:nvPr/>
        </p:nvSpPr>
        <p:spPr>
          <a:xfrm>
            <a:off x="2771800" y="3356992"/>
            <a:ext cx="4320480" cy="369332"/>
          </a:xfrm>
          <a:prstGeom prst="rect">
            <a:avLst/>
          </a:prstGeom>
          <a:noFill/>
        </p:spPr>
        <p:txBody>
          <a:bodyPr wrap="square" rtlCol="0">
            <a:spAutoFit/>
          </a:bodyPr>
          <a:lstStyle/>
          <a:p>
            <a:r>
              <a:rPr lang="en-GB" dirty="0" smtClean="0">
                <a:latin typeface="Times New Roman" pitchFamily="18" charset="0"/>
                <a:cs typeface="Times New Roman" pitchFamily="18" charset="0"/>
              </a:rPr>
              <a:t>Fig 39 :(False color display) for corridor</a:t>
            </a:r>
            <a:endParaRPr lang="en-US" dirty="0">
              <a:latin typeface="Times New Roman" pitchFamily="18" charset="0"/>
              <a:cs typeface="Times New Roman" pitchFamily="18" charset="0"/>
            </a:endParaRPr>
          </a:p>
        </p:txBody>
      </p:sp>
      <p:pic>
        <p:nvPicPr>
          <p:cNvPr id="19" name="Picture 18"/>
          <p:cNvPicPr/>
          <p:nvPr/>
        </p:nvPicPr>
        <p:blipFill>
          <a:blip r:embed="rId5" cstate="print"/>
          <a:srcRect/>
          <a:stretch>
            <a:fillRect/>
          </a:stretch>
        </p:blipFill>
        <p:spPr bwMode="auto">
          <a:xfrm>
            <a:off x="2411760" y="3789040"/>
            <a:ext cx="5760640" cy="2451123"/>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Electrical lighting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74</a:t>
            </a:fld>
            <a:endParaRPr lang="en-GB" dirty="0"/>
          </a:p>
        </p:txBody>
      </p:sp>
      <p:sp>
        <p:nvSpPr>
          <p:cNvPr id="17" name="TextBox 16"/>
          <p:cNvSpPr txBox="1"/>
          <p:nvPr/>
        </p:nvSpPr>
        <p:spPr>
          <a:xfrm>
            <a:off x="2771800" y="3356992"/>
            <a:ext cx="4514844" cy="369332"/>
          </a:xfrm>
          <a:prstGeom prst="rect">
            <a:avLst/>
          </a:prstGeom>
          <a:noFill/>
        </p:spPr>
        <p:txBody>
          <a:bodyPr wrap="square" rtlCol="0">
            <a:spAutoFit/>
          </a:bodyPr>
          <a:lstStyle/>
          <a:p>
            <a:r>
              <a:rPr lang="en-GB" dirty="0" smtClean="0">
                <a:latin typeface="Times New Roman" pitchFamily="18" charset="0"/>
                <a:cs typeface="Times New Roman" pitchFamily="18" charset="0"/>
              </a:rPr>
              <a:t>Fig 40 :(False color display) for chemistry lab</a:t>
            </a:r>
            <a:endParaRPr lang="en-US" dirty="0">
              <a:latin typeface="Times New Roman" pitchFamily="18" charset="0"/>
              <a:cs typeface="Times New Roman" pitchFamily="18" charset="0"/>
            </a:endParaRPr>
          </a:p>
        </p:txBody>
      </p:sp>
      <p:pic>
        <p:nvPicPr>
          <p:cNvPr id="14" name="Picture 13"/>
          <p:cNvPicPr/>
          <p:nvPr/>
        </p:nvPicPr>
        <p:blipFill>
          <a:blip r:embed="rId3" cstate="print"/>
          <a:srcRect/>
          <a:stretch>
            <a:fillRect/>
          </a:stretch>
        </p:blipFill>
        <p:spPr bwMode="auto">
          <a:xfrm>
            <a:off x="2195736" y="836712"/>
            <a:ext cx="2160240" cy="2376264"/>
          </a:xfrm>
          <a:prstGeom prst="rect">
            <a:avLst/>
          </a:prstGeom>
          <a:ln w="3175" cap="sq">
            <a:solidFill>
              <a:schemeClr val="accent1"/>
            </a:solidFill>
            <a:prstDash val="solid"/>
            <a:miter lim="800000"/>
          </a:ln>
          <a:effectLst>
            <a:outerShdw blurRad="50800" dist="38100" dir="2700000" algn="tl" rotWithShape="0">
              <a:srgbClr val="000000">
                <a:alpha val="43000"/>
              </a:srgbClr>
            </a:outerShdw>
          </a:effectLst>
        </p:spPr>
      </p:pic>
      <p:pic>
        <p:nvPicPr>
          <p:cNvPr id="18" name="Picture 17"/>
          <p:cNvPicPr/>
          <p:nvPr/>
        </p:nvPicPr>
        <p:blipFill>
          <a:blip r:embed="rId4" cstate="print"/>
          <a:srcRect/>
          <a:stretch>
            <a:fillRect/>
          </a:stretch>
        </p:blipFill>
        <p:spPr bwMode="auto">
          <a:xfrm>
            <a:off x="4932040" y="836712"/>
            <a:ext cx="3384376" cy="2376264"/>
          </a:xfrm>
          <a:prstGeom prst="rect">
            <a:avLst/>
          </a:prstGeom>
          <a:ln w="3175" cap="sq">
            <a:solidFill>
              <a:schemeClr val="accent1"/>
            </a:solidFill>
            <a:prstDash val="solid"/>
            <a:miter lim="800000"/>
          </a:ln>
          <a:effectLst>
            <a:outerShdw blurRad="50800" dist="38100" dir="2700000" algn="tl" rotWithShape="0">
              <a:srgbClr val="000000">
                <a:alpha val="43000"/>
              </a:srgbClr>
            </a:outerShdw>
          </a:effectLst>
        </p:spPr>
      </p:pic>
      <p:pic>
        <p:nvPicPr>
          <p:cNvPr id="35842" name="Picture 2"/>
          <p:cNvPicPr>
            <a:picLocks noChangeAspect="1" noChangeArrowheads="1"/>
          </p:cNvPicPr>
          <p:nvPr/>
        </p:nvPicPr>
        <p:blipFill>
          <a:blip r:embed="rId5" cstate="print"/>
          <a:srcRect/>
          <a:stretch>
            <a:fillRect/>
          </a:stretch>
        </p:blipFill>
        <p:spPr bwMode="auto">
          <a:xfrm>
            <a:off x="2411760" y="3789040"/>
            <a:ext cx="5328592" cy="251536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Mechanical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75</a:t>
            </a:fld>
            <a:endParaRPr lang="en-GB" dirty="0"/>
          </a:p>
        </p:txBody>
      </p:sp>
      <p:sp>
        <p:nvSpPr>
          <p:cNvPr id="12" name="TextBox 11"/>
          <p:cNvSpPr txBox="1"/>
          <p:nvPr/>
        </p:nvSpPr>
        <p:spPr>
          <a:xfrm>
            <a:off x="2123728" y="1052736"/>
            <a:ext cx="5472608" cy="7294305"/>
          </a:xfrm>
          <a:prstGeom prst="rect">
            <a:avLst/>
          </a:prstGeom>
          <a:noFill/>
        </p:spPr>
        <p:txBody>
          <a:bodyPr wrap="square" rtlCol="0">
            <a:spAutoFit/>
          </a:bodyPr>
          <a:lstStyle/>
          <a:p>
            <a:r>
              <a:rPr lang="en-GB" dirty="0" smtClean="0">
                <a:latin typeface="Times New Roman" pitchFamily="18" charset="0"/>
                <a:cs typeface="Times New Roman" pitchFamily="18" charset="0"/>
              </a:rPr>
              <a:t>Mechanical design involves many </a:t>
            </a:r>
            <a:r>
              <a:rPr lang="en-GB" b="1" dirty="0" smtClean="0">
                <a:latin typeface="Times New Roman" pitchFamily="18" charset="0"/>
                <a:cs typeface="Times New Roman" pitchFamily="18" charset="0"/>
              </a:rPr>
              <a:t>aspects </a:t>
            </a:r>
            <a:r>
              <a:rPr lang="en-GB" dirty="0" smtClean="0">
                <a:latin typeface="Times New Roman" pitchFamily="18" charset="0"/>
                <a:cs typeface="Times New Roman" pitchFamily="18" charset="0"/>
              </a:rPr>
              <a:t>including :</a:t>
            </a:r>
          </a:p>
          <a:p>
            <a:pPr marL="342900" indent="-342900">
              <a:buFont typeface="+mj-lt"/>
              <a:buAutoNum type="alphaUcPeriod"/>
              <a:defRPr/>
            </a:pPr>
            <a:r>
              <a:rPr lang="en-US" dirty="0" smtClean="0">
                <a:latin typeface="Times New Roman" pitchFamily="18" charset="0"/>
                <a:cs typeface="Times New Roman" pitchFamily="18" charset="0"/>
              </a:rPr>
              <a:t>Fire fighting &amp; emergency e</a:t>
            </a:r>
            <a:r>
              <a:rPr lang="en-US" dirty="0" smtClean="0">
                <a:latin typeface="Times New Roman" pitchFamily="18" charset="0"/>
                <a:cs typeface="Times New Roman" pitchFamily="18" charset="0"/>
              </a:rPr>
              <a:t>xits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p>
          <a:p>
            <a:pPr marL="342900" indent="-342900">
              <a:buFont typeface="+mj-lt"/>
              <a:buAutoNum type="alphaUcPeriod"/>
              <a:defRPr/>
            </a:pPr>
            <a:r>
              <a:rPr lang="en-US" dirty="0" smtClean="0">
                <a:latin typeface="Times New Roman" pitchFamily="18" charset="0"/>
                <a:cs typeface="Times New Roman" pitchFamily="18" charset="0"/>
              </a:rPr>
              <a:t>Sanitation system.</a:t>
            </a: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Two manual system were used in the building as follows:</a:t>
            </a:r>
          </a:p>
          <a:p>
            <a:r>
              <a:rPr lang="en-GB" dirty="0" smtClean="0"/>
              <a:t>1.Fire extinguisher.</a:t>
            </a:r>
          </a:p>
          <a:p>
            <a:r>
              <a:rPr lang="en-GB" dirty="0" smtClean="0">
                <a:latin typeface="Times New Roman" pitchFamily="18" charset="0"/>
                <a:cs typeface="Times New Roman" pitchFamily="18" charset="0"/>
              </a:rPr>
              <a:t>2.</a:t>
            </a:r>
            <a:r>
              <a:rPr lang="en-GB" dirty="0" smtClean="0"/>
              <a:t> Fire hose system.</a:t>
            </a:r>
          </a:p>
          <a:p>
            <a:r>
              <a:rPr lang="en-US" dirty="0" smtClean="0">
                <a:latin typeface="Times New Roman" pitchFamily="18" charset="0"/>
                <a:cs typeface="Times New Roman" pitchFamily="18" charset="0"/>
              </a:rPr>
              <a:t> </a:t>
            </a: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p>
        </p:txBody>
      </p:sp>
      <p:pic>
        <p:nvPicPr>
          <p:cNvPr id="16" name="Picture 15"/>
          <p:cNvPicPr/>
          <p:nvPr/>
        </p:nvPicPr>
        <p:blipFill>
          <a:blip r:embed="rId3" cstate="print"/>
          <a:srcRect/>
          <a:stretch>
            <a:fillRect/>
          </a:stretch>
        </p:blipFill>
        <p:spPr bwMode="auto">
          <a:xfrm>
            <a:off x="5148064" y="3068960"/>
            <a:ext cx="3528392" cy="259228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5076056" y="5877272"/>
            <a:ext cx="3853662" cy="369332"/>
          </a:xfrm>
          <a:prstGeom prst="rect">
            <a:avLst/>
          </a:prstGeom>
          <a:noFill/>
        </p:spPr>
        <p:txBody>
          <a:bodyPr wrap="square" rtlCol="0">
            <a:spAutoFit/>
          </a:bodyPr>
          <a:lstStyle/>
          <a:p>
            <a:r>
              <a:rPr lang="en-GB" dirty="0" smtClean="0">
                <a:latin typeface="Times New Roman" pitchFamily="18" charset="0"/>
                <a:cs typeface="Times New Roman" pitchFamily="18" charset="0"/>
              </a:rPr>
              <a:t>  Fig 42: The position of fire water pipe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Mechanical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76</a:t>
            </a:fld>
            <a:endParaRPr lang="en-GB" dirty="0"/>
          </a:p>
        </p:txBody>
      </p:sp>
      <p:pic>
        <p:nvPicPr>
          <p:cNvPr id="18" name="Picture 17"/>
          <p:cNvPicPr/>
          <p:nvPr/>
        </p:nvPicPr>
        <p:blipFill>
          <a:blip r:embed="rId3" cstate="print"/>
          <a:srcRect/>
          <a:stretch>
            <a:fillRect/>
          </a:stretch>
        </p:blipFill>
        <p:spPr bwMode="auto">
          <a:xfrm>
            <a:off x="2411760" y="908720"/>
            <a:ext cx="5274310" cy="1896696"/>
          </a:xfrm>
          <a:prstGeom prst="rect">
            <a:avLst/>
          </a:prstGeom>
          <a:ln w="3175" cap="sq">
            <a:solidFill>
              <a:schemeClr val="accent1"/>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3203848" y="2996952"/>
            <a:ext cx="4082796" cy="369332"/>
          </a:xfrm>
          <a:prstGeom prst="rect">
            <a:avLst/>
          </a:prstGeom>
          <a:noFill/>
        </p:spPr>
        <p:txBody>
          <a:bodyPr wrap="square" rtlCol="0">
            <a:spAutoFit/>
          </a:bodyPr>
          <a:lstStyle/>
          <a:p>
            <a:r>
              <a:rPr lang="en-GB" dirty="0" smtClean="0">
                <a:latin typeface="Times New Roman" pitchFamily="18" charset="0"/>
                <a:cs typeface="Times New Roman" pitchFamily="18" charset="0"/>
              </a:rPr>
              <a:t>Fig 43: </a:t>
            </a:r>
            <a:r>
              <a:rPr lang="en-GB" dirty="0" smtClean="0"/>
              <a:t>Fire system used in building</a:t>
            </a:r>
            <a:endParaRPr lang="en-US" dirty="0">
              <a:latin typeface="Times New Roman" pitchFamily="18" charset="0"/>
              <a:cs typeface="Times New Roman" pitchFamily="18" charset="0"/>
            </a:endParaRPr>
          </a:p>
        </p:txBody>
      </p:sp>
      <p:sp>
        <p:nvSpPr>
          <p:cNvPr id="20" name="TextBox 19"/>
          <p:cNvSpPr txBox="1"/>
          <p:nvPr/>
        </p:nvSpPr>
        <p:spPr>
          <a:xfrm>
            <a:off x="2339752" y="3501008"/>
            <a:ext cx="4608512" cy="646331"/>
          </a:xfrm>
          <a:prstGeom prst="rect">
            <a:avLst/>
          </a:prstGeom>
          <a:noFill/>
        </p:spPr>
        <p:txBody>
          <a:bodyPr wrap="square" rtlCol="0">
            <a:spAutoFit/>
          </a:bodyPr>
          <a:lstStyle/>
          <a:p>
            <a:r>
              <a:rPr lang="en-GB" b="1" dirty="0" smtClean="0">
                <a:latin typeface="Times New Roman" pitchFamily="18" charset="0"/>
                <a:cs typeface="Times New Roman" pitchFamily="18" charset="0"/>
              </a:rPr>
              <a:t>Fire emergency Exit</a:t>
            </a:r>
            <a:endParaRPr lang="en-US" dirty="0" smtClean="0">
              <a:latin typeface="Times New Roman" pitchFamily="18" charset="0"/>
              <a:cs typeface="Times New Roman" pitchFamily="18" charset="0"/>
            </a:endParaRPr>
          </a:p>
          <a:p>
            <a:endParaRPr lang="en-US" dirty="0"/>
          </a:p>
        </p:txBody>
      </p:sp>
      <p:pic>
        <p:nvPicPr>
          <p:cNvPr id="21" name="Picture 20"/>
          <p:cNvPicPr/>
          <p:nvPr/>
        </p:nvPicPr>
        <p:blipFill>
          <a:blip r:embed="rId4" cstate="print"/>
          <a:srcRect/>
          <a:stretch>
            <a:fillRect/>
          </a:stretch>
        </p:blipFill>
        <p:spPr bwMode="auto">
          <a:xfrm>
            <a:off x="2411760" y="3933056"/>
            <a:ext cx="5274310" cy="1942380"/>
          </a:xfrm>
          <a:prstGeom prst="rect">
            <a:avLst/>
          </a:prstGeom>
          <a:ln w="3175" cap="sq">
            <a:solidFill>
              <a:schemeClr val="accent1"/>
            </a:solidFill>
            <a:prstDash val="solid"/>
            <a:miter lim="800000"/>
          </a:ln>
          <a:effectLst>
            <a:outerShdw blurRad="50800" dist="38100" dir="2700000" algn="tl" rotWithShape="0">
              <a:srgbClr val="000000">
                <a:alpha val="43000"/>
              </a:srgbClr>
            </a:outerShdw>
          </a:effectLst>
        </p:spPr>
      </p:pic>
      <p:sp>
        <p:nvSpPr>
          <p:cNvPr id="22" name="TextBox 21"/>
          <p:cNvSpPr txBox="1"/>
          <p:nvPr/>
        </p:nvSpPr>
        <p:spPr>
          <a:xfrm>
            <a:off x="3059832" y="6093296"/>
            <a:ext cx="4083936" cy="369332"/>
          </a:xfrm>
          <a:prstGeom prst="rect">
            <a:avLst/>
          </a:prstGeom>
          <a:noFill/>
        </p:spPr>
        <p:txBody>
          <a:bodyPr wrap="square" rtlCol="0">
            <a:spAutoFit/>
          </a:bodyPr>
          <a:lstStyle/>
          <a:p>
            <a:r>
              <a:rPr lang="en-GB" dirty="0" smtClean="0">
                <a:latin typeface="Times New Roman" pitchFamily="18" charset="0"/>
                <a:cs typeface="Times New Roman" pitchFamily="18" charset="0"/>
              </a:rPr>
              <a:t>Fig44: </a:t>
            </a:r>
            <a:r>
              <a:rPr lang="en-GB" dirty="0" smtClean="0"/>
              <a:t>Location of emergency </a:t>
            </a:r>
            <a:r>
              <a:rPr lang="en-GB" dirty="0" smtClean="0"/>
              <a:t>exits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Mechanical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77</a:t>
            </a:fld>
            <a:endParaRPr lang="en-GB" dirty="0"/>
          </a:p>
        </p:txBody>
      </p:sp>
      <p:sp>
        <p:nvSpPr>
          <p:cNvPr id="15" name="Rectangle 14"/>
          <p:cNvSpPr/>
          <p:nvPr/>
        </p:nvSpPr>
        <p:spPr>
          <a:xfrm>
            <a:off x="1835696" y="764704"/>
            <a:ext cx="3600400" cy="2031325"/>
          </a:xfrm>
          <a:prstGeom prst="rect">
            <a:avLst/>
          </a:prstGeom>
        </p:spPr>
        <p:txBody>
          <a:bodyPr wrap="square">
            <a:spAutoFit/>
          </a:bodyPr>
          <a:lstStyle/>
          <a:p>
            <a:pPr marL="342900" indent="-342900">
              <a:defRPr/>
            </a:pPr>
            <a:endParaRPr lang="en-US" dirty="0" smtClean="0">
              <a:latin typeface="Times New Roman" pitchFamily="18" charset="0"/>
              <a:cs typeface="Times New Roman" pitchFamily="18" charset="0"/>
            </a:endParaRPr>
          </a:p>
          <a:p>
            <a:pPr marL="342900" indent="-342900">
              <a:defRPr/>
            </a:pPr>
            <a:r>
              <a:rPr lang="en-US" dirty="0" smtClean="0">
                <a:latin typeface="Times New Roman" pitchFamily="18" charset="0"/>
                <a:cs typeface="Times New Roman" pitchFamily="18" charset="0"/>
              </a:rPr>
              <a:t>Sanitation system:</a:t>
            </a:r>
          </a:p>
          <a:p>
            <a:pPr>
              <a:buFont typeface="Wingdings" pitchFamily="2" charset="2"/>
              <a:buChar char="ü"/>
            </a:pPr>
            <a:r>
              <a:rPr lang="en-GB" dirty="0" smtClean="0">
                <a:latin typeface="Times New Roman" pitchFamily="18" charset="0"/>
                <a:cs typeface="Times New Roman" pitchFamily="18" charset="0"/>
              </a:rPr>
              <a:t> Water Supply System.</a:t>
            </a:r>
            <a:endParaRPr lang="en-US" dirty="0" smtClean="0">
              <a:latin typeface="Times New Roman" pitchFamily="18" charset="0"/>
              <a:cs typeface="Times New Roman" pitchFamily="18" charset="0"/>
            </a:endParaRPr>
          </a:p>
          <a:p>
            <a:pPr>
              <a:buFont typeface="Wingdings" pitchFamily="2" charset="2"/>
              <a:buChar char="ü"/>
            </a:pPr>
            <a:r>
              <a:rPr lang="en-GB" dirty="0" smtClean="0">
                <a:latin typeface="Times New Roman" pitchFamily="18" charset="0"/>
                <a:cs typeface="Times New Roman" pitchFamily="18" charset="0"/>
              </a:rPr>
              <a:t>  Drainage Water System.</a:t>
            </a:r>
            <a:endParaRPr lang="en-US" dirty="0" smtClean="0">
              <a:latin typeface="Times New Roman" pitchFamily="18" charset="0"/>
              <a:cs typeface="Times New Roman" pitchFamily="18" charset="0"/>
            </a:endParaRPr>
          </a:p>
          <a:p>
            <a:pPr>
              <a:buFont typeface="Wingdings" pitchFamily="2" charset="2"/>
              <a:buChar char="ü"/>
            </a:pPr>
            <a:r>
              <a:rPr lang="en-GB" dirty="0" smtClean="0">
                <a:latin typeface="Times New Roman" pitchFamily="18" charset="0"/>
                <a:cs typeface="Times New Roman" pitchFamily="18" charset="0"/>
              </a:rPr>
              <a:t>  Recycling drainage water.</a:t>
            </a:r>
          </a:p>
          <a:p>
            <a:pPr marL="342900" indent="-342900">
              <a:defRPr/>
            </a:pPr>
            <a:endParaRPr lang="en-US" dirty="0" smtClean="0">
              <a:latin typeface="Times New Roman" pitchFamily="18" charset="0"/>
              <a:cs typeface="Times New Roman" pitchFamily="18" charset="0"/>
            </a:endParaRPr>
          </a:p>
          <a:p>
            <a:pPr marL="342900" indent="-342900">
              <a:defRPr/>
            </a:pPr>
            <a:endParaRPr lang="en-US" dirty="0" smtClean="0">
              <a:latin typeface="Times New Roman" pitchFamily="18" charset="0"/>
              <a:cs typeface="Times New Roman" pitchFamily="18" charset="0"/>
            </a:endParaRPr>
          </a:p>
        </p:txBody>
      </p:sp>
      <p:sp>
        <p:nvSpPr>
          <p:cNvPr id="16" name="Rectangle 15"/>
          <p:cNvSpPr/>
          <p:nvPr/>
        </p:nvSpPr>
        <p:spPr>
          <a:xfrm>
            <a:off x="1979712" y="2492896"/>
            <a:ext cx="2367058" cy="369332"/>
          </a:xfrm>
          <a:prstGeom prst="rect">
            <a:avLst/>
          </a:prstGeom>
        </p:spPr>
        <p:txBody>
          <a:bodyPr wrap="none">
            <a:spAutoFit/>
          </a:bodyPr>
          <a:lstStyle/>
          <a:p>
            <a:r>
              <a:rPr lang="en-GB" b="1" dirty="0" smtClean="0">
                <a:latin typeface="Times New Roman" pitchFamily="18" charset="0"/>
                <a:cs typeface="Times New Roman" pitchFamily="18" charset="0"/>
              </a:rPr>
              <a:t>Water Supply System</a:t>
            </a:r>
            <a:endParaRPr lang="en-US" b="1" dirty="0"/>
          </a:p>
        </p:txBody>
      </p:sp>
      <p:pic>
        <p:nvPicPr>
          <p:cNvPr id="23" name="Picture 22"/>
          <p:cNvPicPr/>
          <p:nvPr/>
        </p:nvPicPr>
        <p:blipFill>
          <a:blip r:embed="rId3" cstate="print"/>
          <a:srcRect/>
          <a:stretch>
            <a:fillRect/>
          </a:stretch>
        </p:blipFill>
        <p:spPr bwMode="auto">
          <a:xfrm>
            <a:off x="2786050" y="2928934"/>
            <a:ext cx="5786478" cy="2857520"/>
          </a:xfrm>
          <a:prstGeom prst="rect">
            <a:avLst/>
          </a:prstGeom>
          <a:ln w="3175" cap="sq">
            <a:solidFill>
              <a:schemeClr val="accent1"/>
            </a:solidFill>
            <a:prstDash val="solid"/>
            <a:miter lim="800000"/>
          </a:ln>
          <a:effectLst>
            <a:outerShdw blurRad="50800" dist="38100" dir="2700000" algn="tl" rotWithShape="0">
              <a:srgbClr val="000000">
                <a:alpha val="43000"/>
              </a:srgbClr>
            </a:outerShdw>
          </a:effectLst>
        </p:spPr>
      </p:pic>
      <p:sp>
        <p:nvSpPr>
          <p:cNvPr id="24" name="TextBox 23"/>
          <p:cNvSpPr txBox="1"/>
          <p:nvPr/>
        </p:nvSpPr>
        <p:spPr>
          <a:xfrm>
            <a:off x="3643306" y="5929330"/>
            <a:ext cx="3707904" cy="646331"/>
          </a:xfrm>
          <a:prstGeom prst="rect">
            <a:avLst/>
          </a:prstGeom>
          <a:noFill/>
        </p:spPr>
        <p:txBody>
          <a:bodyPr wrap="square" rtlCol="0">
            <a:spAutoFit/>
          </a:bodyPr>
          <a:lstStyle/>
          <a:p>
            <a:r>
              <a:rPr lang="en-GB" dirty="0" smtClean="0">
                <a:latin typeface="Times New Roman" pitchFamily="18" charset="0"/>
                <a:cs typeface="Times New Roman" pitchFamily="18" charset="0"/>
              </a:rPr>
              <a:t>Fig 45: </a:t>
            </a:r>
            <a:r>
              <a:rPr lang="en-US" dirty="0" smtClean="0">
                <a:latin typeface="Times New Roman" pitchFamily="18" charset="0"/>
                <a:cs typeface="Times New Roman" pitchFamily="18" charset="0"/>
              </a:rPr>
              <a:t>Water system of the building</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Mechanical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78</a:t>
            </a:fld>
            <a:endParaRPr lang="en-GB" dirty="0"/>
          </a:p>
        </p:txBody>
      </p:sp>
      <p:sp>
        <p:nvSpPr>
          <p:cNvPr id="15" name="Rectangle 14"/>
          <p:cNvSpPr/>
          <p:nvPr/>
        </p:nvSpPr>
        <p:spPr>
          <a:xfrm>
            <a:off x="1835696" y="764704"/>
            <a:ext cx="3600400" cy="646331"/>
          </a:xfrm>
          <a:prstGeom prst="rect">
            <a:avLst/>
          </a:prstGeom>
        </p:spPr>
        <p:txBody>
          <a:bodyPr wrap="square">
            <a:spAutoFit/>
          </a:bodyPr>
          <a:lstStyle/>
          <a:p>
            <a:pPr marL="342900" indent="-342900">
              <a:defRPr/>
            </a:pPr>
            <a:endParaRPr lang="en-US" dirty="0" smtClean="0">
              <a:latin typeface="Times New Roman" pitchFamily="18" charset="0"/>
              <a:cs typeface="Times New Roman" pitchFamily="18" charset="0"/>
            </a:endParaRPr>
          </a:p>
          <a:p>
            <a:pPr marL="342900" indent="-342900">
              <a:defRPr/>
            </a:pPr>
            <a:endParaRPr lang="en-US" dirty="0" smtClean="0">
              <a:latin typeface="Times New Roman" pitchFamily="18" charset="0"/>
              <a:cs typeface="Times New Roman" pitchFamily="18" charset="0"/>
            </a:endParaRPr>
          </a:p>
        </p:txBody>
      </p:sp>
      <p:sp>
        <p:nvSpPr>
          <p:cNvPr id="14" name="Rectangle 13"/>
          <p:cNvSpPr/>
          <p:nvPr/>
        </p:nvSpPr>
        <p:spPr>
          <a:xfrm>
            <a:off x="1979712" y="1124744"/>
            <a:ext cx="2005677" cy="369332"/>
          </a:xfrm>
          <a:prstGeom prst="rect">
            <a:avLst/>
          </a:prstGeom>
        </p:spPr>
        <p:txBody>
          <a:bodyPr wrap="none">
            <a:spAutoFit/>
          </a:bodyPr>
          <a:lstStyle/>
          <a:p>
            <a:pPr marL="514350" indent="-514350"/>
            <a:r>
              <a:rPr lang="en-GB" b="1" dirty="0" smtClean="0">
                <a:latin typeface="Times New Roman" pitchFamily="18" charset="0"/>
                <a:cs typeface="Times New Roman" pitchFamily="18" charset="0"/>
              </a:rPr>
              <a:t>Drainage Systems</a:t>
            </a:r>
            <a:endParaRPr lang="en-US" b="1" dirty="0">
              <a:latin typeface="Times New Roman" pitchFamily="18" charset="0"/>
              <a:cs typeface="Times New Roman" pitchFamily="18" charset="0"/>
            </a:endParaRPr>
          </a:p>
        </p:txBody>
      </p:sp>
      <p:sp>
        <p:nvSpPr>
          <p:cNvPr id="17" name="TextBox 8"/>
          <p:cNvSpPr txBox="1">
            <a:spLocks noChangeArrowheads="1"/>
          </p:cNvSpPr>
          <p:nvPr/>
        </p:nvSpPr>
        <p:spPr bwMode="auto">
          <a:xfrm>
            <a:off x="1907704" y="1628800"/>
            <a:ext cx="5791200" cy="876300"/>
          </a:xfrm>
          <a:prstGeom prst="rect">
            <a:avLst/>
          </a:prstGeom>
          <a:noFill/>
          <a:ln w="9525">
            <a:noFill/>
            <a:miter lim="800000"/>
            <a:headEnd/>
            <a:tailEnd/>
          </a:ln>
        </p:spPr>
        <p:txBody>
          <a:bodyPr>
            <a:spAutoFit/>
          </a:bodyPr>
          <a:lstStyle/>
          <a:p>
            <a:pPr marL="342900" indent="-342900">
              <a:lnSpc>
                <a:spcPct val="150000"/>
              </a:lnSpc>
              <a:buFont typeface="Calibri" pitchFamily="34" charset="0"/>
              <a:buAutoNum type="arabicPeriod"/>
            </a:pPr>
            <a:r>
              <a:rPr lang="en-GB" i="1" dirty="0">
                <a:latin typeface="Times New Roman" pitchFamily="18" charset="0"/>
                <a:cs typeface="Times New Roman" pitchFamily="18" charset="0"/>
              </a:rPr>
              <a:t>Black </a:t>
            </a:r>
            <a:r>
              <a:rPr lang="en-GB" dirty="0">
                <a:latin typeface="Times New Roman" pitchFamily="18" charset="0"/>
                <a:cs typeface="Times New Roman" pitchFamily="18" charset="0"/>
              </a:rPr>
              <a:t>water  :</a:t>
            </a:r>
            <a:r>
              <a:rPr lang="en-GB" u="sng" dirty="0">
                <a:latin typeface="Times New Roman" pitchFamily="18" charset="0"/>
                <a:cs typeface="Times New Roman" pitchFamily="18" charset="0"/>
              </a:rPr>
              <a:t>WCS &amp; kitchen sink                </a:t>
            </a:r>
            <a:endParaRPr lang="en-US" u="sng" dirty="0">
              <a:latin typeface="Times New Roman" pitchFamily="18" charset="0"/>
              <a:cs typeface="Times New Roman" pitchFamily="18" charset="0"/>
            </a:endParaRPr>
          </a:p>
          <a:p>
            <a:pPr marL="342900" indent="-342900">
              <a:lnSpc>
                <a:spcPct val="150000"/>
              </a:lnSpc>
              <a:buFont typeface="Calibri" pitchFamily="34" charset="0"/>
              <a:buAutoNum type="arabicPeriod"/>
            </a:pPr>
            <a:r>
              <a:rPr lang="en-GB" dirty="0">
                <a:latin typeface="Times New Roman" pitchFamily="18" charset="0"/>
                <a:cs typeface="Times New Roman" pitchFamily="18" charset="0"/>
              </a:rPr>
              <a:t> </a:t>
            </a:r>
            <a:r>
              <a:rPr lang="en-US" dirty="0">
                <a:latin typeface="Times New Roman" pitchFamily="18" charset="0"/>
                <a:cs typeface="Times New Roman" pitchFamily="18" charset="0"/>
              </a:rPr>
              <a:t>Grey water :</a:t>
            </a:r>
            <a:r>
              <a:rPr lang="en-US" u="sng" dirty="0">
                <a:latin typeface="Times New Roman" pitchFamily="18" charset="0"/>
                <a:cs typeface="Times New Roman" pitchFamily="18" charset="0"/>
              </a:rPr>
              <a:t> lavatory </a:t>
            </a:r>
          </a:p>
        </p:txBody>
      </p:sp>
      <p:sp>
        <p:nvSpPr>
          <p:cNvPr id="18" name="TextBox 13"/>
          <p:cNvSpPr txBox="1">
            <a:spLocks noChangeArrowheads="1"/>
          </p:cNvSpPr>
          <p:nvPr/>
        </p:nvSpPr>
        <p:spPr bwMode="auto">
          <a:xfrm>
            <a:off x="1905000" y="2780928"/>
            <a:ext cx="7239000" cy="1754326"/>
          </a:xfrm>
          <a:prstGeom prst="rect">
            <a:avLst/>
          </a:prstGeom>
          <a:noFill/>
          <a:ln w="9525">
            <a:noFill/>
            <a:miter lim="800000"/>
            <a:headEnd/>
            <a:tailEnd/>
          </a:ln>
        </p:spPr>
        <p:txBody>
          <a:bodyPr wrap="square">
            <a:spAutoFit/>
          </a:bodyPr>
          <a:lstStyle/>
          <a:p>
            <a:pPr>
              <a:buFont typeface="Arial" charset="0"/>
              <a:buChar char="•"/>
            </a:pPr>
            <a:r>
              <a:rPr lang="en-US" dirty="0">
                <a:latin typeface="Times New Roman" pitchFamily="18" charset="0"/>
                <a:cs typeface="Times New Roman" pitchFamily="18" charset="0"/>
              </a:rPr>
              <a:t>diameters of the pipes </a:t>
            </a:r>
            <a:r>
              <a:rPr lang="en-US" dirty="0" smtClean="0">
                <a:latin typeface="Times New Roman" pitchFamily="18" charset="0"/>
                <a:cs typeface="Times New Roman" pitchFamily="18" charset="0"/>
              </a:rPr>
              <a:t>=4” </a:t>
            </a:r>
            <a:r>
              <a:rPr lang="en-US" dirty="0">
                <a:latin typeface="Times New Roman" pitchFamily="18" charset="0"/>
                <a:cs typeface="Times New Roman" pitchFamily="18" charset="0"/>
              </a:rPr>
              <a:t>(for stack</a:t>
            </a:r>
            <a:r>
              <a:rPr lang="en-US" dirty="0" smtClean="0">
                <a:latin typeface="Times New Roman" pitchFamily="18" charset="0"/>
                <a:cs typeface="Times New Roman" pitchFamily="18" charset="0"/>
              </a:rPr>
              <a:t>).</a:t>
            </a:r>
          </a:p>
          <a:p>
            <a:pPr>
              <a:buFont typeface="Arial" charset="0"/>
              <a:buChar char="•"/>
            </a:pPr>
            <a:r>
              <a:rPr lang="en-US" dirty="0" smtClean="0">
                <a:latin typeface="Times New Roman" pitchFamily="18" charset="0"/>
                <a:cs typeface="Times New Roman" pitchFamily="18" charset="0"/>
              </a:rPr>
              <a:t>Diameters of the pipes = 2’’ &amp; 4’’ (horizontal).</a:t>
            </a:r>
            <a:endParaRPr lang="en-US" dirty="0">
              <a:latin typeface="Times New Roman" pitchFamily="18" charset="0"/>
              <a:cs typeface="Times New Roman" pitchFamily="18" charset="0"/>
            </a:endParaRPr>
          </a:p>
          <a:p>
            <a:endParaRPr lang="en-GB" dirty="0">
              <a:latin typeface="Times New Roman" pitchFamily="18" charset="0"/>
              <a:cs typeface="Times New Roman" pitchFamily="18" charset="0"/>
            </a:endParaRPr>
          </a:p>
          <a:p>
            <a:endParaRPr lang="en-GB" dirty="0"/>
          </a:p>
          <a:p>
            <a:endParaRPr lang="en-US" dirty="0"/>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Mechanical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79</a:t>
            </a:fld>
            <a:endParaRPr lang="en-GB" dirty="0"/>
          </a:p>
        </p:txBody>
      </p:sp>
      <p:sp>
        <p:nvSpPr>
          <p:cNvPr id="14" name="Rectangle 13"/>
          <p:cNvSpPr/>
          <p:nvPr/>
        </p:nvSpPr>
        <p:spPr>
          <a:xfrm>
            <a:off x="1979712" y="1052736"/>
            <a:ext cx="1383712" cy="369332"/>
          </a:xfrm>
          <a:prstGeom prst="rect">
            <a:avLst/>
          </a:prstGeom>
        </p:spPr>
        <p:txBody>
          <a:bodyPr wrap="none">
            <a:spAutoFit/>
          </a:bodyPr>
          <a:lstStyle/>
          <a:p>
            <a:r>
              <a:rPr lang="en-GB" b="1" dirty="0" smtClean="0">
                <a:latin typeface="Times New Roman" pitchFamily="18" charset="0"/>
                <a:cs typeface="Times New Roman" pitchFamily="18" charset="0"/>
              </a:rPr>
              <a:t>Clean water</a:t>
            </a:r>
            <a:endParaRPr lang="en-US" b="1" dirty="0"/>
          </a:p>
        </p:txBody>
      </p:sp>
      <p:sp>
        <p:nvSpPr>
          <p:cNvPr id="17" name="TextBox 16"/>
          <p:cNvSpPr txBox="1"/>
          <p:nvPr/>
        </p:nvSpPr>
        <p:spPr>
          <a:xfrm>
            <a:off x="1928794" y="1571612"/>
            <a:ext cx="6715172" cy="646331"/>
          </a:xfrm>
          <a:prstGeom prst="rect">
            <a:avLst/>
          </a:prstGeom>
          <a:noFill/>
        </p:spPr>
        <p:txBody>
          <a:bodyPr wrap="square" rtlCol="0">
            <a:spAutoFit/>
          </a:bodyPr>
          <a:lstStyle/>
          <a:p>
            <a:r>
              <a:rPr lang="en-GB" dirty="0" smtClean="0">
                <a:latin typeface="Times New Roman" pitchFamily="18" charset="0"/>
                <a:cs typeface="Times New Roman" pitchFamily="18" charset="0"/>
              </a:rPr>
              <a:t>Seven collectors were used in the building with hot and cold water.</a:t>
            </a:r>
            <a:endParaRPr lang="en-US" dirty="0" smtClean="0">
              <a:latin typeface="Times New Roman" pitchFamily="18" charset="0"/>
              <a:cs typeface="Times New Roman" pitchFamily="18" charset="0"/>
            </a:endParaRPr>
          </a:p>
          <a:p>
            <a:endParaRPr lang="en-US" dirty="0"/>
          </a:p>
        </p:txBody>
      </p:sp>
      <p:sp>
        <p:nvSpPr>
          <p:cNvPr id="20" name="Rectangle 19"/>
          <p:cNvSpPr/>
          <p:nvPr/>
        </p:nvSpPr>
        <p:spPr>
          <a:xfrm>
            <a:off x="2786050" y="5929330"/>
            <a:ext cx="5469767" cy="369332"/>
          </a:xfrm>
          <a:prstGeom prst="rect">
            <a:avLst/>
          </a:prstGeom>
        </p:spPr>
        <p:txBody>
          <a:bodyPr wrap="none">
            <a:spAutoFit/>
          </a:bodyPr>
          <a:lstStyle/>
          <a:p>
            <a:r>
              <a:rPr lang="en-GB" dirty="0" smtClean="0"/>
              <a:t>Fig 46: The location of collector used in the school</a:t>
            </a:r>
            <a:endParaRPr lang="en-US" dirty="0"/>
          </a:p>
        </p:txBody>
      </p:sp>
      <p:pic>
        <p:nvPicPr>
          <p:cNvPr id="1026" name="Picture 2"/>
          <p:cNvPicPr>
            <a:picLocks noChangeAspect="1" noChangeArrowheads="1"/>
          </p:cNvPicPr>
          <p:nvPr/>
        </p:nvPicPr>
        <p:blipFill>
          <a:blip r:embed="rId3"/>
          <a:srcRect/>
          <a:stretch>
            <a:fillRect/>
          </a:stretch>
        </p:blipFill>
        <p:spPr bwMode="auto">
          <a:xfrm>
            <a:off x="2071670" y="2071678"/>
            <a:ext cx="6499673" cy="2500330"/>
          </a:xfrm>
          <a:prstGeom prst="rect">
            <a:avLst/>
          </a:prstGeom>
          <a:noFill/>
          <a:ln w="9525">
            <a:solidFill>
              <a:schemeClr val="tx1"/>
            </a:solid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643702" y="4572008"/>
            <a:ext cx="2214578" cy="1383521"/>
          </a:xfrm>
          <a:prstGeom prst="rect">
            <a:avLst/>
          </a:prstGeom>
          <a:noFill/>
          <a:ln w="9525">
            <a:solidFill>
              <a:schemeClr val="tx1"/>
            </a:solidFill>
            <a:miter lim="800000"/>
            <a:headEnd/>
            <a:tailEnd/>
          </a:ln>
          <a:effectLst/>
        </p:spPr>
      </p:pic>
      <p:sp>
        <p:nvSpPr>
          <p:cNvPr id="15" name="Oval 14"/>
          <p:cNvSpPr/>
          <p:nvPr/>
        </p:nvSpPr>
        <p:spPr>
          <a:xfrm>
            <a:off x="5929322" y="3643314"/>
            <a:ext cx="714380"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15" idx="4"/>
          </p:cNvCxnSpPr>
          <p:nvPr/>
        </p:nvCxnSpPr>
        <p:spPr>
          <a:xfrm rot="16200000" flipH="1">
            <a:off x="6286512" y="4286256"/>
            <a:ext cx="42862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3"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23220"/>
          </a:xfrm>
          <a:prstGeom prst="rect">
            <a:avLst/>
          </a:prstGeom>
          <a:solidFill>
            <a:schemeClr val="accent1"/>
          </a:solidFill>
        </p:spPr>
        <p:txBody>
          <a:bodyPr wrap="square" rtlCol="0">
            <a:spAutoFit/>
          </a:bodyPr>
          <a:lstStyle/>
          <a:p>
            <a:pPr lvl="0"/>
            <a:r>
              <a:rPr lang="en-US" sz="2800" dirty="0" smtClean="0"/>
              <a:t>Architectural Design</a:t>
            </a:r>
            <a:endParaRPr lang="en-GB" sz="2800" dirty="0"/>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7" name="Slide Number Placeholder 16"/>
          <p:cNvSpPr>
            <a:spLocks noGrp="1"/>
          </p:cNvSpPr>
          <p:nvPr>
            <p:ph type="sldNum" sz="quarter" idx="12"/>
          </p:nvPr>
        </p:nvSpPr>
        <p:spPr/>
        <p:txBody>
          <a:bodyPr/>
          <a:lstStyle/>
          <a:p>
            <a:fld id="{5F540E4B-786C-4A55-B62C-87380AA05893}" type="slidenum">
              <a:rPr lang="en-GB" smtClean="0"/>
              <a:pPr/>
              <a:t>8</a:t>
            </a:fld>
            <a:endParaRPr lang="en-GB" dirty="0"/>
          </a:p>
        </p:txBody>
      </p:sp>
      <p:sp>
        <p:nvSpPr>
          <p:cNvPr id="59395" name="Rectangle 3"/>
          <p:cNvSpPr>
            <a:spLocks noChangeArrowheads="1"/>
          </p:cNvSpPr>
          <p:nvPr/>
        </p:nvSpPr>
        <p:spPr bwMode="auto">
          <a:xfrm>
            <a:off x="1928794" y="1285860"/>
            <a:ext cx="614366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Usage of the building: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building is directory of Education in Jericho; it</a:t>
            </a:r>
            <a:r>
              <a:rPr lang="en-US" dirty="0" smtClean="0">
                <a:latin typeface="Calibri"/>
                <a:ea typeface="Calibri" pitchFamily="34" charset="0"/>
                <a:cs typeface="Times New Roman" pitchFamily="18" charset="0"/>
              </a:rPr>
              <a:t> is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used from 8 am </a:t>
            </a:r>
            <a:r>
              <a:rPr lang="en-US" dirty="0" smtClean="0">
                <a:latin typeface="Times New Roman" pitchFamily="18" charset="0"/>
                <a:ea typeface="Calibri" pitchFamily="34" charset="0"/>
                <a:cs typeface="Times New Roman" pitchFamily="18" charset="0"/>
              </a:rPr>
              <a:t>to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pm</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Special consideration for the disables: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Use of ramps in the entrance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396"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397" name="Rectangle 5"/>
          <p:cNvSpPr>
            <a:spLocks noChangeArrowheads="1"/>
          </p:cNvSpPr>
          <p:nvPr/>
        </p:nvSpPr>
        <p:spPr bwMode="auto">
          <a:xfrm>
            <a:off x="2051720" y="5085184"/>
            <a:ext cx="567238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228600" marR="0" lvl="0" indent="-228600" algn="justLow"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Toilets that are for handicapped use in the ground floor.</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5"/>
          <p:cNvSpPr/>
          <p:nvPr/>
        </p:nvSpPr>
        <p:spPr>
          <a:xfrm>
            <a:off x="3714744" y="4572008"/>
            <a:ext cx="1712328" cy="307777"/>
          </a:xfrm>
          <a:prstGeom prst="rect">
            <a:avLst/>
          </a:prstGeom>
        </p:spPr>
        <p:txBody>
          <a:bodyPr wrap="none">
            <a:spAutoFit/>
          </a:bodyPr>
          <a:lstStyle/>
          <a:p>
            <a:pPr lvl="0" algn="ctr" fontAlgn="base">
              <a:spcBef>
                <a:spcPct val="0"/>
              </a:spcBef>
              <a:spcAft>
                <a:spcPct val="0"/>
              </a:spcAft>
            </a:pPr>
            <a:r>
              <a:rPr lang="en-US" sz="1400" dirty="0" smtClean="0">
                <a:latin typeface="Times New Roman" pitchFamily="18" charset="0"/>
                <a:cs typeface="Times New Roman" pitchFamily="18" charset="0"/>
              </a:rPr>
              <a:t>Figure5: </a:t>
            </a:r>
            <a:r>
              <a:rPr lang="en-US" sz="1400" dirty="0" smtClean="0" bmk="_Toc373968988">
                <a:latin typeface="Times New Roman" pitchFamily="18" charset="0"/>
                <a:ea typeface="Times New Roman" pitchFamily="18" charset="0"/>
                <a:cs typeface="Times New Roman" pitchFamily="18" charset="0"/>
              </a:rPr>
              <a:t>Ramps used</a:t>
            </a:r>
            <a:endParaRPr lang="en-US" sz="1400" dirty="0" smtClean="0">
              <a:latin typeface="Times New Roman" pitchFamily="18" charset="0"/>
              <a:cs typeface="Times New Roman" pitchFamily="18" charset="0"/>
            </a:endParaRPr>
          </a:p>
        </p:txBody>
      </p:sp>
      <p:pic>
        <p:nvPicPr>
          <p:cNvPr id="84994" name="Picture 2"/>
          <p:cNvPicPr>
            <a:picLocks noChangeAspect="1" noChangeArrowheads="1"/>
          </p:cNvPicPr>
          <p:nvPr/>
        </p:nvPicPr>
        <p:blipFill>
          <a:blip r:embed="rId4" cstate="print"/>
          <a:srcRect/>
          <a:stretch>
            <a:fillRect/>
          </a:stretch>
        </p:blipFill>
        <p:spPr bwMode="auto">
          <a:xfrm>
            <a:off x="3347864" y="2852936"/>
            <a:ext cx="2284754" cy="1675059"/>
          </a:xfrm>
          <a:prstGeom prst="rect">
            <a:avLst/>
          </a:prstGeom>
          <a:ln w="3175"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Mechanical Design</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80</a:t>
            </a:fld>
            <a:endParaRPr lang="en-GB" dirty="0"/>
          </a:p>
        </p:txBody>
      </p:sp>
      <p:sp>
        <p:nvSpPr>
          <p:cNvPr id="16" name="Rectangle 15"/>
          <p:cNvSpPr/>
          <p:nvPr/>
        </p:nvSpPr>
        <p:spPr>
          <a:xfrm>
            <a:off x="3286116" y="5715016"/>
            <a:ext cx="3651962" cy="369332"/>
          </a:xfrm>
          <a:prstGeom prst="rect">
            <a:avLst/>
          </a:prstGeom>
        </p:spPr>
        <p:txBody>
          <a:bodyPr wrap="none">
            <a:spAutoFit/>
          </a:bodyPr>
          <a:lstStyle/>
          <a:p>
            <a:r>
              <a:rPr lang="en-GB" dirty="0" smtClean="0"/>
              <a:t>Fig 47: The location of grey tank</a:t>
            </a:r>
            <a:endParaRPr lang="en-US" dirty="0"/>
          </a:p>
        </p:txBody>
      </p:sp>
      <p:sp>
        <p:nvSpPr>
          <p:cNvPr id="19" name="Rectangle 18"/>
          <p:cNvSpPr/>
          <p:nvPr/>
        </p:nvSpPr>
        <p:spPr>
          <a:xfrm>
            <a:off x="1979712" y="1052736"/>
            <a:ext cx="1319592" cy="369332"/>
          </a:xfrm>
          <a:prstGeom prst="rect">
            <a:avLst/>
          </a:prstGeom>
        </p:spPr>
        <p:txBody>
          <a:bodyPr wrap="none">
            <a:spAutoFit/>
          </a:bodyPr>
          <a:lstStyle/>
          <a:p>
            <a:r>
              <a:rPr lang="en-GB" b="1" dirty="0" smtClean="0">
                <a:latin typeface="Times New Roman" pitchFamily="18" charset="0"/>
                <a:cs typeface="Times New Roman" pitchFamily="18" charset="0"/>
              </a:rPr>
              <a:t>Grey water</a:t>
            </a:r>
            <a:endParaRPr lang="en-US" b="1" dirty="0"/>
          </a:p>
        </p:txBody>
      </p:sp>
      <p:pic>
        <p:nvPicPr>
          <p:cNvPr id="2050" name="Picture 2"/>
          <p:cNvPicPr>
            <a:picLocks noChangeAspect="1" noChangeArrowheads="1"/>
          </p:cNvPicPr>
          <p:nvPr/>
        </p:nvPicPr>
        <p:blipFill>
          <a:blip r:embed="rId3"/>
          <a:srcRect/>
          <a:stretch>
            <a:fillRect/>
          </a:stretch>
        </p:blipFill>
        <p:spPr bwMode="auto">
          <a:xfrm>
            <a:off x="2000232" y="1714488"/>
            <a:ext cx="6786610" cy="2624656"/>
          </a:xfrm>
          <a:prstGeom prst="rect">
            <a:avLst/>
          </a:prstGeom>
          <a:noFill/>
          <a:ln w="9525">
            <a:solidFill>
              <a:schemeClr val="tx1"/>
            </a:solid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357818" y="4357694"/>
            <a:ext cx="3571900" cy="1280492"/>
          </a:xfrm>
          <a:prstGeom prst="rect">
            <a:avLst/>
          </a:prstGeom>
          <a:noFill/>
          <a:ln w="9525">
            <a:solidFill>
              <a:schemeClr val="tx1"/>
            </a:solidFill>
            <a:miter lim="800000"/>
            <a:headEnd/>
            <a:tailEnd/>
          </a:ln>
          <a:effectLst/>
        </p:spPr>
      </p:pic>
      <p:sp>
        <p:nvSpPr>
          <p:cNvPr id="14" name="Oval 13"/>
          <p:cNvSpPr/>
          <p:nvPr/>
        </p:nvSpPr>
        <p:spPr>
          <a:xfrm>
            <a:off x="6072198" y="3571876"/>
            <a:ext cx="714380" cy="3571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072198" y="3500438"/>
            <a:ext cx="785818"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7" idx="4"/>
          </p:cNvCxnSpPr>
          <p:nvPr/>
        </p:nvCxnSpPr>
        <p:spPr>
          <a:xfrm rot="16200000" flipH="1">
            <a:off x="6411528" y="4054082"/>
            <a:ext cx="428628" cy="3214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Quantities surveying </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81</a:t>
            </a:fld>
            <a:endParaRPr lang="en-GB" dirty="0"/>
          </a:p>
        </p:txBody>
      </p:sp>
      <p:graphicFrame>
        <p:nvGraphicFramePr>
          <p:cNvPr id="14" name="Table 13"/>
          <p:cNvGraphicFramePr>
            <a:graphicFrameLocks noGrp="1"/>
          </p:cNvGraphicFramePr>
          <p:nvPr/>
        </p:nvGraphicFramePr>
        <p:xfrm>
          <a:off x="2214546" y="1785926"/>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l"/>
                      <a:r>
                        <a:rPr lang="en-US" dirty="0" smtClean="0"/>
                        <a:t>Work</a:t>
                      </a:r>
                      <a:endParaRPr lang="en-GB" dirty="0"/>
                    </a:p>
                  </a:txBody>
                  <a:tcPr/>
                </a:tc>
                <a:tc>
                  <a:txBody>
                    <a:bodyPr/>
                    <a:lstStyle/>
                    <a:p>
                      <a:pPr algn="l"/>
                      <a:r>
                        <a:rPr lang="en-US" dirty="0" smtClean="0"/>
                        <a:t>Unit</a:t>
                      </a:r>
                      <a:endParaRPr lang="en-GB" dirty="0"/>
                    </a:p>
                  </a:txBody>
                  <a:tcPr/>
                </a:tc>
                <a:tc>
                  <a:txBody>
                    <a:bodyPr/>
                    <a:lstStyle/>
                    <a:p>
                      <a:pPr algn="l"/>
                      <a:r>
                        <a:rPr lang="en-US" dirty="0" smtClean="0"/>
                        <a:t>Quantity</a:t>
                      </a:r>
                      <a:endParaRPr lang="en-GB" dirty="0"/>
                    </a:p>
                  </a:txBody>
                  <a:tcPr/>
                </a:tc>
              </a:tr>
              <a:tr h="370840">
                <a:tc>
                  <a:txBody>
                    <a:bodyPr/>
                    <a:lstStyle/>
                    <a:p>
                      <a:pPr algn="l"/>
                      <a:r>
                        <a:rPr lang="en-US" sz="1400" dirty="0" smtClean="0">
                          <a:latin typeface="Times New Roman" pitchFamily="18" charset="0"/>
                          <a:cs typeface="Times New Roman" pitchFamily="18" charset="0"/>
                        </a:rPr>
                        <a:t>Earth</a:t>
                      </a:r>
                      <a:r>
                        <a:rPr lang="en-US" sz="1400" baseline="0" dirty="0" smtClean="0">
                          <a:latin typeface="Times New Roman" pitchFamily="18" charset="0"/>
                          <a:cs typeface="Times New Roman" pitchFamily="18" charset="0"/>
                        </a:rPr>
                        <a:t> works</a:t>
                      </a:r>
                      <a:endParaRPr lang="en-GB" sz="1400" dirty="0">
                        <a:latin typeface="Times New Roman" pitchFamily="18" charset="0"/>
                        <a:cs typeface="Times New Roman" pitchFamily="18" charset="0"/>
                      </a:endParaRPr>
                    </a:p>
                  </a:txBody>
                  <a:tcPr/>
                </a:tc>
                <a:tc>
                  <a:txBody>
                    <a:bodyPr/>
                    <a:lstStyle/>
                    <a:p>
                      <a:pPr algn="l"/>
                      <a:r>
                        <a:rPr lang="en-US" sz="1400" dirty="0" smtClean="0">
                          <a:latin typeface="Times New Roman" pitchFamily="18" charset="0"/>
                          <a:cs typeface="Times New Roman" pitchFamily="18" charset="0"/>
                        </a:rPr>
                        <a:t>M</a:t>
                      </a:r>
                      <a:r>
                        <a:rPr kumimoji="0" lang="en-GB" sz="1400" kern="1200" baseline="30000" dirty="0" smtClean="0">
                          <a:solidFill>
                            <a:schemeClr val="dk1"/>
                          </a:solidFill>
                          <a:latin typeface="Times New Roman" pitchFamily="18" charset="0"/>
                          <a:ea typeface="+mn-ea"/>
                          <a:cs typeface="Times New Roman" pitchFamily="18" charset="0"/>
                        </a:rPr>
                        <a:t>3</a:t>
                      </a:r>
                      <a:endParaRPr lang="en-GB" sz="1400" dirty="0">
                        <a:latin typeface="Times New Roman" pitchFamily="18" charset="0"/>
                        <a:cs typeface="Times New Roman" pitchFamily="18" charset="0"/>
                      </a:endParaRPr>
                    </a:p>
                  </a:txBody>
                  <a:tcPr/>
                </a:tc>
                <a:tc>
                  <a:txBody>
                    <a:bodyPr/>
                    <a:lstStyle/>
                    <a:p>
                      <a:pPr algn="l"/>
                      <a:r>
                        <a:rPr kumimoji="0" lang="en-GB" sz="1400" kern="1200" dirty="0" smtClean="0">
                          <a:solidFill>
                            <a:schemeClr val="dk1"/>
                          </a:solidFill>
                          <a:latin typeface="Times New Roman" pitchFamily="18" charset="0"/>
                          <a:ea typeface="+mn-ea"/>
                          <a:cs typeface="Times New Roman" pitchFamily="18" charset="0"/>
                        </a:rPr>
                        <a:t>590.03</a:t>
                      </a:r>
                      <a:endParaRPr lang="en-GB" sz="1400" dirty="0">
                        <a:latin typeface="Times New Roman" pitchFamily="18" charset="0"/>
                        <a:cs typeface="Times New Roman" pitchFamily="18" charset="0"/>
                      </a:endParaRPr>
                    </a:p>
                  </a:txBody>
                  <a:tcPr/>
                </a:tc>
              </a:tr>
              <a:tr h="370840">
                <a:tc>
                  <a:txBody>
                    <a:bodyPr/>
                    <a:lstStyle/>
                    <a:p>
                      <a:pPr algn="l"/>
                      <a:r>
                        <a:rPr lang="en-US" sz="1400" dirty="0" smtClean="0">
                          <a:latin typeface="Times New Roman" pitchFamily="18" charset="0"/>
                          <a:cs typeface="Times New Roman" pitchFamily="18" charset="0"/>
                        </a:rPr>
                        <a:t>Concrete works</a:t>
                      </a:r>
                      <a:endParaRPr lang="en-GB" sz="1400" dirty="0">
                        <a:latin typeface="Times New Roman" pitchFamily="18" charset="0"/>
                        <a:cs typeface="Times New Roman" pitchFamily="18" charset="0"/>
                      </a:endParaRPr>
                    </a:p>
                  </a:txBody>
                  <a:tcPr/>
                </a:tc>
                <a:tc>
                  <a:txBody>
                    <a:bodyPr/>
                    <a:lstStyle/>
                    <a:p>
                      <a:pPr algn="l"/>
                      <a:r>
                        <a:rPr lang="en-US" sz="1400" dirty="0" smtClean="0">
                          <a:latin typeface="Times New Roman" pitchFamily="18" charset="0"/>
                          <a:cs typeface="Times New Roman" pitchFamily="18" charset="0"/>
                        </a:rPr>
                        <a:t>M</a:t>
                      </a:r>
                      <a:r>
                        <a:rPr kumimoji="0" lang="en-GB" sz="1400" kern="1200" baseline="30000" dirty="0" smtClean="0">
                          <a:solidFill>
                            <a:schemeClr val="dk1"/>
                          </a:solidFill>
                          <a:latin typeface="Times New Roman" pitchFamily="18" charset="0"/>
                          <a:ea typeface="+mn-ea"/>
                          <a:cs typeface="Times New Roman" pitchFamily="18" charset="0"/>
                        </a:rPr>
                        <a:t>3</a:t>
                      </a:r>
                      <a:endParaRPr lang="en-GB" sz="1400" dirty="0">
                        <a:latin typeface="Times New Roman" pitchFamily="18" charset="0"/>
                        <a:cs typeface="Times New Roman" pitchFamily="18" charset="0"/>
                      </a:endParaRPr>
                    </a:p>
                  </a:txBody>
                  <a:tcPr/>
                </a:tc>
                <a:tc>
                  <a:txBody>
                    <a:bodyPr/>
                    <a:lstStyle/>
                    <a:p>
                      <a:pPr algn="l"/>
                      <a:r>
                        <a:rPr kumimoji="0" lang="en-GB" sz="1400" kern="1200" dirty="0" smtClean="0">
                          <a:solidFill>
                            <a:schemeClr val="dk1"/>
                          </a:solidFill>
                          <a:latin typeface="Times New Roman" pitchFamily="18" charset="0"/>
                          <a:ea typeface="+mn-ea"/>
                          <a:cs typeface="Times New Roman" pitchFamily="18" charset="0"/>
                        </a:rPr>
                        <a:t>730.95</a:t>
                      </a:r>
                      <a:endParaRPr lang="en-GB" sz="1400" dirty="0">
                        <a:latin typeface="Times New Roman" pitchFamily="18" charset="0"/>
                        <a:cs typeface="Times New Roman" pitchFamily="18" charset="0"/>
                      </a:endParaRPr>
                    </a:p>
                  </a:txBody>
                  <a:tcPr/>
                </a:tc>
              </a:tr>
              <a:tr h="370840">
                <a:tc>
                  <a:txBody>
                    <a:bodyPr/>
                    <a:lstStyle/>
                    <a:p>
                      <a:pPr algn="l"/>
                      <a:r>
                        <a:rPr lang="en-US" sz="1400" dirty="0" smtClean="0">
                          <a:latin typeface="Times New Roman" pitchFamily="18" charset="0"/>
                          <a:cs typeface="Times New Roman" pitchFamily="18" charset="0"/>
                        </a:rPr>
                        <a:t>Steel works</a:t>
                      </a:r>
                      <a:endParaRPr lang="en-GB" sz="1400" dirty="0">
                        <a:latin typeface="Times New Roman" pitchFamily="18" charset="0"/>
                        <a:cs typeface="Times New Roman" pitchFamily="18" charset="0"/>
                      </a:endParaRPr>
                    </a:p>
                  </a:txBody>
                  <a:tcPr/>
                </a:tc>
                <a:tc>
                  <a:txBody>
                    <a:bodyPr/>
                    <a:lstStyle/>
                    <a:p>
                      <a:pPr algn="l"/>
                      <a:r>
                        <a:rPr lang="en-US" sz="1400" dirty="0" smtClean="0">
                          <a:latin typeface="Times New Roman" pitchFamily="18" charset="0"/>
                          <a:cs typeface="Times New Roman" pitchFamily="18" charset="0"/>
                        </a:rPr>
                        <a:t>Ton</a:t>
                      </a:r>
                      <a:endParaRPr lang="en-GB" sz="1400" dirty="0">
                        <a:latin typeface="Times New Roman" pitchFamily="18" charset="0"/>
                        <a:cs typeface="Times New Roman" pitchFamily="18" charset="0"/>
                      </a:endParaRPr>
                    </a:p>
                  </a:txBody>
                  <a:tcPr/>
                </a:tc>
                <a:tc>
                  <a:txBody>
                    <a:bodyPr/>
                    <a:lstStyle/>
                    <a:p>
                      <a:pPr algn="l"/>
                      <a:r>
                        <a:rPr kumimoji="0" lang="en-GB" sz="1400" kern="1200" dirty="0" smtClean="0">
                          <a:solidFill>
                            <a:schemeClr val="dk1"/>
                          </a:solidFill>
                          <a:latin typeface="Times New Roman" pitchFamily="18" charset="0"/>
                          <a:ea typeface="+mn-ea"/>
                          <a:cs typeface="Times New Roman" pitchFamily="18" charset="0"/>
                        </a:rPr>
                        <a:t>51.06</a:t>
                      </a:r>
                      <a:endParaRPr lang="en-GB" sz="1400" dirty="0">
                        <a:latin typeface="Times New Roman" pitchFamily="18" charset="0"/>
                        <a:cs typeface="Times New Roman" pitchFamily="18" charset="0"/>
                      </a:endParaRPr>
                    </a:p>
                  </a:txBody>
                  <a:tcPr/>
                </a:tc>
              </a:tr>
              <a:tr h="370840">
                <a:tc>
                  <a:txBody>
                    <a:bodyPr/>
                    <a:lstStyle/>
                    <a:p>
                      <a:pPr algn="l"/>
                      <a:r>
                        <a:rPr lang="en-US" sz="1400" dirty="0" smtClean="0">
                          <a:latin typeface="Times New Roman" pitchFamily="18" charset="0"/>
                          <a:cs typeface="Times New Roman" pitchFamily="18" charset="0"/>
                        </a:rPr>
                        <a:t>Block</a:t>
                      </a:r>
                      <a:endParaRPr lang="en-GB" sz="1400" dirty="0">
                        <a:latin typeface="Times New Roman" pitchFamily="18" charset="0"/>
                        <a:cs typeface="Times New Roman" pitchFamily="18" charset="0"/>
                      </a:endParaRPr>
                    </a:p>
                  </a:txBody>
                  <a:tcPr/>
                </a:tc>
                <a:tc>
                  <a:txBody>
                    <a:bodyPr/>
                    <a:lstStyle/>
                    <a:p>
                      <a:pPr algn="l"/>
                      <a:r>
                        <a:rPr lang="en-US" sz="1400" dirty="0" smtClean="0">
                          <a:latin typeface="Times New Roman" pitchFamily="18" charset="0"/>
                          <a:cs typeface="Times New Roman" pitchFamily="18" charset="0"/>
                        </a:rPr>
                        <a:t>M</a:t>
                      </a:r>
                      <a:r>
                        <a:rPr kumimoji="0" lang="en-GB" sz="1400" kern="1200" baseline="30000" dirty="0" smtClean="0">
                          <a:solidFill>
                            <a:schemeClr val="dk1"/>
                          </a:solidFill>
                          <a:latin typeface="Times New Roman" pitchFamily="18" charset="0"/>
                          <a:ea typeface="+mn-ea"/>
                          <a:cs typeface="Times New Roman" pitchFamily="18" charset="0"/>
                        </a:rPr>
                        <a:t>2</a:t>
                      </a:r>
                      <a:endParaRPr lang="en-GB" sz="1400" dirty="0">
                        <a:latin typeface="Times New Roman" pitchFamily="18" charset="0"/>
                        <a:cs typeface="Times New Roman" pitchFamily="18" charset="0"/>
                      </a:endParaRPr>
                    </a:p>
                  </a:txBody>
                  <a:tcPr/>
                </a:tc>
                <a:tc>
                  <a:txBody>
                    <a:bodyPr/>
                    <a:lstStyle/>
                    <a:p>
                      <a:pPr algn="l"/>
                      <a:r>
                        <a:rPr kumimoji="0" lang="en-GB" sz="1400" kern="1200" dirty="0" smtClean="0">
                          <a:solidFill>
                            <a:schemeClr val="dk1"/>
                          </a:solidFill>
                          <a:latin typeface="Times New Roman" pitchFamily="18" charset="0"/>
                          <a:ea typeface="+mn-ea"/>
                          <a:cs typeface="Times New Roman" pitchFamily="18" charset="0"/>
                        </a:rPr>
                        <a:t>1882</a:t>
                      </a:r>
                      <a:endParaRPr lang="en-GB" sz="1400" dirty="0">
                        <a:latin typeface="Times New Roman" pitchFamily="18" charset="0"/>
                        <a:cs typeface="Times New Roman" pitchFamily="18" charset="0"/>
                      </a:endParaRPr>
                    </a:p>
                  </a:txBody>
                  <a:tcPr/>
                </a:tc>
              </a:tr>
            </a:tbl>
          </a:graphicData>
        </a:graphic>
      </p:graphicFrame>
      <p:sp>
        <p:nvSpPr>
          <p:cNvPr id="18" name="Rectangle 17"/>
          <p:cNvSpPr/>
          <p:nvPr/>
        </p:nvSpPr>
        <p:spPr>
          <a:xfrm>
            <a:off x="3714744" y="3714752"/>
            <a:ext cx="3156570" cy="923330"/>
          </a:xfrm>
          <a:prstGeom prst="rect">
            <a:avLst/>
          </a:prstGeom>
        </p:spPr>
        <p:txBody>
          <a:bodyPr wrap="none">
            <a:spAutoFit/>
          </a:bodyPr>
          <a:lstStyle/>
          <a:p>
            <a:pPr algn="ctr"/>
            <a:r>
              <a:rPr lang="en-US" dirty="0" smtClean="0">
                <a:latin typeface="Times New Roman" pitchFamily="18" charset="0"/>
                <a:cs typeface="Times New Roman" pitchFamily="18" charset="0"/>
              </a:rPr>
              <a:t>Table 9 :</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Quantities calculations</a:t>
            </a:r>
            <a:endParaRPr lang="en-GB"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endParaRPr lang="en-US"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Quantities surveying </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82</a:t>
            </a:fld>
            <a:endParaRPr lang="en-GB" dirty="0"/>
          </a:p>
        </p:txBody>
      </p:sp>
      <p:sp>
        <p:nvSpPr>
          <p:cNvPr id="18" name="Rectangle 17"/>
          <p:cNvSpPr/>
          <p:nvPr/>
        </p:nvSpPr>
        <p:spPr>
          <a:xfrm>
            <a:off x="3428992" y="4357694"/>
            <a:ext cx="3156570" cy="923330"/>
          </a:xfrm>
          <a:prstGeom prst="rect">
            <a:avLst/>
          </a:prstGeom>
        </p:spPr>
        <p:txBody>
          <a:bodyPr wrap="none">
            <a:spAutoFit/>
          </a:bodyPr>
          <a:lstStyle/>
          <a:p>
            <a:pPr algn="ctr"/>
            <a:r>
              <a:rPr lang="en-US" dirty="0" smtClean="0">
                <a:latin typeface="Times New Roman" pitchFamily="18" charset="0"/>
                <a:cs typeface="Times New Roman" pitchFamily="18" charset="0"/>
              </a:rPr>
              <a:t>Table 9 :</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Quantities calculations</a:t>
            </a:r>
            <a:endParaRPr lang="en-GB"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endParaRPr lang="en-US" dirty="0" smtClean="0"/>
          </a:p>
        </p:txBody>
      </p:sp>
      <p:graphicFrame>
        <p:nvGraphicFramePr>
          <p:cNvPr id="12" name="Table 11"/>
          <p:cNvGraphicFramePr>
            <a:graphicFrameLocks noGrp="1"/>
          </p:cNvGraphicFramePr>
          <p:nvPr/>
        </p:nvGraphicFramePr>
        <p:xfrm>
          <a:off x="2500298" y="1000108"/>
          <a:ext cx="6096000" cy="5191760"/>
        </p:xfrm>
        <a:graphic>
          <a:graphicData uri="http://schemas.openxmlformats.org/drawingml/2006/table">
            <a:tbl>
              <a:tblPr firstRow="1" bandRow="1">
                <a:tableStyleId>{5C22544A-7EE6-4342-B048-85BDC9FD1C3A}</a:tableStyleId>
              </a:tblPr>
              <a:tblGrid>
                <a:gridCol w="1524000"/>
                <a:gridCol w="3048000"/>
                <a:gridCol w="1524000"/>
              </a:tblGrid>
              <a:tr h="370840">
                <a:tc gridSpan="3">
                  <a:txBody>
                    <a:bodyPr/>
                    <a:lstStyle/>
                    <a:p>
                      <a:pPr algn="l"/>
                      <a:r>
                        <a:rPr lang="en-US" dirty="0" smtClean="0"/>
                        <a:t>Finishing</a:t>
                      </a:r>
                      <a:endParaRPr lang="en-GB" dirty="0"/>
                    </a:p>
                  </a:txBody>
                  <a:tcPr/>
                </a:tc>
                <a:tc hMerge="1">
                  <a:txBody>
                    <a:bodyPr/>
                    <a:lstStyle/>
                    <a:p>
                      <a:pPr algn="ctr"/>
                      <a:endParaRPr lang="en-GB" dirty="0"/>
                    </a:p>
                  </a:txBody>
                  <a:tcPr/>
                </a:tc>
                <a:tc hMerge="1">
                  <a:txBody>
                    <a:bodyPr/>
                    <a:lstStyle/>
                    <a:p>
                      <a:pPr algn="ctr"/>
                      <a:endParaRPr lang="en-GB" dirty="0"/>
                    </a:p>
                  </a:txBody>
                  <a:tcPr/>
                </a:tc>
              </a:tr>
              <a:tr h="370840">
                <a:tc>
                  <a:txBody>
                    <a:bodyPr/>
                    <a:lstStyle/>
                    <a:p>
                      <a:pPr algn="ctr"/>
                      <a:r>
                        <a:rPr lang="en-US" dirty="0" smtClean="0"/>
                        <a:t>Work</a:t>
                      </a:r>
                      <a:endParaRPr lang="en-GB" dirty="0"/>
                    </a:p>
                  </a:txBody>
                  <a:tcPr/>
                </a:tc>
                <a:tc>
                  <a:txBody>
                    <a:bodyPr/>
                    <a:lstStyle/>
                    <a:p>
                      <a:pPr algn="ctr"/>
                      <a:r>
                        <a:rPr lang="en-US" dirty="0" smtClean="0"/>
                        <a:t>Unit</a:t>
                      </a:r>
                      <a:endParaRPr lang="en-GB" dirty="0"/>
                    </a:p>
                  </a:txBody>
                  <a:tcPr/>
                </a:tc>
                <a:tc>
                  <a:txBody>
                    <a:bodyPr/>
                    <a:lstStyle/>
                    <a:p>
                      <a:pPr algn="ctr"/>
                      <a:r>
                        <a:rPr lang="en-US" dirty="0" smtClean="0"/>
                        <a:t>Quantity</a:t>
                      </a:r>
                      <a:endParaRPr lang="en-GB" dirty="0"/>
                    </a:p>
                  </a:txBody>
                  <a:tcPr/>
                </a:tc>
              </a:tr>
              <a:tr h="370840">
                <a:tc>
                  <a:txBody>
                    <a:bodyPr/>
                    <a:lstStyle/>
                    <a:p>
                      <a:pPr algn="ctr">
                        <a:lnSpc>
                          <a:spcPct val="115000"/>
                        </a:lnSpc>
                        <a:spcAft>
                          <a:spcPts val="0"/>
                        </a:spcAft>
                      </a:pPr>
                      <a:r>
                        <a:rPr lang="en-GB" sz="1400" kern="1200" dirty="0">
                          <a:solidFill>
                            <a:srgbClr val="000000"/>
                          </a:solidFill>
                          <a:latin typeface="Century Schoolbook"/>
                          <a:ea typeface="Times New Roman"/>
                          <a:cs typeface="Arial"/>
                        </a:rPr>
                        <a:t> Plastering </a:t>
                      </a:r>
                      <a:endParaRPr lang="en-GB" sz="1200" dirty="0">
                        <a:latin typeface="Times New Roman"/>
                        <a:ea typeface="Calibri"/>
                        <a:cs typeface="Times New Roman"/>
                      </a:endParaRPr>
                    </a:p>
                  </a:txBody>
                  <a:tcPr marL="60325" marR="60325" marT="9525" marB="0" anchor="b"/>
                </a:tc>
                <a:tc>
                  <a:txBody>
                    <a:bodyPr/>
                    <a:lstStyle/>
                    <a:p>
                      <a:pPr algn="ctr">
                        <a:lnSpc>
                          <a:spcPct val="115000"/>
                        </a:lnSpc>
                        <a:spcAft>
                          <a:spcPts val="0"/>
                        </a:spcAft>
                      </a:pPr>
                      <a:r>
                        <a:rPr lang="en-GB" sz="1400" kern="1200">
                          <a:solidFill>
                            <a:srgbClr val="000000"/>
                          </a:solidFill>
                          <a:latin typeface="Century Schoolbook"/>
                          <a:ea typeface="Times New Roman"/>
                          <a:cs typeface="Arial"/>
                        </a:rPr>
                        <a:t>M</a:t>
                      </a:r>
                      <a:r>
                        <a:rPr lang="en-GB" sz="1400" kern="1200" baseline="30000">
                          <a:solidFill>
                            <a:srgbClr val="000000"/>
                          </a:solidFill>
                          <a:latin typeface="Century Schoolbook"/>
                          <a:ea typeface="Times New Roman"/>
                          <a:cs typeface="Arial"/>
                        </a:rPr>
                        <a:t>2</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ctr"/>
                </a:tc>
                <a:tc>
                  <a:txBody>
                    <a:bodyPr/>
                    <a:lstStyle/>
                    <a:p>
                      <a:pPr algn="ctr">
                        <a:lnSpc>
                          <a:spcPct val="115000"/>
                        </a:lnSpc>
                        <a:spcAft>
                          <a:spcPts val="0"/>
                        </a:spcAft>
                      </a:pPr>
                      <a:r>
                        <a:rPr lang="en-GB" sz="1400" kern="1200">
                          <a:solidFill>
                            <a:srgbClr val="000000"/>
                          </a:solidFill>
                          <a:latin typeface="Century Schoolbook"/>
                          <a:ea typeface="Times New Roman"/>
                          <a:cs typeface="Arial"/>
                        </a:rPr>
                        <a:t>3800</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ctr"/>
                </a:tc>
              </a:tr>
              <a:tr h="370840">
                <a:tc>
                  <a:txBody>
                    <a:bodyPr/>
                    <a:lstStyle/>
                    <a:p>
                      <a:pPr algn="ctr">
                        <a:lnSpc>
                          <a:spcPct val="115000"/>
                        </a:lnSpc>
                        <a:spcAft>
                          <a:spcPts val="0"/>
                        </a:spcAft>
                      </a:pPr>
                      <a:r>
                        <a:rPr lang="en-GB" sz="1400" kern="1200" dirty="0">
                          <a:solidFill>
                            <a:srgbClr val="000000"/>
                          </a:solidFill>
                          <a:latin typeface="Century Schoolbook"/>
                          <a:ea typeface="Times New Roman"/>
                          <a:cs typeface="Arial"/>
                        </a:rPr>
                        <a:t> Painting </a:t>
                      </a:r>
                      <a:endParaRPr lang="en-GB" sz="1200" dirty="0">
                        <a:latin typeface="Times New Roman"/>
                        <a:ea typeface="Calibri"/>
                        <a:cs typeface="Times New Roman"/>
                      </a:endParaRPr>
                    </a:p>
                  </a:txBody>
                  <a:tcPr marL="60325" marR="60325" marT="9525" marB="0" anchor="b"/>
                </a:tc>
                <a:tc>
                  <a:txBody>
                    <a:bodyPr/>
                    <a:lstStyle/>
                    <a:p>
                      <a:pPr algn="ctr">
                        <a:lnSpc>
                          <a:spcPct val="115000"/>
                        </a:lnSpc>
                        <a:spcAft>
                          <a:spcPts val="0"/>
                        </a:spcAft>
                      </a:pPr>
                      <a:r>
                        <a:rPr lang="en-GB" sz="1400" kern="1200">
                          <a:solidFill>
                            <a:srgbClr val="000000"/>
                          </a:solidFill>
                          <a:latin typeface="Century Schoolbook"/>
                          <a:ea typeface="Times New Roman"/>
                          <a:cs typeface="Arial"/>
                        </a:rPr>
                        <a:t>M</a:t>
                      </a:r>
                      <a:r>
                        <a:rPr lang="en-GB" sz="1400" kern="1200" baseline="30000">
                          <a:solidFill>
                            <a:srgbClr val="000000"/>
                          </a:solidFill>
                          <a:latin typeface="Century Schoolbook"/>
                          <a:ea typeface="Times New Roman"/>
                          <a:cs typeface="Arial"/>
                        </a:rPr>
                        <a:t>2</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ctr"/>
                </a:tc>
                <a:tc>
                  <a:txBody>
                    <a:bodyPr/>
                    <a:lstStyle/>
                    <a:p>
                      <a:pPr algn="ctr">
                        <a:lnSpc>
                          <a:spcPct val="115000"/>
                        </a:lnSpc>
                        <a:spcAft>
                          <a:spcPts val="0"/>
                        </a:spcAft>
                      </a:pPr>
                      <a:r>
                        <a:rPr lang="en-GB" sz="1400" kern="1200">
                          <a:solidFill>
                            <a:srgbClr val="000000"/>
                          </a:solidFill>
                          <a:latin typeface="Century Schoolbook"/>
                          <a:ea typeface="Times New Roman"/>
                          <a:cs typeface="Arial"/>
                        </a:rPr>
                        <a:t>3800</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ctr"/>
                </a:tc>
              </a:tr>
              <a:tr h="370840">
                <a:tc>
                  <a:txBody>
                    <a:bodyPr/>
                    <a:lstStyle/>
                    <a:p>
                      <a:pPr algn="ctr">
                        <a:lnSpc>
                          <a:spcPct val="115000"/>
                        </a:lnSpc>
                        <a:spcAft>
                          <a:spcPts val="0"/>
                        </a:spcAft>
                      </a:pPr>
                      <a:r>
                        <a:rPr lang="en-GB" sz="1400" kern="1200" dirty="0">
                          <a:solidFill>
                            <a:srgbClr val="000000"/>
                          </a:solidFill>
                          <a:latin typeface="Century Schoolbook"/>
                          <a:ea typeface="Times New Roman"/>
                          <a:cs typeface="Arial"/>
                        </a:rPr>
                        <a:t> Tiling </a:t>
                      </a:r>
                      <a:endParaRPr lang="en-GB" sz="1200" dirty="0">
                        <a:latin typeface="Times New Roman"/>
                        <a:ea typeface="Calibri"/>
                        <a:cs typeface="Times New Roman"/>
                      </a:endParaRPr>
                    </a:p>
                  </a:txBody>
                  <a:tcPr marL="60325" marR="60325" marT="9525" marB="0" anchor="ctr"/>
                </a:tc>
                <a:tc>
                  <a:txBody>
                    <a:bodyPr/>
                    <a:lstStyle/>
                    <a:p>
                      <a:pPr algn="ctr">
                        <a:lnSpc>
                          <a:spcPct val="115000"/>
                        </a:lnSpc>
                        <a:spcAft>
                          <a:spcPts val="0"/>
                        </a:spcAft>
                      </a:pPr>
                      <a:r>
                        <a:rPr lang="en-GB" sz="1400" kern="1200" dirty="0">
                          <a:solidFill>
                            <a:srgbClr val="000000"/>
                          </a:solidFill>
                          <a:latin typeface="Century Schoolbook"/>
                          <a:ea typeface="Times New Roman"/>
                          <a:cs typeface="Arial"/>
                        </a:rPr>
                        <a:t>M</a:t>
                      </a:r>
                      <a:r>
                        <a:rPr lang="en-GB" sz="1400" kern="1200" baseline="30000" dirty="0">
                          <a:solidFill>
                            <a:srgbClr val="000000"/>
                          </a:solidFill>
                          <a:latin typeface="Century Schoolbook"/>
                          <a:ea typeface="Times New Roman"/>
                          <a:cs typeface="Arial"/>
                        </a:rPr>
                        <a:t>2</a:t>
                      </a:r>
                      <a:r>
                        <a:rPr lang="en-GB" sz="1400" kern="1200" dirty="0">
                          <a:solidFill>
                            <a:srgbClr val="000000"/>
                          </a:solidFill>
                          <a:latin typeface="Times New Roman"/>
                          <a:ea typeface="Calibri"/>
                          <a:cs typeface="Times New Roman"/>
                        </a:rPr>
                        <a:t> </a:t>
                      </a:r>
                      <a:endParaRPr lang="en-GB" sz="1200" dirty="0">
                        <a:latin typeface="Times New Roman"/>
                        <a:ea typeface="Calibri"/>
                        <a:cs typeface="Times New Roman"/>
                      </a:endParaRPr>
                    </a:p>
                  </a:txBody>
                  <a:tcPr marL="60325" marR="60325" marT="9525" marB="0" anchor="ctr"/>
                </a:tc>
                <a:tc>
                  <a:txBody>
                    <a:bodyPr/>
                    <a:lstStyle/>
                    <a:p>
                      <a:pPr algn="ctr">
                        <a:lnSpc>
                          <a:spcPct val="115000"/>
                        </a:lnSpc>
                        <a:spcAft>
                          <a:spcPts val="0"/>
                        </a:spcAft>
                      </a:pPr>
                      <a:r>
                        <a:rPr lang="en-GB" sz="1400" kern="1200">
                          <a:solidFill>
                            <a:srgbClr val="000000"/>
                          </a:solidFill>
                          <a:latin typeface="Century Schoolbook"/>
                          <a:ea typeface="Times New Roman"/>
                          <a:cs typeface="Arial"/>
                        </a:rPr>
                        <a:t>1080</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b"/>
                </a:tc>
              </a:tr>
              <a:tr h="370840">
                <a:tc>
                  <a:txBody>
                    <a:bodyPr/>
                    <a:lstStyle/>
                    <a:p>
                      <a:pPr algn="ctr">
                        <a:lnSpc>
                          <a:spcPts val="1740"/>
                        </a:lnSpc>
                        <a:spcAft>
                          <a:spcPts val="0"/>
                        </a:spcAft>
                      </a:pPr>
                      <a:r>
                        <a:rPr lang="en-GB" sz="1400" kern="1200" dirty="0">
                          <a:solidFill>
                            <a:srgbClr val="000000"/>
                          </a:solidFill>
                          <a:latin typeface="Century Schoolbook"/>
                          <a:ea typeface="Times New Roman"/>
                          <a:cs typeface="Arial"/>
                        </a:rPr>
                        <a:t> Skirting</a:t>
                      </a:r>
                      <a:r>
                        <a:rPr lang="en-GB" sz="1400" kern="1200" dirty="0">
                          <a:solidFill>
                            <a:srgbClr val="000000"/>
                          </a:solidFill>
                          <a:latin typeface="Times New Roman"/>
                          <a:ea typeface="Calibri"/>
                          <a:cs typeface="Times New Roman"/>
                        </a:rPr>
                        <a:t> </a:t>
                      </a:r>
                      <a:endParaRPr lang="en-GB" sz="1200" dirty="0">
                        <a:latin typeface="Times New Roman"/>
                        <a:ea typeface="Calibri"/>
                        <a:cs typeface="Times New Roman"/>
                      </a:endParaRPr>
                    </a:p>
                  </a:txBody>
                  <a:tcPr marL="60325" marR="60325" marT="9525" marB="0" anchor="ctr"/>
                </a:tc>
                <a:tc>
                  <a:txBody>
                    <a:bodyPr/>
                    <a:lstStyle/>
                    <a:p>
                      <a:pPr algn="ctr">
                        <a:lnSpc>
                          <a:spcPts val="1740"/>
                        </a:lnSpc>
                        <a:spcAft>
                          <a:spcPts val="0"/>
                        </a:spcAft>
                      </a:pPr>
                      <a:r>
                        <a:rPr lang="en-GB" sz="1400" kern="1200" dirty="0">
                          <a:solidFill>
                            <a:srgbClr val="000000"/>
                          </a:solidFill>
                          <a:latin typeface="Century Schoolbook"/>
                          <a:ea typeface="Times New Roman"/>
                          <a:cs typeface="Arial"/>
                        </a:rPr>
                        <a:t>M</a:t>
                      </a:r>
                      <a:r>
                        <a:rPr lang="en-GB" sz="1400" kern="1200" dirty="0">
                          <a:solidFill>
                            <a:srgbClr val="000000"/>
                          </a:solidFill>
                          <a:latin typeface="Times New Roman"/>
                          <a:ea typeface="Calibri"/>
                          <a:cs typeface="Times New Roman"/>
                        </a:rPr>
                        <a:t> </a:t>
                      </a:r>
                      <a:endParaRPr lang="en-GB" sz="1200" dirty="0">
                        <a:latin typeface="Times New Roman"/>
                        <a:ea typeface="Calibri"/>
                        <a:cs typeface="Times New Roman"/>
                      </a:endParaRPr>
                    </a:p>
                  </a:txBody>
                  <a:tcPr marL="60325" marR="60325" marT="9525" marB="0" anchor="ctr"/>
                </a:tc>
                <a:tc>
                  <a:txBody>
                    <a:bodyPr/>
                    <a:lstStyle/>
                    <a:p>
                      <a:pPr algn="ctr">
                        <a:lnSpc>
                          <a:spcPts val="1740"/>
                        </a:lnSpc>
                        <a:spcAft>
                          <a:spcPts val="0"/>
                        </a:spcAft>
                      </a:pPr>
                      <a:r>
                        <a:rPr lang="en-GB" sz="1400" kern="1200">
                          <a:solidFill>
                            <a:srgbClr val="000000"/>
                          </a:solidFill>
                          <a:latin typeface="Century Schoolbook"/>
                          <a:ea typeface="Times New Roman"/>
                          <a:cs typeface="Arial"/>
                        </a:rPr>
                        <a:t>469.3</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b"/>
                </a:tc>
              </a:tr>
              <a:tr h="370840">
                <a:tc>
                  <a:txBody>
                    <a:bodyPr/>
                    <a:lstStyle/>
                    <a:p>
                      <a:pPr algn="ctr">
                        <a:lnSpc>
                          <a:spcPct val="115000"/>
                        </a:lnSpc>
                        <a:spcAft>
                          <a:spcPts val="0"/>
                        </a:spcAft>
                      </a:pPr>
                      <a:r>
                        <a:rPr lang="en-GB" sz="1400" kern="1200">
                          <a:solidFill>
                            <a:srgbClr val="000000"/>
                          </a:solidFill>
                          <a:latin typeface="Century Schoolbook"/>
                          <a:ea typeface="Times New Roman"/>
                          <a:cs typeface="Arial"/>
                        </a:rPr>
                        <a:t> Balustrade</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ctr"/>
                </a:tc>
                <a:tc>
                  <a:txBody>
                    <a:bodyPr/>
                    <a:lstStyle/>
                    <a:p>
                      <a:pPr algn="ctr">
                        <a:lnSpc>
                          <a:spcPct val="115000"/>
                        </a:lnSpc>
                        <a:spcAft>
                          <a:spcPts val="0"/>
                        </a:spcAft>
                      </a:pPr>
                      <a:r>
                        <a:rPr lang="en-GB" sz="1400" kern="1200" dirty="0">
                          <a:solidFill>
                            <a:srgbClr val="000000"/>
                          </a:solidFill>
                          <a:latin typeface="Century Schoolbook"/>
                          <a:ea typeface="Times New Roman"/>
                          <a:cs typeface="Arial"/>
                        </a:rPr>
                        <a:t>LM</a:t>
                      </a:r>
                      <a:r>
                        <a:rPr lang="en-GB" sz="1400" kern="1200" dirty="0">
                          <a:solidFill>
                            <a:srgbClr val="000000"/>
                          </a:solidFill>
                          <a:latin typeface="Times New Roman"/>
                          <a:ea typeface="Calibri"/>
                          <a:cs typeface="Times New Roman"/>
                        </a:rPr>
                        <a:t> </a:t>
                      </a:r>
                      <a:endParaRPr lang="en-GB" sz="1200" dirty="0">
                        <a:latin typeface="Times New Roman"/>
                        <a:ea typeface="Calibri"/>
                        <a:cs typeface="Times New Roman"/>
                      </a:endParaRPr>
                    </a:p>
                  </a:txBody>
                  <a:tcPr marL="60325" marR="60325" marT="9525" marB="0" anchor="ctr"/>
                </a:tc>
                <a:tc>
                  <a:txBody>
                    <a:bodyPr/>
                    <a:lstStyle/>
                    <a:p>
                      <a:pPr algn="ctr">
                        <a:lnSpc>
                          <a:spcPct val="115000"/>
                        </a:lnSpc>
                        <a:spcAft>
                          <a:spcPts val="0"/>
                        </a:spcAft>
                      </a:pPr>
                      <a:r>
                        <a:rPr lang="en-GB" sz="1400" kern="1200">
                          <a:solidFill>
                            <a:srgbClr val="000000"/>
                          </a:solidFill>
                          <a:latin typeface="Century Schoolbook"/>
                          <a:ea typeface="Times New Roman"/>
                          <a:cs typeface="Arial"/>
                        </a:rPr>
                        <a:t>768</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ctr"/>
                </a:tc>
              </a:tr>
              <a:tr h="370840">
                <a:tc>
                  <a:txBody>
                    <a:bodyPr/>
                    <a:lstStyle/>
                    <a:p>
                      <a:pPr algn="ctr">
                        <a:lnSpc>
                          <a:spcPct val="115000"/>
                        </a:lnSpc>
                        <a:spcAft>
                          <a:spcPts val="0"/>
                        </a:spcAft>
                      </a:pPr>
                      <a:r>
                        <a:rPr lang="en-GB" sz="1400" kern="1200">
                          <a:solidFill>
                            <a:srgbClr val="000000"/>
                          </a:solidFill>
                          <a:latin typeface="Century Schoolbook"/>
                          <a:ea typeface="Times New Roman"/>
                          <a:cs typeface="Arial"/>
                        </a:rPr>
                        <a:t>windows sill</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ctr"/>
                </a:tc>
                <a:tc>
                  <a:txBody>
                    <a:bodyPr/>
                    <a:lstStyle/>
                    <a:p>
                      <a:pPr algn="ctr">
                        <a:lnSpc>
                          <a:spcPct val="115000"/>
                        </a:lnSpc>
                        <a:spcAft>
                          <a:spcPts val="0"/>
                        </a:spcAft>
                      </a:pPr>
                      <a:r>
                        <a:rPr lang="en-GB" sz="1400" kern="1200" dirty="0">
                          <a:solidFill>
                            <a:srgbClr val="000000"/>
                          </a:solidFill>
                          <a:latin typeface="Century Schoolbook"/>
                          <a:ea typeface="Times New Roman"/>
                          <a:cs typeface="Arial"/>
                        </a:rPr>
                        <a:t>LM</a:t>
                      </a:r>
                      <a:r>
                        <a:rPr lang="en-GB" sz="1400" kern="1200" dirty="0">
                          <a:solidFill>
                            <a:srgbClr val="000000"/>
                          </a:solidFill>
                          <a:latin typeface="Times New Roman"/>
                          <a:ea typeface="Calibri"/>
                          <a:cs typeface="Times New Roman"/>
                        </a:rPr>
                        <a:t> </a:t>
                      </a:r>
                      <a:endParaRPr lang="en-GB" sz="1200" dirty="0">
                        <a:latin typeface="Times New Roman"/>
                        <a:ea typeface="Calibri"/>
                        <a:cs typeface="Times New Roman"/>
                      </a:endParaRPr>
                    </a:p>
                  </a:txBody>
                  <a:tcPr marL="60325" marR="60325" marT="9525" marB="0" anchor="ctr"/>
                </a:tc>
                <a:tc>
                  <a:txBody>
                    <a:bodyPr/>
                    <a:lstStyle/>
                    <a:p>
                      <a:pPr algn="ctr">
                        <a:lnSpc>
                          <a:spcPct val="115000"/>
                        </a:lnSpc>
                        <a:spcAft>
                          <a:spcPts val="0"/>
                        </a:spcAft>
                      </a:pPr>
                      <a:r>
                        <a:rPr lang="en-GB" sz="1400" kern="1200">
                          <a:solidFill>
                            <a:srgbClr val="000000"/>
                          </a:solidFill>
                          <a:latin typeface="Century Schoolbook"/>
                          <a:ea typeface="Times New Roman"/>
                          <a:cs typeface="Arial"/>
                        </a:rPr>
                        <a:t>101.74</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ctr"/>
                </a:tc>
              </a:tr>
              <a:tr h="370840">
                <a:tc>
                  <a:txBody>
                    <a:bodyPr/>
                    <a:lstStyle/>
                    <a:p>
                      <a:pPr algn="ctr">
                        <a:lnSpc>
                          <a:spcPct val="115000"/>
                        </a:lnSpc>
                        <a:spcAft>
                          <a:spcPts val="0"/>
                        </a:spcAft>
                      </a:pPr>
                      <a:r>
                        <a:rPr lang="en-GB" sz="1400" kern="1200">
                          <a:solidFill>
                            <a:srgbClr val="000000"/>
                          </a:solidFill>
                          <a:latin typeface="Century Schoolbook"/>
                          <a:ea typeface="Times New Roman"/>
                          <a:cs typeface="Arial"/>
                        </a:rPr>
                        <a:t> Doors </a:t>
                      </a:r>
                      <a:endParaRPr lang="en-GB" sz="1200">
                        <a:latin typeface="Times New Roman"/>
                        <a:ea typeface="Calibri"/>
                        <a:cs typeface="Times New Roman"/>
                      </a:endParaRPr>
                    </a:p>
                  </a:txBody>
                  <a:tcPr marL="60325" marR="60325" marT="9525" marB="0" anchor="ctr"/>
                </a:tc>
                <a:tc>
                  <a:txBody>
                    <a:bodyPr/>
                    <a:lstStyle/>
                    <a:p>
                      <a:pPr algn="ctr">
                        <a:lnSpc>
                          <a:spcPct val="115000"/>
                        </a:lnSpc>
                        <a:spcAft>
                          <a:spcPts val="0"/>
                        </a:spcAft>
                      </a:pPr>
                      <a:r>
                        <a:rPr lang="en-GB" sz="1400" kern="1200" dirty="0">
                          <a:solidFill>
                            <a:srgbClr val="000000"/>
                          </a:solidFill>
                          <a:latin typeface="Century Schoolbook"/>
                          <a:ea typeface="Times New Roman"/>
                          <a:cs typeface="Arial"/>
                        </a:rPr>
                        <a:t>SM</a:t>
                      </a:r>
                      <a:r>
                        <a:rPr lang="en-GB" sz="1400" kern="1200" dirty="0">
                          <a:solidFill>
                            <a:srgbClr val="000000"/>
                          </a:solidFill>
                          <a:latin typeface="Times New Roman"/>
                          <a:ea typeface="Calibri"/>
                          <a:cs typeface="Times New Roman"/>
                        </a:rPr>
                        <a:t> </a:t>
                      </a:r>
                      <a:endParaRPr lang="en-GB" sz="1200" dirty="0">
                        <a:latin typeface="Times New Roman"/>
                        <a:ea typeface="Calibri"/>
                        <a:cs typeface="Times New Roman"/>
                      </a:endParaRPr>
                    </a:p>
                  </a:txBody>
                  <a:tcPr marL="60325" marR="60325" marT="9525" marB="0" anchor="ctr"/>
                </a:tc>
                <a:tc>
                  <a:txBody>
                    <a:bodyPr/>
                    <a:lstStyle/>
                    <a:p>
                      <a:pPr algn="ctr">
                        <a:lnSpc>
                          <a:spcPct val="115000"/>
                        </a:lnSpc>
                        <a:spcAft>
                          <a:spcPts val="0"/>
                        </a:spcAft>
                      </a:pPr>
                      <a:r>
                        <a:rPr lang="en-GB" sz="1400" kern="1200">
                          <a:solidFill>
                            <a:srgbClr val="000000"/>
                          </a:solidFill>
                          <a:latin typeface="Century Schoolbook"/>
                          <a:ea typeface="Times New Roman"/>
                          <a:cs typeface="Arial"/>
                        </a:rPr>
                        <a:t>140</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ctr"/>
                </a:tc>
              </a:tr>
              <a:tr h="370840">
                <a:tc>
                  <a:txBody>
                    <a:bodyPr/>
                    <a:lstStyle/>
                    <a:p>
                      <a:pPr algn="ctr">
                        <a:lnSpc>
                          <a:spcPct val="115000"/>
                        </a:lnSpc>
                        <a:spcAft>
                          <a:spcPts val="0"/>
                        </a:spcAft>
                      </a:pPr>
                      <a:r>
                        <a:rPr lang="en-GB" sz="1400" kern="1200">
                          <a:solidFill>
                            <a:srgbClr val="000000"/>
                          </a:solidFill>
                          <a:latin typeface="Century Schoolbook"/>
                          <a:ea typeface="Times New Roman"/>
                          <a:cs typeface="Arial"/>
                        </a:rPr>
                        <a:t> Windows</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ctr"/>
                </a:tc>
                <a:tc>
                  <a:txBody>
                    <a:bodyPr/>
                    <a:lstStyle/>
                    <a:p>
                      <a:pPr algn="ctr">
                        <a:lnSpc>
                          <a:spcPct val="115000"/>
                        </a:lnSpc>
                        <a:spcAft>
                          <a:spcPts val="0"/>
                        </a:spcAft>
                      </a:pPr>
                      <a:r>
                        <a:rPr lang="en-GB" sz="1400" kern="1200" dirty="0">
                          <a:solidFill>
                            <a:srgbClr val="000000"/>
                          </a:solidFill>
                          <a:latin typeface="Century Schoolbook"/>
                          <a:ea typeface="Times New Roman"/>
                          <a:cs typeface="Arial"/>
                        </a:rPr>
                        <a:t>SM</a:t>
                      </a:r>
                      <a:r>
                        <a:rPr lang="en-GB" sz="1400" kern="1200" dirty="0">
                          <a:solidFill>
                            <a:srgbClr val="000000"/>
                          </a:solidFill>
                          <a:latin typeface="Times New Roman"/>
                          <a:ea typeface="Calibri"/>
                          <a:cs typeface="Times New Roman"/>
                        </a:rPr>
                        <a:t> </a:t>
                      </a:r>
                      <a:endParaRPr lang="en-GB" sz="1200" dirty="0">
                        <a:latin typeface="Times New Roman"/>
                        <a:ea typeface="Calibri"/>
                        <a:cs typeface="Times New Roman"/>
                      </a:endParaRPr>
                    </a:p>
                  </a:txBody>
                  <a:tcPr marL="60325" marR="60325" marT="9525" marB="0" anchor="ctr"/>
                </a:tc>
                <a:tc>
                  <a:txBody>
                    <a:bodyPr/>
                    <a:lstStyle/>
                    <a:p>
                      <a:pPr algn="ctr">
                        <a:lnSpc>
                          <a:spcPct val="115000"/>
                        </a:lnSpc>
                        <a:spcAft>
                          <a:spcPts val="0"/>
                        </a:spcAft>
                      </a:pPr>
                      <a:r>
                        <a:rPr lang="en-GB" sz="1400" kern="1200">
                          <a:solidFill>
                            <a:srgbClr val="000000"/>
                          </a:solidFill>
                          <a:latin typeface="Century Schoolbook"/>
                          <a:ea typeface="Times New Roman"/>
                          <a:cs typeface="Arial"/>
                        </a:rPr>
                        <a:t>141.84</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ctr"/>
                </a:tc>
              </a:tr>
              <a:tr h="370840">
                <a:tc>
                  <a:txBody>
                    <a:bodyPr/>
                    <a:lstStyle/>
                    <a:p>
                      <a:pPr algn="ctr">
                        <a:lnSpc>
                          <a:spcPts val="1740"/>
                        </a:lnSpc>
                        <a:spcAft>
                          <a:spcPts val="0"/>
                        </a:spcAft>
                      </a:pPr>
                      <a:r>
                        <a:rPr lang="en-GB" sz="1400" kern="1200">
                          <a:solidFill>
                            <a:srgbClr val="000000"/>
                          </a:solidFill>
                          <a:latin typeface="Century Schoolbook"/>
                          <a:ea typeface="Times New Roman"/>
                          <a:cs typeface="Arial"/>
                        </a:rPr>
                        <a:t>Parapet</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b"/>
                </a:tc>
                <a:tc>
                  <a:txBody>
                    <a:bodyPr/>
                    <a:lstStyle/>
                    <a:p>
                      <a:pPr algn="ctr">
                        <a:lnSpc>
                          <a:spcPts val="1740"/>
                        </a:lnSpc>
                        <a:spcAft>
                          <a:spcPts val="0"/>
                        </a:spcAft>
                      </a:pPr>
                      <a:r>
                        <a:rPr lang="en-GB" sz="1400" kern="1200" dirty="0">
                          <a:solidFill>
                            <a:srgbClr val="000000"/>
                          </a:solidFill>
                          <a:latin typeface="Century Schoolbook"/>
                          <a:ea typeface="Times New Roman"/>
                          <a:cs typeface="Arial"/>
                        </a:rPr>
                        <a:t>m</a:t>
                      </a:r>
                      <a:r>
                        <a:rPr lang="en-GB" sz="1400" kern="1200" dirty="0">
                          <a:solidFill>
                            <a:srgbClr val="000000"/>
                          </a:solidFill>
                          <a:latin typeface="Times New Roman"/>
                          <a:ea typeface="Calibri"/>
                          <a:cs typeface="Times New Roman"/>
                        </a:rPr>
                        <a:t> </a:t>
                      </a:r>
                      <a:endParaRPr lang="en-GB" sz="1200" dirty="0">
                        <a:latin typeface="Times New Roman"/>
                        <a:ea typeface="Calibri"/>
                        <a:cs typeface="Times New Roman"/>
                      </a:endParaRPr>
                    </a:p>
                  </a:txBody>
                  <a:tcPr marL="60325" marR="60325" marT="9525" marB="0" anchor="ctr"/>
                </a:tc>
                <a:tc>
                  <a:txBody>
                    <a:bodyPr/>
                    <a:lstStyle/>
                    <a:p>
                      <a:pPr algn="ctr">
                        <a:lnSpc>
                          <a:spcPts val="1740"/>
                        </a:lnSpc>
                        <a:spcAft>
                          <a:spcPts val="0"/>
                        </a:spcAft>
                      </a:pPr>
                      <a:r>
                        <a:rPr lang="en-GB" sz="1400" kern="1200">
                          <a:solidFill>
                            <a:srgbClr val="000000"/>
                          </a:solidFill>
                          <a:latin typeface="Century Schoolbook"/>
                          <a:ea typeface="Times New Roman"/>
                          <a:cs typeface="Arial"/>
                        </a:rPr>
                        <a:t>610.0</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ctr"/>
                </a:tc>
              </a:tr>
              <a:tr h="370840">
                <a:tc>
                  <a:txBody>
                    <a:bodyPr/>
                    <a:lstStyle/>
                    <a:p>
                      <a:pPr algn="ctr">
                        <a:lnSpc>
                          <a:spcPts val="1740"/>
                        </a:lnSpc>
                        <a:spcAft>
                          <a:spcPts val="0"/>
                        </a:spcAft>
                      </a:pPr>
                      <a:r>
                        <a:rPr lang="en-GB" sz="1400" kern="1200">
                          <a:solidFill>
                            <a:srgbClr val="000000"/>
                          </a:solidFill>
                          <a:latin typeface="Century Schoolbook"/>
                          <a:ea typeface="Times New Roman"/>
                          <a:cs typeface="Arial"/>
                        </a:rPr>
                        <a:t>stair marble</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b"/>
                </a:tc>
                <a:tc>
                  <a:txBody>
                    <a:bodyPr/>
                    <a:lstStyle/>
                    <a:p>
                      <a:pPr algn="ctr">
                        <a:lnSpc>
                          <a:spcPts val="1740"/>
                        </a:lnSpc>
                        <a:spcAft>
                          <a:spcPts val="0"/>
                        </a:spcAft>
                      </a:pPr>
                      <a:r>
                        <a:rPr lang="en-GB" sz="1400" kern="1200" dirty="0">
                          <a:solidFill>
                            <a:srgbClr val="000000"/>
                          </a:solidFill>
                          <a:latin typeface="Century Schoolbook"/>
                          <a:ea typeface="Times New Roman"/>
                          <a:cs typeface="Arial"/>
                        </a:rPr>
                        <a:t>m</a:t>
                      </a:r>
                      <a:r>
                        <a:rPr lang="en-GB" sz="1400" kern="1200" dirty="0">
                          <a:solidFill>
                            <a:srgbClr val="000000"/>
                          </a:solidFill>
                          <a:latin typeface="Times New Roman"/>
                          <a:ea typeface="Calibri"/>
                          <a:cs typeface="Times New Roman"/>
                        </a:rPr>
                        <a:t> </a:t>
                      </a:r>
                      <a:endParaRPr lang="en-GB" sz="1200" dirty="0">
                        <a:latin typeface="Times New Roman"/>
                        <a:ea typeface="Calibri"/>
                        <a:cs typeface="Times New Roman"/>
                      </a:endParaRPr>
                    </a:p>
                  </a:txBody>
                  <a:tcPr marL="60325" marR="60325" marT="9525" marB="0" anchor="ctr"/>
                </a:tc>
                <a:tc>
                  <a:txBody>
                    <a:bodyPr/>
                    <a:lstStyle/>
                    <a:p>
                      <a:pPr algn="ctr">
                        <a:lnSpc>
                          <a:spcPts val="1740"/>
                        </a:lnSpc>
                        <a:spcAft>
                          <a:spcPts val="0"/>
                        </a:spcAft>
                      </a:pPr>
                      <a:r>
                        <a:rPr lang="en-GB" sz="1400" kern="1200" dirty="0">
                          <a:solidFill>
                            <a:srgbClr val="000000"/>
                          </a:solidFill>
                          <a:latin typeface="Century Schoolbook"/>
                          <a:ea typeface="Times New Roman"/>
                          <a:cs typeface="Arial"/>
                        </a:rPr>
                        <a:t>80</a:t>
                      </a:r>
                      <a:r>
                        <a:rPr lang="en-GB" sz="1400" kern="1200" dirty="0">
                          <a:solidFill>
                            <a:srgbClr val="000000"/>
                          </a:solidFill>
                          <a:latin typeface="Times New Roman"/>
                          <a:ea typeface="Calibri"/>
                          <a:cs typeface="Times New Roman"/>
                        </a:rPr>
                        <a:t> </a:t>
                      </a:r>
                      <a:endParaRPr lang="en-GB" sz="1200" dirty="0">
                        <a:latin typeface="Times New Roman"/>
                        <a:ea typeface="Calibri"/>
                        <a:cs typeface="Times New Roman"/>
                      </a:endParaRPr>
                    </a:p>
                  </a:txBody>
                  <a:tcPr marL="60325" marR="60325" marT="9525" marB="0" anchor="ctr"/>
                </a:tc>
              </a:tr>
              <a:tr h="370840">
                <a:tc>
                  <a:txBody>
                    <a:bodyPr/>
                    <a:lstStyle/>
                    <a:p>
                      <a:pPr algn="ctr">
                        <a:lnSpc>
                          <a:spcPct val="115000"/>
                        </a:lnSpc>
                        <a:spcAft>
                          <a:spcPts val="0"/>
                        </a:spcAft>
                      </a:pPr>
                      <a:r>
                        <a:rPr lang="en-GB" sz="1400" kern="1200">
                          <a:solidFill>
                            <a:srgbClr val="000000"/>
                          </a:solidFill>
                          <a:latin typeface="Century Schoolbook"/>
                          <a:ea typeface="Times New Roman"/>
                          <a:cs typeface="Arial"/>
                        </a:rPr>
                        <a:t>roof floor screed</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b"/>
                </a:tc>
                <a:tc>
                  <a:txBody>
                    <a:bodyPr/>
                    <a:lstStyle/>
                    <a:p>
                      <a:pPr algn="ctr">
                        <a:lnSpc>
                          <a:spcPct val="115000"/>
                        </a:lnSpc>
                        <a:spcAft>
                          <a:spcPts val="0"/>
                        </a:spcAft>
                      </a:pPr>
                      <a:r>
                        <a:rPr lang="en-GB" sz="1400" kern="1200" dirty="0">
                          <a:solidFill>
                            <a:srgbClr val="000000"/>
                          </a:solidFill>
                          <a:latin typeface="Century Schoolbook"/>
                          <a:ea typeface="Times New Roman"/>
                          <a:cs typeface="Arial"/>
                        </a:rPr>
                        <a:t>M</a:t>
                      </a:r>
                      <a:r>
                        <a:rPr lang="en-GB" sz="1400" kern="1200" baseline="30000" dirty="0">
                          <a:solidFill>
                            <a:srgbClr val="000000"/>
                          </a:solidFill>
                          <a:latin typeface="Century Schoolbook"/>
                          <a:ea typeface="Times New Roman"/>
                          <a:cs typeface="Arial"/>
                        </a:rPr>
                        <a:t>2</a:t>
                      </a:r>
                      <a:r>
                        <a:rPr lang="en-GB" sz="1400" kern="1200" dirty="0">
                          <a:solidFill>
                            <a:srgbClr val="000000"/>
                          </a:solidFill>
                          <a:latin typeface="Times New Roman"/>
                          <a:ea typeface="Calibri"/>
                          <a:cs typeface="Times New Roman"/>
                        </a:rPr>
                        <a:t> </a:t>
                      </a:r>
                      <a:endParaRPr lang="en-GB" sz="1200" dirty="0">
                        <a:latin typeface="Times New Roman"/>
                        <a:ea typeface="Calibri"/>
                        <a:cs typeface="Times New Roman"/>
                      </a:endParaRPr>
                    </a:p>
                  </a:txBody>
                  <a:tcPr marL="60325" marR="60325" marT="9525" marB="0" anchor="ctr"/>
                </a:tc>
                <a:tc>
                  <a:txBody>
                    <a:bodyPr/>
                    <a:lstStyle/>
                    <a:p>
                      <a:pPr algn="ctr">
                        <a:lnSpc>
                          <a:spcPct val="115000"/>
                        </a:lnSpc>
                        <a:spcAft>
                          <a:spcPts val="0"/>
                        </a:spcAft>
                      </a:pPr>
                      <a:r>
                        <a:rPr lang="en-GB" sz="1400" kern="1200" dirty="0">
                          <a:solidFill>
                            <a:srgbClr val="000000"/>
                          </a:solidFill>
                          <a:latin typeface="Century Schoolbook"/>
                          <a:ea typeface="Times New Roman"/>
                          <a:cs typeface="Arial"/>
                        </a:rPr>
                        <a:t>600</a:t>
                      </a:r>
                      <a:r>
                        <a:rPr lang="en-GB" sz="1400" kern="1200" dirty="0">
                          <a:solidFill>
                            <a:srgbClr val="000000"/>
                          </a:solidFill>
                          <a:latin typeface="Times New Roman"/>
                          <a:ea typeface="Calibri"/>
                          <a:cs typeface="Times New Roman"/>
                        </a:rPr>
                        <a:t> </a:t>
                      </a:r>
                      <a:endParaRPr lang="en-GB" sz="1200" dirty="0">
                        <a:latin typeface="Times New Roman"/>
                        <a:ea typeface="Calibri"/>
                        <a:cs typeface="Times New Roman"/>
                      </a:endParaRPr>
                    </a:p>
                  </a:txBody>
                  <a:tcPr marL="60325" marR="60325" marT="9525" marB="0" anchor="ctr"/>
                </a:tc>
              </a:tr>
              <a:tr h="370840">
                <a:tc>
                  <a:txBody>
                    <a:bodyPr/>
                    <a:lstStyle/>
                    <a:p>
                      <a:pPr algn="ctr">
                        <a:lnSpc>
                          <a:spcPct val="115000"/>
                        </a:lnSpc>
                        <a:spcAft>
                          <a:spcPts val="0"/>
                        </a:spcAft>
                      </a:pPr>
                      <a:r>
                        <a:rPr lang="en-GB" sz="1400" kern="1200">
                          <a:solidFill>
                            <a:srgbClr val="000000"/>
                          </a:solidFill>
                          <a:latin typeface="Century Schoolbook"/>
                          <a:ea typeface="Times New Roman"/>
                          <a:cs typeface="Arial"/>
                        </a:rPr>
                        <a:t>Stone</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b"/>
                </a:tc>
                <a:tc>
                  <a:txBody>
                    <a:bodyPr/>
                    <a:lstStyle/>
                    <a:p>
                      <a:pPr algn="ctr">
                        <a:lnSpc>
                          <a:spcPct val="115000"/>
                        </a:lnSpc>
                        <a:spcAft>
                          <a:spcPts val="0"/>
                        </a:spcAft>
                      </a:pPr>
                      <a:r>
                        <a:rPr lang="en-GB" sz="1400" kern="1200">
                          <a:solidFill>
                            <a:srgbClr val="000000"/>
                          </a:solidFill>
                          <a:latin typeface="Century Schoolbook"/>
                          <a:ea typeface="Times New Roman"/>
                          <a:cs typeface="Arial"/>
                        </a:rPr>
                        <a:t>M</a:t>
                      </a:r>
                      <a:r>
                        <a:rPr lang="en-GB" sz="1400" kern="1200" baseline="30000">
                          <a:solidFill>
                            <a:srgbClr val="000000"/>
                          </a:solidFill>
                          <a:latin typeface="Century Schoolbook"/>
                          <a:ea typeface="Times New Roman"/>
                          <a:cs typeface="Arial"/>
                        </a:rPr>
                        <a:t>2</a:t>
                      </a:r>
                      <a:r>
                        <a:rPr lang="en-GB" sz="1400" kern="1200">
                          <a:solidFill>
                            <a:srgbClr val="000000"/>
                          </a:solidFill>
                          <a:latin typeface="Times New Roman"/>
                          <a:ea typeface="Calibri"/>
                          <a:cs typeface="Times New Roman"/>
                        </a:rPr>
                        <a:t> </a:t>
                      </a:r>
                      <a:endParaRPr lang="en-GB" sz="1200">
                        <a:latin typeface="Times New Roman"/>
                        <a:ea typeface="Calibri"/>
                        <a:cs typeface="Times New Roman"/>
                      </a:endParaRPr>
                    </a:p>
                  </a:txBody>
                  <a:tcPr marL="60325" marR="60325" marT="9525" marB="0" anchor="ctr"/>
                </a:tc>
                <a:tc>
                  <a:txBody>
                    <a:bodyPr/>
                    <a:lstStyle/>
                    <a:p>
                      <a:pPr algn="ctr">
                        <a:lnSpc>
                          <a:spcPct val="115000"/>
                        </a:lnSpc>
                        <a:spcAft>
                          <a:spcPts val="0"/>
                        </a:spcAft>
                      </a:pPr>
                      <a:r>
                        <a:rPr lang="en-GB" sz="1400" kern="1200" dirty="0">
                          <a:solidFill>
                            <a:srgbClr val="000000"/>
                          </a:solidFill>
                          <a:latin typeface="Century Schoolbook"/>
                          <a:ea typeface="Times New Roman"/>
                          <a:cs typeface="Arial"/>
                        </a:rPr>
                        <a:t>1895</a:t>
                      </a:r>
                      <a:r>
                        <a:rPr lang="en-GB" sz="1400" kern="1200" dirty="0">
                          <a:solidFill>
                            <a:srgbClr val="000000"/>
                          </a:solidFill>
                          <a:latin typeface="Times New Roman"/>
                          <a:ea typeface="Calibri"/>
                          <a:cs typeface="Times New Roman"/>
                        </a:rPr>
                        <a:t> </a:t>
                      </a:r>
                      <a:endParaRPr lang="en-GB" sz="1200" dirty="0">
                        <a:latin typeface="Times New Roman"/>
                        <a:ea typeface="Calibri"/>
                        <a:cs typeface="Times New Roman"/>
                      </a:endParaRPr>
                    </a:p>
                  </a:txBody>
                  <a:tcPr marL="60325" marR="60325" marT="9525" marB="0" anchor="ct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53998"/>
          </a:xfrm>
          <a:prstGeom prst="rect">
            <a:avLst/>
          </a:prstGeom>
          <a:solidFill>
            <a:schemeClr val="accent1"/>
          </a:solidFill>
        </p:spPr>
        <p:txBody>
          <a:bodyPr wrap="square" rtlCol="0">
            <a:spAutoFit/>
          </a:bodyPr>
          <a:lstStyle/>
          <a:p>
            <a:r>
              <a:rPr lang="en-US" sz="3000" dirty="0" smtClean="0">
                <a:latin typeface="Times New Roman" pitchFamily="18" charset="0"/>
                <a:cs typeface="Times New Roman" pitchFamily="18" charset="0"/>
              </a:rPr>
              <a:t>References</a:t>
            </a:r>
            <a:endParaRPr lang="en-GB" sz="3000" dirty="0">
              <a:latin typeface="Times New Roman" pitchFamily="18" charset="0"/>
              <a:cs typeface="Times New Roman" pitchFamily="18" charset="0"/>
            </a:endParaRPr>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F540E4B-786C-4A55-B62C-87380AA05893}" type="slidenum">
              <a:rPr lang="en-GB" smtClean="0"/>
              <a:pPr/>
              <a:t>83</a:t>
            </a:fld>
            <a:endParaRPr lang="en-GB" dirty="0"/>
          </a:p>
        </p:txBody>
      </p:sp>
      <p:sp>
        <p:nvSpPr>
          <p:cNvPr id="18" name="Rectangle 17"/>
          <p:cNvSpPr/>
          <p:nvPr/>
        </p:nvSpPr>
        <p:spPr>
          <a:xfrm>
            <a:off x="2285984" y="928670"/>
            <a:ext cx="6000792" cy="3177793"/>
          </a:xfrm>
          <a:prstGeom prst="rect">
            <a:avLst/>
          </a:prstGeom>
          <a:ln>
            <a:solidFill>
              <a:schemeClr val="accent1"/>
            </a:solidFill>
          </a:ln>
        </p:spPr>
        <p:txBody>
          <a:bodyPr wrap="square">
            <a:spAutoFit/>
          </a:bodyPr>
          <a:lstStyle/>
          <a:p>
            <a:pPr>
              <a:buFont typeface="Wingdings" pitchFamily="2" charset="2"/>
              <a:buChar char="ü"/>
            </a:pPr>
            <a:r>
              <a:rPr lang="en-US" dirty="0" smtClean="0">
                <a:latin typeface="Times New Roman" pitchFamily="18" charset="0"/>
                <a:cs typeface="Times New Roman" pitchFamily="18" charset="0"/>
              </a:rPr>
              <a:t>  Graduation project 1</a:t>
            </a:r>
          </a:p>
          <a:p>
            <a:pPr>
              <a:buFont typeface="Wingdings" pitchFamily="2" charset="2"/>
              <a:buChar char="ü"/>
            </a:pPr>
            <a:r>
              <a:rPr lang="en-US" dirty="0" smtClean="0">
                <a:latin typeface="Times New Roman" pitchFamily="18" charset="0"/>
                <a:cs typeface="Times New Roman" pitchFamily="18" charset="0"/>
              </a:rPr>
              <a:t>   Hand book –Future School In Palestine</a:t>
            </a:r>
          </a:p>
          <a:p>
            <a:pPr marL="342900" lvl="0" indent="-342900" algn="just">
              <a:lnSpc>
                <a:spcPct val="115000"/>
              </a:lnSpc>
              <a:spcAft>
                <a:spcPts val="0"/>
              </a:spcAft>
              <a:buFont typeface="Wingdings"/>
              <a:buChar char=""/>
            </a:pPr>
            <a:r>
              <a:rPr lang="en-GB" dirty="0" smtClean="0">
                <a:latin typeface="Times New Roman"/>
                <a:ea typeface="Times New Roman"/>
                <a:cs typeface="Times New Roman"/>
              </a:rPr>
              <a:t>ASHRAE Code.</a:t>
            </a:r>
            <a:endParaRPr lang="en-GB" dirty="0" smtClean="0">
              <a:latin typeface="Times New Roman"/>
              <a:ea typeface="Calibri"/>
              <a:cs typeface="Times New Roman"/>
            </a:endParaRPr>
          </a:p>
          <a:p>
            <a:pPr marL="342900" lvl="0" indent="-342900" algn="just">
              <a:lnSpc>
                <a:spcPct val="115000"/>
              </a:lnSpc>
              <a:spcAft>
                <a:spcPts val="0"/>
              </a:spcAft>
              <a:buFont typeface="Wingdings"/>
              <a:buChar char=""/>
            </a:pPr>
            <a:r>
              <a:rPr lang="en-GB" dirty="0" smtClean="0">
                <a:solidFill>
                  <a:srgbClr val="000000"/>
                </a:solidFill>
                <a:latin typeface="Times New Roman"/>
                <a:ea typeface="SimSun"/>
                <a:cs typeface="Times New Roman"/>
              </a:rPr>
              <a:t>The American Concrete Institute code ACI 318-05.</a:t>
            </a:r>
            <a:endParaRPr lang="en-GB" dirty="0" smtClean="0">
              <a:latin typeface="Times New Roman"/>
              <a:ea typeface="Calibri"/>
              <a:cs typeface="Times New Roman"/>
            </a:endParaRPr>
          </a:p>
          <a:p>
            <a:pPr marL="342900" lvl="0" indent="-342900" algn="just">
              <a:lnSpc>
                <a:spcPct val="115000"/>
              </a:lnSpc>
              <a:spcAft>
                <a:spcPts val="1000"/>
              </a:spcAft>
              <a:buFont typeface="Wingdings"/>
              <a:buChar char=""/>
            </a:pPr>
            <a:r>
              <a:rPr lang="en-GB" dirty="0" smtClean="0">
                <a:solidFill>
                  <a:srgbClr val="000000"/>
                </a:solidFill>
                <a:latin typeface="Times New Roman"/>
                <a:ea typeface="SimSun"/>
                <a:cs typeface="Times New Roman"/>
              </a:rPr>
              <a:t>The seismic design according to UBC-97.</a:t>
            </a:r>
          </a:p>
          <a:p>
            <a:pPr marL="342900" indent="-342900" algn="just">
              <a:lnSpc>
                <a:spcPct val="115000"/>
              </a:lnSpc>
              <a:spcAft>
                <a:spcPts val="1000"/>
              </a:spcAft>
              <a:buFont typeface="Wingdings"/>
              <a:buChar char=""/>
            </a:pPr>
            <a:r>
              <a:rPr lang="en-GB" dirty="0" smtClean="0">
                <a:solidFill>
                  <a:srgbClr val="000000"/>
                </a:solidFill>
                <a:latin typeface="Times New Roman"/>
                <a:ea typeface="SimSun"/>
              </a:rPr>
              <a:t>Mechanical code adapted to the Palestinian authority</a:t>
            </a:r>
            <a:r>
              <a:rPr lang="en-US" dirty="0" smtClean="0">
                <a:latin typeface="Times New Roman" pitchFamily="18" charset="0"/>
                <a:cs typeface="Times New Roman" pitchFamily="18" charset="0"/>
              </a:rPr>
              <a:t> </a:t>
            </a:r>
            <a:endParaRPr lang="en-GB" dirty="0" smtClean="0">
              <a:latin typeface="Times New Roman" pitchFamily="18" charset="0"/>
              <a:cs typeface="Times New Roman" pitchFamily="18" charset="0"/>
            </a:endParaRPr>
          </a:p>
          <a:p>
            <a:pPr marL="342900" lvl="0" indent="-342900" algn="just">
              <a:lnSpc>
                <a:spcPct val="115000"/>
              </a:lnSpc>
              <a:spcAft>
                <a:spcPts val="1000"/>
              </a:spcAft>
            </a:pPr>
            <a:endParaRPr lang="en-GB" dirty="0" smtClean="0">
              <a:latin typeface="Times New Roman"/>
              <a:ea typeface="Calibri"/>
              <a:cs typeface="Times New Roman"/>
            </a:endParaRPr>
          </a:p>
          <a:p>
            <a:pPr algn="ctr"/>
            <a:endParaRPr lang="en-US" dirty="0" smtClean="0">
              <a:latin typeface="Times New Roman" pitchFamily="18" charset="0"/>
              <a:cs typeface="Times New Roman" pitchFamily="18" charset="0"/>
            </a:endParaRPr>
          </a:p>
          <a:p>
            <a:pPr algn="ctr"/>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sp>
        <p:nvSpPr>
          <p:cNvPr id="13" name="Slide Number Placeholder 12"/>
          <p:cNvSpPr>
            <a:spLocks noGrp="1"/>
          </p:cNvSpPr>
          <p:nvPr>
            <p:ph type="sldNum" sz="quarter" idx="12"/>
          </p:nvPr>
        </p:nvSpPr>
        <p:spPr/>
        <p:txBody>
          <a:bodyPr/>
          <a:lstStyle/>
          <a:p>
            <a:fld id="{5F540E4B-786C-4A55-B62C-87380AA05893}" type="slidenum">
              <a:rPr lang="en-GB" smtClean="0"/>
              <a:pPr/>
              <a:t>84</a:t>
            </a:fld>
            <a:endParaRPr lang="en-GB" dirty="0"/>
          </a:p>
        </p:txBody>
      </p:sp>
      <p:pic>
        <p:nvPicPr>
          <p:cNvPr id="20" name="Picture 19" descr="il_570xN.458749189_s748.jpg"/>
          <p:cNvPicPr>
            <a:picLocks noChangeAspect="1"/>
          </p:cNvPicPr>
          <p:nvPr/>
        </p:nvPicPr>
        <p:blipFill>
          <a:blip r:embed="rId3"/>
          <a:stretch>
            <a:fillRect/>
          </a:stretch>
        </p:blipFill>
        <p:spPr>
          <a:xfrm>
            <a:off x="-178659" y="0"/>
            <a:ext cx="9322659"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noFill/>
        </p:spPr>
        <p:txBody>
          <a:bodyPr wrap="square" rtlCol="0">
            <a:spAutoFit/>
          </a:bodyPr>
          <a:lstStyle/>
          <a:p>
            <a:endParaRPr lang="en-GB" dirty="0"/>
          </a:p>
        </p:txBody>
      </p:sp>
      <p:pic>
        <p:nvPicPr>
          <p:cNvPr id="5" name="Picture 4" descr="شعار الجامعة"/>
          <p:cNvPicPr>
            <a:picLocks noChangeAspect="1" noChangeArrowheads="1"/>
          </p:cNvPicPr>
          <p:nvPr/>
        </p:nvPicPr>
        <p:blipFill>
          <a:blip r:embed="rId2" cstate="print"/>
          <a:srcRect/>
          <a:stretch>
            <a:fillRect/>
          </a:stretch>
        </p:blipFill>
        <p:spPr bwMode="auto">
          <a:xfrm>
            <a:off x="0" y="0"/>
            <a:ext cx="1357290" cy="571480"/>
          </a:xfrm>
          <a:prstGeom prst="rect">
            <a:avLst/>
          </a:prstGeom>
          <a:noFill/>
          <a:ln w="9525">
            <a:noFill/>
            <a:miter lim="800000"/>
            <a:headEnd/>
            <a:tailEnd/>
          </a:ln>
        </p:spPr>
      </p:pic>
      <p:sp>
        <p:nvSpPr>
          <p:cNvPr id="6" name="TextBox 5"/>
          <p:cNvSpPr txBox="1"/>
          <p:nvPr/>
        </p:nvSpPr>
        <p:spPr>
          <a:xfrm>
            <a:off x="1357290" y="0"/>
            <a:ext cx="7786710" cy="584775"/>
          </a:xfrm>
          <a:prstGeom prst="rect">
            <a:avLst/>
          </a:prstGeom>
          <a:solidFill>
            <a:schemeClr val="accent1"/>
          </a:solidFill>
        </p:spPr>
        <p:txBody>
          <a:bodyPr wrap="square" rtlCol="0">
            <a:spAutoFit/>
          </a:bodyPr>
          <a:lstStyle/>
          <a:p>
            <a:pPr lvl="0"/>
            <a:r>
              <a:rPr lang="en-US" sz="3200" dirty="0" smtClean="0"/>
              <a:t>Architectural Design</a:t>
            </a:r>
            <a:endParaRPr lang="en-GB" sz="3200" dirty="0"/>
          </a:p>
        </p:txBody>
      </p:sp>
      <p:sp>
        <p:nvSpPr>
          <p:cNvPr id="7" name="TextBox 6"/>
          <p:cNvSpPr txBox="1"/>
          <p:nvPr/>
        </p:nvSpPr>
        <p:spPr>
          <a:xfrm>
            <a:off x="2428860" y="6488668"/>
            <a:ext cx="292892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Green School In Jericho</a:t>
            </a:r>
            <a:endParaRPr lang="en-GB" sz="1400" b="1" dirty="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5500694" y="6488668"/>
            <a:ext cx="364330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Building Engineering Department</a:t>
            </a:r>
            <a:endParaRPr lang="en-GB" sz="1400" b="1" dirty="0">
              <a:solidFill>
                <a:schemeClr val="accent1">
                  <a:lumMod val="50000"/>
                </a:schemeClr>
              </a:solidFill>
              <a:latin typeface="Times New Roman" pitchFamily="18" charset="0"/>
              <a:cs typeface="Times New Roman" pitchFamily="18" charset="0"/>
            </a:endParaRPr>
          </a:p>
        </p:txBody>
      </p:sp>
      <p:sp>
        <p:nvSpPr>
          <p:cNvPr id="11" name="TextBox 10"/>
          <p:cNvSpPr txBox="1"/>
          <p:nvPr/>
        </p:nvSpPr>
        <p:spPr>
          <a:xfrm>
            <a:off x="0" y="6488668"/>
            <a:ext cx="2214546" cy="30777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smtClean="0">
                <a:solidFill>
                  <a:schemeClr val="accent1">
                    <a:lumMod val="50000"/>
                  </a:schemeClr>
                </a:solidFill>
                <a:latin typeface="Times New Roman" pitchFamily="18" charset="0"/>
                <a:cs typeface="Times New Roman" pitchFamily="18" charset="0"/>
              </a:rPr>
              <a:t>Graduation Project</a:t>
            </a:r>
            <a:endParaRPr lang="en-GB" sz="1400" b="1" dirty="0">
              <a:solidFill>
                <a:schemeClr val="accent1">
                  <a:lumMod val="50000"/>
                </a:schemeClr>
              </a:solidFill>
              <a:latin typeface="Times New Roman" pitchFamily="18" charset="0"/>
              <a:cs typeface="Times New Roman" pitchFamily="18" charset="0"/>
            </a:endParaRPr>
          </a:p>
        </p:txBody>
      </p:sp>
      <p:sp>
        <p:nvSpPr>
          <p:cNvPr id="17" name="Slide Number Placeholder 16"/>
          <p:cNvSpPr>
            <a:spLocks noGrp="1"/>
          </p:cNvSpPr>
          <p:nvPr>
            <p:ph type="sldNum" sz="quarter" idx="12"/>
          </p:nvPr>
        </p:nvSpPr>
        <p:spPr/>
        <p:txBody>
          <a:bodyPr/>
          <a:lstStyle/>
          <a:p>
            <a:fld id="{5F540E4B-786C-4A55-B62C-87380AA05893}" type="slidenum">
              <a:rPr lang="en-GB" smtClean="0"/>
              <a:pPr/>
              <a:t>9</a:t>
            </a:fld>
            <a:endParaRPr lang="en-GB" dirty="0"/>
          </a:p>
        </p:txBody>
      </p:sp>
      <p:sp>
        <p:nvSpPr>
          <p:cNvPr id="13" name="TextBox 12"/>
          <p:cNvSpPr txBox="1"/>
          <p:nvPr/>
        </p:nvSpPr>
        <p:spPr>
          <a:xfrm>
            <a:off x="1835696" y="692696"/>
            <a:ext cx="4714908"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Site plan</a:t>
            </a:r>
            <a:endParaRPr lang="en-US" b="1"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cstate="print"/>
          <a:srcRect/>
          <a:stretch>
            <a:fillRect/>
          </a:stretch>
        </p:blipFill>
        <p:spPr bwMode="auto">
          <a:xfrm>
            <a:off x="1835696" y="1124743"/>
            <a:ext cx="7056784" cy="2897867"/>
          </a:xfrm>
          <a:prstGeom prst="rect">
            <a:avLst/>
          </a:prstGeom>
          <a:ln w="3175" cap="sq">
            <a:solidFill>
              <a:schemeClr val="accent1">
                <a:lumMod val="50000"/>
              </a:schemeClr>
            </a:solidFill>
            <a:prstDash val="solid"/>
            <a:miter lim="800000"/>
          </a:ln>
          <a:effectLst>
            <a:outerShdw blurRad="50800" dist="38100" dir="2700000" algn="tl" rotWithShape="0">
              <a:srgbClr val="000000">
                <a:alpha val="43000"/>
              </a:srgbClr>
            </a:outerShdw>
          </a:effectLst>
        </p:spPr>
      </p:pic>
      <p:pic>
        <p:nvPicPr>
          <p:cNvPr id="3076" name="Picture 4"/>
          <p:cNvPicPr>
            <a:picLocks noChangeAspect="1" noChangeArrowheads="1"/>
          </p:cNvPicPr>
          <p:nvPr/>
        </p:nvPicPr>
        <p:blipFill>
          <a:blip r:embed="rId4" cstate="print"/>
          <a:srcRect/>
          <a:stretch>
            <a:fillRect/>
          </a:stretch>
        </p:blipFill>
        <p:spPr bwMode="auto">
          <a:xfrm>
            <a:off x="2483767" y="4149080"/>
            <a:ext cx="6399111" cy="2232248"/>
          </a:xfrm>
          <a:prstGeom prst="roundRect">
            <a:avLst>
              <a:gd name="adj" fmla="val 16667"/>
            </a:avLst>
          </a:prstGeom>
          <a:ln w="3175">
            <a:solidFill>
              <a:schemeClr val="accent1"/>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Right Arrow 18"/>
          <p:cNvSpPr/>
          <p:nvPr/>
        </p:nvSpPr>
        <p:spPr>
          <a:xfrm>
            <a:off x="2051720" y="3501008"/>
            <a:ext cx="100013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a:t>
            </a:r>
            <a:endParaRPr lang="en-GB" sz="2000" b="1" dirty="0">
              <a:solidFill>
                <a:schemeClr val="tx1"/>
              </a:solidFill>
            </a:endParaRPr>
          </a:p>
        </p:txBody>
      </p:sp>
      <p:sp>
        <p:nvSpPr>
          <p:cNvPr id="15" name="Oval 14"/>
          <p:cNvSpPr/>
          <p:nvPr/>
        </p:nvSpPr>
        <p:spPr>
          <a:xfrm>
            <a:off x="3779912" y="1628800"/>
            <a:ext cx="216024"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12160" y="1844824"/>
            <a:ext cx="216024"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16216" y="1844824"/>
            <a:ext cx="216024"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28184" y="2564904"/>
            <a:ext cx="216024"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1584</TotalTime>
  <Words>3351</Words>
  <Application>Microsoft Office PowerPoint</Application>
  <PresentationFormat>On-screen Show (4:3)</PresentationFormat>
  <Paragraphs>1070</Paragraphs>
  <Slides>84</Slides>
  <Notes>5</Notes>
  <HiddenSlides>0</HiddenSlides>
  <MMClips>1</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AlAqsa</dc:creator>
  <cp:lastModifiedBy>AlAqsa</cp:lastModifiedBy>
  <cp:revision>169</cp:revision>
  <dcterms:created xsi:type="dcterms:W3CDTF">2013-12-17T16:57:30Z</dcterms:created>
  <dcterms:modified xsi:type="dcterms:W3CDTF">2013-12-28T12:44:13Z</dcterms:modified>
</cp:coreProperties>
</file>