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98" r:id="rId3"/>
    <p:sldId id="257" r:id="rId4"/>
    <p:sldId id="268" r:id="rId5"/>
    <p:sldId id="299" r:id="rId6"/>
    <p:sldId id="300" r:id="rId7"/>
    <p:sldId id="262" r:id="rId8"/>
    <p:sldId id="269" r:id="rId9"/>
    <p:sldId id="266" r:id="rId10"/>
    <p:sldId id="270" r:id="rId11"/>
    <p:sldId id="271" r:id="rId12"/>
    <p:sldId id="275" r:id="rId13"/>
    <p:sldId id="302" r:id="rId14"/>
    <p:sldId id="304" r:id="rId15"/>
    <p:sldId id="287" r:id="rId16"/>
    <p:sldId id="301" r:id="rId17"/>
    <p:sldId id="279" r:id="rId18"/>
    <p:sldId id="280" r:id="rId19"/>
    <p:sldId id="278" r:id="rId20"/>
    <p:sldId id="288" r:id="rId21"/>
    <p:sldId id="281" r:id="rId22"/>
    <p:sldId id="282" r:id="rId23"/>
    <p:sldId id="296" r:id="rId24"/>
    <p:sldId id="297" r:id="rId25"/>
    <p:sldId id="303" r:id="rId26"/>
    <p:sldId id="292" r:id="rId27"/>
    <p:sldId id="283" r:id="rId28"/>
    <p:sldId id="284" r:id="rId29"/>
    <p:sldId id="285" r:id="rId30"/>
    <p:sldId id="293"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0" autoAdjust="0"/>
    <p:restoredTop sz="90311" autoAdjust="0"/>
  </p:normalViewPr>
  <p:slideViewPr>
    <p:cSldViewPr>
      <p:cViewPr varScale="1">
        <p:scale>
          <a:sx n="64" d="100"/>
          <a:sy n="64" d="100"/>
        </p:scale>
        <p:origin x="-82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7ACB0-050F-43F3-AEC2-AECC92889030}" type="doc">
      <dgm:prSet loTypeId="urn:microsoft.com/office/officeart/2005/8/layout/list1" loCatId="list" qsTypeId="urn:microsoft.com/office/officeart/2005/8/quickstyle/3d4" qsCatId="3D" csTypeId="urn:microsoft.com/office/officeart/2005/8/colors/accent1_2" csCatId="accent1" phldr="1"/>
      <dgm:spPr/>
      <dgm:t>
        <a:bodyPr/>
        <a:lstStyle/>
        <a:p>
          <a:endParaRPr lang="en-US"/>
        </a:p>
      </dgm:t>
    </dgm:pt>
    <dgm:pt modelId="{236EB892-715F-4C0F-8F8E-DF1A17A64617}">
      <dgm:prSet phldrT="[Text]" custT="1"/>
      <dgm:spPr/>
      <dgm:t>
        <a:bodyPr/>
        <a:lstStyle/>
        <a:p>
          <a:r>
            <a:rPr lang="en-US" sz="4400" b="1" dirty="0" smtClean="0">
              <a:latin typeface="Georgia" pitchFamily="18" charset="0"/>
            </a:rPr>
            <a:t>Energy management  </a:t>
          </a:r>
          <a:endParaRPr lang="en-US" sz="4400" b="1" dirty="0">
            <a:latin typeface="Georgia" pitchFamily="18" charset="0"/>
          </a:endParaRPr>
        </a:p>
      </dgm:t>
    </dgm:pt>
    <dgm:pt modelId="{A7380893-8F12-4511-BAF1-BA98C79CC4CC}" type="parTrans" cxnId="{9DD92AE4-D8F6-4E2D-8B98-DB4A1EAB1B83}">
      <dgm:prSet/>
      <dgm:spPr/>
      <dgm:t>
        <a:bodyPr/>
        <a:lstStyle/>
        <a:p>
          <a:endParaRPr lang="en-US"/>
        </a:p>
      </dgm:t>
    </dgm:pt>
    <dgm:pt modelId="{462F6B1E-A580-4AAC-8E6C-79108D2BEFC9}" type="sibTrans" cxnId="{9DD92AE4-D8F6-4E2D-8B98-DB4A1EAB1B83}">
      <dgm:prSet/>
      <dgm:spPr/>
      <dgm:t>
        <a:bodyPr/>
        <a:lstStyle/>
        <a:p>
          <a:endParaRPr lang="en-US"/>
        </a:p>
      </dgm:t>
    </dgm:pt>
    <dgm:pt modelId="{1D21DAB1-D118-4541-9D1B-6ED31019E0ED}">
      <dgm:prSet phldrT="[Text]" custT="1"/>
      <dgm:spPr/>
      <dgm:t>
        <a:bodyPr/>
        <a:lstStyle/>
        <a:p>
          <a:r>
            <a:rPr lang="en-US" sz="4000" b="1" dirty="0" smtClean="0">
              <a:latin typeface="Georgia" pitchFamily="18" charset="0"/>
            </a:rPr>
            <a:t>Power line communication </a:t>
          </a:r>
          <a:endParaRPr lang="en-US" sz="4000" b="1" dirty="0">
            <a:latin typeface="Georgia" pitchFamily="18" charset="0"/>
          </a:endParaRPr>
        </a:p>
      </dgm:t>
    </dgm:pt>
    <dgm:pt modelId="{1184C4B3-F5F1-465A-B8E7-EE1241346A49}" type="parTrans" cxnId="{AED97380-0DF5-4A20-99BA-86D85522A9C6}">
      <dgm:prSet/>
      <dgm:spPr/>
      <dgm:t>
        <a:bodyPr/>
        <a:lstStyle/>
        <a:p>
          <a:endParaRPr lang="en-US"/>
        </a:p>
      </dgm:t>
    </dgm:pt>
    <dgm:pt modelId="{39F349BB-D482-4326-8122-86551A1CB1D5}" type="sibTrans" cxnId="{AED97380-0DF5-4A20-99BA-86D85522A9C6}">
      <dgm:prSet/>
      <dgm:spPr/>
      <dgm:t>
        <a:bodyPr/>
        <a:lstStyle/>
        <a:p>
          <a:endParaRPr lang="en-US"/>
        </a:p>
      </dgm:t>
    </dgm:pt>
    <dgm:pt modelId="{C26EDB56-2E6F-49D4-B660-2D7CE81449FF}">
      <dgm:prSet phldrT="[Text]" custT="1"/>
      <dgm:spPr/>
      <dgm:t>
        <a:bodyPr/>
        <a:lstStyle/>
        <a:p>
          <a:r>
            <a:rPr lang="en-US" sz="4000" b="1" dirty="0" smtClean="0">
              <a:latin typeface="Georgia" pitchFamily="18" charset="0"/>
            </a:rPr>
            <a:t>Web based interface </a:t>
          </a:r>
          <a:endParaRPr lang="en-US" sz="4000" b="1" dirty="0">
            <a:latin typeface="Georgia" pitchFamily="18" charset="0"/>
          </a:endParaRPr>
        </a:p>
      </dgm:t>
    </dgm:pt>
    <dgm:pt modelId="{46A8CA96-EAD2-4813-94F1-1E88D7211C0C}" type="parTrans" cxnId="{F0C76CAC-3843-4F99-9FB0-D555D23216A9}">
      <dgm:prSet/>
      <dgm:spPr/>
      <dgm:t>
        <a:bodyPr/>
        <a:lstStyle/>
        <a:p>
          <a:endParaRPr lang="en-US"/>
        </a:p>
      </dgm:t>
    </dgm:pt>
    <dgm:pt modelId="{BD04E756-B5B7-4B9B-800B-EC4623467DCE}" type="sibTrans" cxnId="{F0C76CAC-3843-4F99-9FB0-D555D23216A9}">
      <dgm:prSet/>
      <dgm:spPr/>
      <dgm:t>
        <a:bodyPr/>
        <a:lstStyle/>
        <a:p>
          <a:endParaRPr lang="en-US"/>
        </a:p>
      </dgm:t>
    </dgm:pt>
    <dgm:pt modelId="{931C242F-3715-42B8-A626-86D30C69E034}" type="pres">
      <dgm:prSet presAssocID="{D0F7ACB0-050F-43F3-AEC2-AECC92889030}" presName="linear" presStyleCnt="0">
        <dgm:presLayoutVars>
          <dgm:dir/>
          <dgm:animLvl val="lvl"/>
          <dgm:resizeHandles val="exact"/>
        </dgm:presLayoutVars>
      </dgm:prSet>
      <dgm:spPr/>
      <dgm:t>
        <a:bodyPr/>
        <a:lstStyle/>
        <a:p>
          <a:endParaRPr lang="en-US"/>
        </a:p>
      </dgm:t>
    </dgm:pt>
    <dgm:pt modelId="{55CD04E9-3333-4DC6-B434-6DC5CC2EF3B6}" type="pres">
      <dgm:prSet presAssocID="{236EB892-715F-4C0F-8F8E-DF1A17A64617}" presName="parentLin" presStyleCnt="0"/>
      <dgm:spPr/>
    </dgm:pt>
    <dgm:pt modelId="{3395E0D5-731D-4A89-A49B-D778EA3C483C}" type="pres">
      <dgm:prSet presAssocID="{236EB892-715F-4C0F-8F8E-DF1A17A64617}" presName="parentLeftMargin" presStyleLbl="node1" presStyleIdx="0" presStyleCnt="3"/>
      <dgm:spPr/>
      <dgm:t>
        <a:bodyPr/>
        <a:lstStyle/>
        <a:p>
          <a:endParaRPr lang="en-US"/>
        </a:p>
      </dgm:t>
    </dgm:pt>
    <dgm:pt modelId="{316BAC91-E8A3-4CCC-B39E-1B02B16103CC}" type="pres">
      <dgm:prSet presAssocID="{236EB892-715F-4C0F-8F8E-DF1A17A64617}" presName="parentText" presStyleLbl="node1" presStyleIdx="0" presStyleCnt="3" custScaleX="142857">
        <dgm:presLayoutVars>
          <dgm:chMax val="0"/>
          <dgm:bulletEnabled val="1"/>
        </dgm:presLayoutVars>
      </dgm:prSet>
      <dgm:spPr/>
      <dgm:t>
        <a:bodyPr/>
        <a:lstStyle/>
        <a:p>
          <a:endParaRPr lang="en-US"/>
        </a:p>
      </dgm:t>
    </dgm:pt>
    <dgm:pt modelId="{39FB3FB7-E92E-42A2-B3ED-5BCED9E3D311}" type="pres">
      <dgm:prSet presAssocID="{236EB892-715F-4C0F-8F8E-DF1A17A64617}" presName="negativeSpace" presStyleCnt="0"/>
      <dgm:spPr/>
    </dgm:pt>
    <dgm:pt modelId="{CD93ABC0-33CD-4E27-B1FA-10CCD1E3BC19}" type="pres">
      <dgm:prSet presAssocID="{236EB892-715F-4C0F-8F8E-DF1A17A64617}" presName="childText" presStyleLbl="conFgAcc1" presStyleIdx="0" presStyleCnt="3">
        <dgm:presLayoutVars>
          <dgm:bulletEnabled val="1"/>
        </dgm:presLayoutVars>
      </dgm:prSet>
      <dgm:spPr/>
    </dgm:pt>
    <dgm:pt modelId="{2449B5C7-B2C9-413D-B5A0-3A91DAB0DE9C}" type="pres">
      <dgm:prSet presAssocID="{462F6B1E-A580-4AAC-8E6C-79108D2BEFC9}" presName="spaceBetweenRectangles" presStyleCnt="0"/>
      <dgm:spPr/>
    </dgm:pt>
    <dgm:pt modelId="{774125D9-5BBE-40D9-8E62-D6ED19546ABE}" type="pres">
      <dgm:prSet presAssocID="{1D21DAB1-D118-4541-9D1B-6ED31019E0ED}" presName="parentLin" presStyleCnt="0"/>
      <dgm:spPr/>
    </dgm:pt>
    <dgm:pt modelId="{4BEF110D-5D84-428A-A6E4-ACD07E8B2C1E}" type="pres">
      <dgm:prSet presAssocID="{1D21DAB1-D118-4541-9D1B-6ED31019E0ED}" presName="parentLeftMargin" presStyleLbl="node1" presStyleIdx="0" presStyleCnt="3"/>
      <dgm:spPr/>
      <dgm:t>
        <a:bodyPr/>
        <a:lstStyle/>
        <a:p>
          <a:endParaRPr lang="en-US"/>
        </a:p>
      </dgm:t>
    </dgm:pt>
    <dgm:pt modelId="{145BC3F6-73BF-4C17-BF33-AA95A52BA87B}" type="pres">
      <dgm:prSet presAssocID="{1D21DAB1-D118-4541-9D1B-6ED31019E0ED}" presName="parentText" presStyleLbl="node1" presStyleIdx="1" presStyleCnt="3" custScaleX="142857" custLinFactNeighborX="-20735" custLinFactNeighborY="9396">
        <dgm:presLayoutVars>
          <dgm:chMax val="0"/>
          <dgm:bulletEnabled val="1"/>
        </dgm:presLayoutVars>
      </dgm:prSet>
      <dgm:spPr/>
      <dgm:t>
        <a:bodyPr/>
        <a:lstStyle/>
        <a:p>
          <a:endParaRPr lang="en-US"/>
        </a:p>
      </dgm:t>
    </dgm:pt>
    <dgm:pt modelId="{80AAE62C-6F99-4131-9B00-224F68D2C554}" type="pres">
      <dgm:prSet presAssocID="{1D21DAB1-D118-4541-9D1B-6ED31019E0ED}" presName="negativeSpace" presStyleCnt="0"/>
      <dgm:spPr/>
    </dgm:pt>
    <dgm:pt modelId="{5FB8A9F4-EC2E-42D3-8B26-D9BC233CA832}" type="pres">
      <dgm:prSet presAssocID="{1D21DAB1-D118-4541-9D1B-6ED31019E0ED}" presName="childText" presStyleLbl="conFgAcc1" presStyleIdx="1" presStyleCnt="3">
        <dgm:presLayoutVars>
          <dgm:bulletEnabled val="1"/>
        </dgm:presLayoutVars>
      </dgm:prSet>
      <dgm:spPr/>
    </dgm:pt>
    <dgm:pt modelId="{DA4DBD4C-9C49-44B5-92EA-C3EA1F7CE0AE}" type="pres">
      <dgm:prSet presAssocID="{39F349BB-D482-4326-8122-86551A1CB1D5}" presName="spaceBetweenRectangles" presStyleCnt="0"/>
      <dgm:spPr/>
    </dgm:pt>
    <dgm:pt modelId="{92C02B42-5CC4-43B1-80EB-0C21F02FF90F}" type="pres">
      <dgm:prSet presAssocID="{C26EDB56-2E6F-49D4-B660-2D7CE81449FF}" presName="parentLin" presStyleCnt="0"/>
      <dgm:spPr/>
    </dgm:pt>
    <dgm:pt modelId="{39EAE7D7-237D-4E50-AD43-B7096B537498}" type="pres">
      <dgm:prSet presAssocID="{C26EDB56-2E6F-49D4-B660-2D7CE81449FF}" presName="parentLeftMargin" presStyleLbl="node1" presStyleIdx="1" presStyleCnt="3"/>
      <dgm:spPr/>
      <dgm:t>
        <a:bodyPr/>
        <a:lstStyle/>
        <a:p>
          <a:endParaRPr lang="en-US"/>
        </a:p>
      </dgm:t>
    </dgm:pt>
    <dgm:pt modelId="{38F71681-9F89-4F88-A617-90CA66DEDD43}" type="pres">
      <dgm:prSet presAssocID="{C26EDB56-2E6F-49D4-B660-2D7CE81449FF}" presName="parentText" presStyleLbl="node1" presStyleIdx="2" presStyleCnt="3" custScaleX="121429">
        <dgm:presLayoutVars>
          <dgm:chMax val="0"/>
          <dgm:bulletEnabled val="1"/>
        </dgm:presLayoutVars>
      </dgm:prSet>
      <dgm:spPr/>
      <dgm:t>
        <a:bodyPr/>
        <a:lstStyle/>
        <a:p>
          <a:endParaRPr lang="en-US"/>
        </a:p>
      </dgm:t>
    </dgm:pt>
    <dgm:pt modelId="{DB61A4D1-C50E-4BA4-A3B8-8E8B78739AD8}" type="pres">
      <dgm:prSet presAssocID="{C26EDB56-2E6F-49D4-B660-2D7CE81449FF}" presName="negativeSpace" presStyleCnt="0"/>
      <dgm:spPr/>
    </dgm:pt>
    <dgm:pt modelId="{B876B6FC-EEDA-4C9C-B84C-0B66E2E90D4F}" type="pres">
      <dgm:prSet presAssocID="{C26EDB56-2E6F-49D4-B660-2D7CE81449FF}" presName="childText" presStyleLbl="conFgAcc1" presStyleIdx="2" presStyleCnt="3">
        <dgm:presLayoutVars>
          <dgm:bulletEnabled val="1"/>
        </dgm:presLayoutVars>
      </dgm:prSet>
      <dgm:spPr/>
    </dgm:pt>
  </dgm:ptLst>
  <dgm:cxnLst>
    <dgm:cxn modelId="{F0C76CAC-3843-4F99-9FB0-D555D23216A9}" srcId="{D0F7ACB0-050F-43F3-AEC2-AECC92889030}" destId="{C26EDB56-2E6F-49D4-B660-2D7CE81449FF}" srcOrd="2" destOrd="0" parTransId="{46A8CA96-EAD2-4813-94F1-1E88D7211C0C}" sibTransId="{BD04E756-B5B7-4B9B-800B-EC4623467DCE}"/>
    <dgm:cxn modelId="{A3C2F90C-3B7D-4151-8447-B393133EB416}" type="presOf" srcId="{1D21DAB1-D118-4541-9D1B-6ED31019E0ED}" destId="{145BC3F6-73BF-4C17-BF33-AA95A52BA87B}" srcOrd="1" destOrd="0" presId="urn:microsoft.com/office/officeart/2005/8/layout/list1"/>
    <dgm:cxn modelId="{0977490F-7C47-4ECA-ACA0-CC688B6B785D}" type="presOf" srcId="{236EB892-715F-4C0F-8F8E-DF1A17A64617}" destId="{316BAC91-E8A3-4CCC-B39E-1B02B16103CC}" srcOrd="1" destOrd="0" presId="urn:microsoft.com/office/officeart/2005/8/layout/list1"/>
    <dgm:cxn modelId="{837A6A16-1080-4120-85A1-81739B1C3A89}" type="presOf" srcId="{D0F7ACB0-050F-43F3-AEC2-AECC92889030}" destId="{931C242F-3715-42B8-A626-86D30C69E034}" srcOrd="0" destOrd="0" presId="urn:microsoft.com/office/officeart/2005/8/layout/list1"/>
    <dgm:cxn modelId="{4BABD91A-903F-4A56-BCDC-405D98257B7F}" type="presOf" srcId="{236EB892-715F-4C0F-8F8E-DF1A17A64617}" destId="{3395E0D5-731D-4A89-A49B-D778EA3C483C}" srcOrd="0" destOrd="0" presId="urn:microsoft.com/office/officeart/2005/8/layout/list1"/>
    <dgm:cxn modelId="{F8214241-C0ED-42FF-A723-F694B58A0759}" type="presOf" srcId="{1D21DAB1-D118-4541-9D1B-6ED31019E0ED}" destId="{4BEF110D-5D84-428A-A6E4-ACD07E8B2C1E}" srcOrd="0" destOrd="0" presId="urn:microsoft.com/office/officeart/2005/8/layout/list1"/>
    <dgm:cxn modelId="{9DD92AE4-D8F6-4E2D-8B98-DB4A1EAB1B83}" srcId="{D0F7ACB0-050F-43F3-AEC2-AECC92889030}" destId="{236EB892-715F-4C0F-8F8E-DF1A17A64617}" srcOrd="0" destOrd="0" parTransId="{A7380893-8F12-4511-BAF1-BA98C79CC4CC}" sibTransId="{462F6B1E-A580-4AAC-8E6C-79108D2BEFC9}"/>
    <dgm:cxn modelId="{AED97380-0DF5-4A20-99BA-86D85522A9C6}" srcId="{D0F7ACB0-050F-43F3-AEC2-AECC92889030}" destId="{1D21DAB1-D118-4541-9D1B-6ED31019E0ED}" srcOrd="1" destOrd="0" parTransId="{1184C4B3-F5F1-465A-B8E7-EE1241346A49}" sibTransId="{39F349BB-D482-4326-8122-86551A1CB1D5}"/>
    <dgm:cxn modelId="{C2F507ED-35CD-453C-B8AE-58CF23400603}" type="presOf" srcId="{C26EDB56-2E6F-49D4-B660-2D7CE81449FF}" destId="{39EAE7D7-237D-4E50-AD43-B7096B537498}" srcOrd="0" destOrd="0" presId="urn:microsoft.com/office/officeart/2005/8/layout/list1"/>
    <dgm:cxn modelId="{36E5D27E-DDC3-493B-893A-F469882F68D1}" type="presOf" srcId="{C26EDB56-2E6F-49D4-B660-2D7CE81449FF}" destId="{38F71681-9F89-4F88-A617-90CA66DEDD43}" srcOrd="1" destOrd="0" presId="urn:microsoft.com/office/officeart/2005/8/layout/list1"/>
    <dgm:cxn modelId="{CEE67F32-B05F-4B70-854A-2B6F7A8E50E6}" type="presParOf" srcId="{931C242F-3715-42B8-A626-86D30C69E034}" destId="{55CD04E9-3333-4DC6-B434-6DC5CC2EF3B6}" srcOrd="0" destOrd="0" presId="urn:microsoft.com/office/officeart/2005/8/layout/list1"/>
    <dgm:cxn modelId="{2546C489-1FC9-4AF9-9311-1CC7E6AA58EA}" type="presParOf" srcId="{55CD04E9-3333-4DC6-B434-6DC5CC2EF3B6}" destId="{3395E0D5-731D-4A89-A49B-D778EA3C483C}" srcOrd="0" destOrd="0" presId="urn:microsoft.com/office/officeart/2005/8/layout/list1"/>
    <dgm:cxn modelId="{0E063165-5629-4961-8A0F-0B1BAB1A36BF}" type="presParOf" srcId="{55CD04E9-3333-4DC6-B434-6DC5CC2EF3B6}" destId="{316BAC91-E8A3-4CCC-B39E-1B02B16103CC}" srcOrd="1" destOrd="0" presId="urn:microsoft.com/office/officeart/2005/8/layout/list1"/>
    <dgm:cxn modelId="{8317D0B8-547D-46A2-BF42-D576C53C5D99}" type="presParOf" srcId="{931C242F-3715-42B8-A626-86D30C69E034}" destId="{39FB3FB7-E92E-42A2-B3ED-5BCED9E3D311}" srcOrd="1" destOrd="0" presId="urn:microsoft.com/office/officeart/2005/8/layout/list1"/>
    <dgm:cxn modelId="{9996EF81-6E64-4437-8682-5160DBB53055}" type="presParOf" srcId="{931C242F-3715-42B8-A626-86D30C69E034}" destId="{CD93ABC0-33CD-4E27-B1FA-10CCD1E3BC19}" srcOrd="2" destOrd="0" presId="urn:microsoft.com/office/officeart/2005/8/layout/list1"/>
    <dgm:cxn modelId="{CABA99A7-37FC-4532-8585-1466AB45D8D8}" type="presParOf" srcId="{931C242F-3715-42B8-A626-86D30C69E034}" destId="{2449B5C7-B2C9-413D-B5A0-3A91DAB0DE9C}" srcOrd="3" destOrd="0" presId="urn:microsoft.com/office/officeart/2005/8/layout/list1"/>
    <dgm:cxn modelId="{45AED383-38FE-42CA-A313-9DC997C4E03F}" type="presParOf" srcId="{931C242F-3715-42B8-A626-86D30C69E034}" destId="{774125D9-5BBE-40D9-8E62-D6ED19546ABE}" srcOrd="4" destOrd="0" presId="urn:microsoft.com/office/officeart/2005/8/layout/list1"/>
    <dgm:cxn modelId="{923AF6B6-7592-4A65-BD86-D62746944A12}" type="presParOf" srcId="{774125D9-5BBE-40D9-8E62-D6ED19546ABE}" destId="{4BEF110D-5D84-428A-A6E4-ACD07E8B2C1E}" srcOrd="0" destOrd="0" presId="urn:microsoft.com/office/officeart/2005/8/layout/list1"/>
    <dgm:cxn modelId="{F3991C5E-31F8-4D2D-B322-11BEAA77C20B}" type="presParOf" srcId="{774125D9-5BBE-40D9-8E62-D6ED19546ABE}" destId="{145BC3F6-73BF-4C17-BF33-AA95A52BA87B}" srcOrd="1" destOrd="0" presId="urn:microsoft.com/office/officeart/2005/8/layout/list1"/>
    <dgm:cxn modelId="{A5CAA7B9-12AC-44A3-9E85-486FB6B67554}" type="presParOf" srcId="{931C242F-3715-42B8-A626-86D30C69E034}" destId="{80AAE62C-6F99-4131-9B00-224F68D2C554}" srcOrd="5" destOrd="0" presId="urn:microsoft.com/office/officeart/2005/8/layout/list1"/>
    <dgm:cxn modelId="{512AEF7B-1465-419B-A6DC-FE1BF244D93C}" type="presParOf" srcId="{931C242F-3715-42B8-A626-86D30C69E034}" destId="{5FB8A9F4-EC2E-42D3-8B26-D9BC233CA832}" srcOrd="6" destOrd="0" presId="urn:microsoft.com/office/officeart/2005/8/layout/list1"/>
    <dgm:cxn modelId="{C3CB3F7D-739A-41BA-84F8-CCA1850EF2F9}" type="presParOf" srcId="{931C242F-3715-42B8-A626-86D30C69E034}" destId="{DA4DBD4C-9C49-44B5-92EA-C3EA1F7CE0AE}" srcOrd="7" destOrd="0" presId="urn:microsoft.com/office/officeart/2005/8/layout/list1"/>
    <dgm:cxn modelId="{FD845309-BC8C-42C5-AA93-53F2F7C6F8A7}" type="presParOf" srcId="{931C242F-3715-42B8-A626-86D30C69E034}" destId="{92C02B42-5CC4-43B1-80EB-0C21F02FF90F}" srcOrd="8" destOrd="0" presId="urn:microsoft.com/office/officeart/2005/8/layout/list1"/>
    <dgm:cxn modelId="{4D38228E-5FBC-41BE-B607-4BEF4C64F5BF}" type="presParOf" srcId="{92C02B42-5CC4-43B1-80EB-0C21F02FF90F}" destId="{39EAE7D7-237D-4E50-AD43-B7096B537498}" srcOrd="0" destOrd="0" presId="urn:microsoft.com/office/officeart/2005/8/layout/list1"/>
    <dgm:cxn modelId="{2CFAE3FA-F459-4420-9F0C-229FD8EF6E3F}" type="presParOf" srcId="{92C02B42-5CC4-43B1-80EB-0C21F02FF90F}" destId="{38F71681-9F89-4F88-A617-90CA66DEDD43}" srcOrd="1" destOrd="0" presId="urn:microsoft.com/office/officeart/2005/8/layout/list1"/>
    <dgm:cxn modelId="{4718E0C0-4E21-4B4D-9547-5FFA5E4A7204}" type="presParOf" srcId="{931C242F-3715-42B8-A626-86D30C69E034}" destId="{DB61A4D1-C50E-4BA4-A3B8-8E8B78739AD8}" srcOrd="9" destOrd="0" presId="urn:microsoft.com/office/officeart/2005/8/layout/list1"/>
    <dgm:cxn modelId="{2AD9D3E0-976F-4824-A283-D793FB24471D}" type="presParOf" srcId="{931C242F-3715-42B8-A626-86D30C69E034}" destId="{B876B6FC-EEDA-4C9C-B84C-0B66E2E90D4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6498D-6737-4987-BEB0-5E7A134871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8B7C0B-1BA2-4BB6-BF33-E248345CEFDE}">
      <dgm:prSet/>
      <dgm:spPr/>
      <dgm:t>
        <a:bodyPr/>
        <a:lstStyle/>
        <a:p>
          <a:r>
            <a:rPr lang="en-US" dirty="0" smtClean="0"/>
            <a:t>Modem and crystal oscillator section</a:t>
          </a:r>
          <a:endParaRPr lang="en-US" dirty="0"/>
        </a:p>
      </dgm:t>
    </dgm:pt>
    <dgm:pt modelId="{F0841287-28E7-409C-8B6B-7DF4CCF4BE27}" type="parTrans" cxnId="{10EEDBF5-BFF0-487D-8F46-CF974B80397C}">
      <dgm:prSet/>
      <dgm:spPr/>
      <dgm:t>
        <a:bodyPr/>
        <a:lstStyle/>
        <a:p>
          <a:endParaRPr lang="en-US"/>
        </a:p>
      </dgm:t>
    </dgm:pt>
    <dgm:pt modelId="{5405B238-B7F9-4278-8530-EB7E55D5C392}" type="sibTrans" cxnId="{10EEDBF5-BFF0-487D-8F46-CF974B80397C}">
      <dgm:prSet/>
      <dgm:spPr/>
      <dgm:t>
        <a:bodyPr/>
        <a:lstStyle/>
        <a:p>
          <a:endParaRPr lang="en-US"/>
        </a:p>
      </dgm:t>
    </dgm:pt>
    <dgm:pt modelId="{5F20F873-3091-482C-849A-FC3E56632EF0}">
      <dgm:prSet/>
      <dgm:spPr/>
      <dgm:t>
        <a:bodyPr/>
        <a:lstStyle/>
        <a:p>
          <a:r>
            <a:rPr lang="en-US" dirty="0" smtClean="0"/>
            <a:t>Line coupling interface section</a:t>
          </a:r>
          <a:endParaRPr lang="en-US" dirty="0"/>
        </a:p>
      </dgm:t>
    </dgm:pt>
    <dgm:pt modelId="{9B5793A3-F958-4578-B349-5EF6A054A3D3}" type="parTrans" cxnId="{D98E9D00-0CBE-43E3-9A29-652755F162D1}">
      <dgm:prSet/>
      <dgm:spPr/>
      <dgm:t>
        <a:bodyPr/>
        <a:lstStyle/>
        <a:p>
          <a:endParaRPr lang="en-US"/>
        </a:p>
      </dgm:t>
    </dgm:pt>
    <dgm:pt modelId="{3AD01D1C-63ED-4CE5-9494-505C48D41908}" type="sibTrans" cxnId="{D98E9D00-0CBE-43E3-9A29-652755F162D1}">
      <dgm:prSet/>
      <dgm:spPr/>
      <dgm:t>
        <a:bodyPr/>
        <a:lstStyle/>
        <a:p>
          <a:endParaRPr lang="en-US"/>
        </a:p>
      </dgm:t>
    </dgm:pt>
    <dgm:pt modelId="{10540533-9866-44EA-B396-E99A125FB0BB}" type="pres">
      <dgm:prSet presAssocID="{CFD6498D-6737-4987-BEB0-5E7A134871D0}" presName="linear" presStyleCnt="0">
        <dgm:presLayoutVars>
          <dgm:animLvl val="lvl"/>
          <dgm:resizeHandles val="exact"/>
        </dgm:presLayoutVars>
      </dgm:prSet>
      <dgm:spPr/>
      <dgm:t>
        <a:bodyPr/>
        <a:lstStyle/>
        <a:p>
          <a:endParaRPr lang="en-US"/>
        </a:p>
      </dgm:t>
    </dgm:pt>
    <dgm:pt modelId="{F0DE42B1-C1A4-4BDF-9050-C64AFE5DF414}" type="pres">
      <dgm:prSet presAssocID="{C28B7C0B-1BA2-4BB6-BF33-E248345CEFDE}" presName="parentText" presStyleLbl="node1" presStyleIdx="0" presStyleCnt="2" custLinFactY="-21466" custLinFactNeighborY="-100000">
        <dgm:presLayoutVars>
          <dgm:chMax val="0"/>
          <dgm:bulletEnabled val="1"/>
        </dgm:presLayoutVars>
      </dgm:prSet>
      <dgm:spPr/>
      <dgm:t>
        <a:bodyPr/>
        <a:lstStyle/>
        <a:p>
          <a:endParaRPr lang="en-US"/>
        </a:p>
      </dgm:t>
    </dgm:pt>
    <dgm:pt modelId="{EC4A2419-2A72-4D17-9774-2024914A5152}" type="pres">
      <dgm:prSet presAssocID="{5405B238-B7F9-4278-8530-EB7E55D5C392}" presName="spacer" presStyleCnt="0"/>
      <dgm:spPr/>
    </dgm:pt>
    <dgm:pt modelId="{03CD2B75-A27E-41FF-9B37-B20E9B3D5BA5}" type="pres">
      <dgm:prSet presAssocID="{5F20F873-3091-482C-849A-FC3E56632EF0}" presName="parentText" presStyleLbl="node1" presStyleIdx="1" presStyleCnt="2" custLinFactY="43979" custLinFactNeighborY="100000">
        <dgm:presLayoutVars>
          <dgm:chMax val="0"/>
          <dgm:bulletEnabled val="1"/>
        </dgm:presLayoutVars>
      </dgm:prSet>
      <dgm:spPr/>
      <dgm:t>
        <a:bodyPr/>
        <a:lstStyle/>
        <a:p>
          <a:endParaRPr lang="en-US"/>
        </a:p>
      </dgm:t>
    </dgm:pt>
  </dgm:ptLst>
  <dgm:cxnLst>
    <dgm:cxn modelId="{E733FD4C-F485-42A2-A012-5F8DFC8BCFB0}" type="presOf" srcId="{CFD6498D-6737-4987-BEB0-5E7A134871D0}" destId="{10540533-9866-44EA-B396-E99A125FB0BB}" srcOrd="0" destOrd="0" presId="urn:microsoft.com/office/officeart/2005/8/layout/vList2"/>
    <dgm:cxn modelId="{D98E9D00-0CBE-43E3-9A29-652755F162D1}" srcId="{CFD6498D-6737-4987-BEB0-5E7A134871D0}" destId="{5F20F873-3091-482C-849A-FC3E56632EF0}" srcOrd="1" destOrd="0" parTransId="{9B5793A3-F958-4578-B349-5EF6A054A3D3}" sibTransId="{3AD01D1C-63ED-4CE5-9494-505C48D41908}"/>
    <dgm:cxn modelId="{10EEDBF5-BFF0-487D-8F46-CF974B80397C}" srcId="{CFD6498D-6737-4987-BEB0-5E7A134871D0}" destId="{C28B7C0B-1BA2-4BB6-BF33-E248345CEFDE}" srcOrd="0" destOrd="0" parTransId="{F0841287-28E7-409C-8B6B-7DF4CCF4BE27}" sibTransId="{5405B238-B7F9-4278-8530-EB7E55D5C392}"/>
    <dgm:cxn modelId="{7B26065B-D43A-4622-9CDD-F8509D74CC8C}" type="presOf" srcId="{5F20F873-3091-482C-849A-FC3E56632EF0}" destId="{03CD2B75-A27E-41FF-9B37-B20E9B3D5BA5}" srcOrd="0" destOrd="0" presId="urn:microsoft.com/office/officeart/2005/8/layout/vList2"/>
    <dgm:cxn modelId="{7A7B8C87-9FDB-4975-9282-0EF88A48C461}" type="presOf" srcId="{C28B7C0B-1BA2-4BB6-BF33-E248345CEFDE}" destId="{F0DE42B1-C1A4-4BDF-9050-C64AFE5DF414}" srcOrd="0" destOrd="0" presId="urn:microsoft.com/office/officeart/2005/8/layout/vList2"/>
    <dgm:cxn modelId="{C483D010-0FFD-49F3-8C7A-B32A9768F2FC}" type="presParOf" srcId="{10540533-9866-44EA-B396-E99A125FB0BB}" destId="{F0DE42B1-C1A4-4BDF-9050-C64AFE5DF414}" srcOrd="0" destOrd="0" presId="urn:microsoft.com/office/officeart/2005/8/layout/vList2"/>
    <dgm:cxn modelId="{E271D9F3-6AC8-4BA3-BDB0-61723AB760BF}" type="presParOf" srcId="{10540533-9866-44EA-B396-E99A125FB0BB}" destId="{EC4A2419-2A72-4D17-9774-2024914A5152}" srcOrd="1" destOrd="0" presId="urn:microsoft.com/office/officeart/2005/8/layout/vList2"/>
    <dgm:cxn modelId="{DCDEA273-F716-422A-8C65-891CEB53D3BE}" type="presParOf" srcId="{10540533-9866-44EA-B396-E99A125FB0BB}" destId="{03CD2B75-A27E-41FF-9B37-B20E9B3D5BA5}"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93ABC0-33CD-4E27-B1FA-10CCD1E3BC19}">
      <dsp:nvSpPr>
        <dsp:cNvPr id="0" name=""/>
        <dsp:cNvSpPr/>
      </dsp:nvSpPr>
      <dsp:spPr>
        <a:xfrm>
          <a:off x="0" y="476940"/>
          <a:ext cx="80772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16BAC91-E8A3-4CCC-B39E-1B02B16103CC}">
      <dsp:nvSpPr>
        <dsp:cNvPr id="0" name=""/>
        <dsp:cNvSpPr/>
      </dsp:nvSpPr>
      <dsp:spPr>
        <a:xfrm>
          <a:off x="384534" y="4620"/>
          <a:ext cx="7690685" cy="9446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955800">
            <a:lnSpc>
              <a:spcPct val="90000"/>
            </a:lnSpc>
            <a:spcBef>
              <a:spcPct val="0"/>
            </a:spcBef>
            <a:spcAft>
              <a:spcPct val="35000"/>
            </a:spcAft>
          </a:pPr>
          <a:r>
            <a:rPr lang="en-US" sz="4400" b="1" kern="1200" dirty="0" smtClean="0">
              <a:latin typeface="Georgia" pitchFamily="18" charset="0"/>
            </a:rPr>
            <a:t>Energy management  </a:t>
          </a:r>
          <a:endParaRPr lang="en-US" sz="4400" b="1" kern="1200" dirty="0">
            <a:latin typeface="Georgia" pitchFamily="18" charset="0"/>
          </a:endParaRPr>
        </a:p>
      </dsp:txBody>
      <dsp:txXfrm>
        <a:off x="384534" y="4620"/>
        <a:ext cx="7690685" cy="944640"/>
      </dsp:txXfrm>
    </dsp:sp>
    <dsp:sp modelId="{5FB8A9F4-EC2E-42D3-8B26-D9BC233CA832}">
      <dsp:nvSpPr>
        <dsp:cNvPr id="0" name=""/>
        <dsp:cNvSpPr/>
      </dsp:nvSpPr>
      <dsp:spPr>
        <a:xfrm>
          <a:off x="0" y="1928460"/>
          <a:ext cx="80772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45BC3F6-73BF-4C17-BF33-AA95A52BA87B}">
      <dsp:nvSpPr>
        <dsp:cNvPr id="0" name=""/>
        <dsp:cNvSpPr/>
      </dsp:nvSpPr>
      <dsp:spPr>
        <a:xfrm>
          <a:off x="304801" y="1544898"/>
          <a:ext cx="7690685" cy="9446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778000">
            <a:lnSpc>
              <a:spcPct val="90000"/>
            </a:lnSpc>
            <a:spcBef>
              <a:spcPct val="0"/>
            </a:spcBef>
            <a:spcAft>
              <a:spcPct val="35000"/>
            </a:spcAft>
          </a:pPr>
          <a:r>
            <a:rPr lang="en-US" sz="4000" b="1" kern="1200" dirty="0" smtClean="0">
              <a:latin typeface="Georgia" pitchFamily="18" charset="0"/>
            </a:rPr>
            <a:t>Power line communication </a:t>
          </a:r>
          <a:endParaRPr lang="en-US" sz="4000" b="1" kern="1200" dirty="0">
            <a:latin typeface="Georgia" pitchFamily="18" charset="0"/>
          </a:endParaRPr>
        </a:p>
      </dsp:txBody>
      <dsp:txXfrm>
        <a:off x="304801" y="1544898"/>
        <a:ext cx="7690685" cy="944640"/>
      </dsp:txXfrm>
    </dsp:sp>
    <dsp:sp modelId="{B876B6FC-EEDA-4C9C-B84C-0B66E2E90D4F}">
      <dsp:nvSpPr>
        <dsp:cNvPr id="0" name=""/>
        <dsp:cNvSpPr/>
      </dsp:nvSpPr>
      <dsp:spPr>
        <a:xfrm>
          <a:off x="0" y="3379979"/>
          <a:ext cx="80772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8F71681-9F89-4F88-A617-90CA66DEDD43}">
      <dsp:nvSpPr>
        <dsp:cNvPr id="0" name=""/>
        <dsp:cNvSpPr/>
      </dsp:nvSpPr>
      <dsp:spPr>
        <a:xfrm>
          <a:off x="403860" y="2907660"/>
          <a:ext cx="6865644" cy="9446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778000">
            <a:lnSpc>
              <a:spcPct val="90000"/>
            </a:lnSpc>
            <a:spcBef>
              <a:spcPct val="0"/>
            </a:spcBef>
            <a:spcAft>
              <a:spcPct val="35000"/>
            </a:spcAft>
          </a:pPr>
          <a:r>
            <a:rPr lang="en-US" sz="4000" b="1" kern="1200" dirty="0" smtClean="0">
              <a:latin typeface="Georgia" pitchFamily="18" charset="0"/>
            </a:rPr>
            <a:t>Web based interface </a:t>
          </a:r>
          <a:endParaRPr lang="en-US" sz="4000" b="1" kern="1200" dirty="0">
            <a:latin typeface="Georgia" pitchFamily="18" charset="0"/>
          </a:endParaRPr>
        </a:p>
      </dsp:txBody>
      <dsp:txXfrm>
        <a:off x="403860" y="2907660"/>
        <a:ext cx="6865644" cy="944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DE42B1-C1A4-4BDF-9050-C64AFE5DF414}">
      <dsp:nvSpPr>
        <dsp:cNvPr id="0" name=""/>
        <dsp:cNvSpPr/>
      </dsp:nvSpPr>
      <dsp:spPr>
        <a:xfrm>
          <a:off x="0" y="228601"/>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Modem and crystal oscillator section</a:t>
          </a:r>
          <a:endParaRPr lang="en-US" sz="4100" kern="1200" dirty="0"/>
        </a:p>
      </dsp:txBody>
      <dsp:txXfrm>
        <a:off x="0" y="228601"/>
        <a:ext cx="8229600" cy="983384"/>
      </dsp:txXfrm>
    </dsp:sp>
    <dsp:sp modelId="{03CD2B75-A27E-41FF-9B37-B20E9B3D5BA5}">
      <dsp:nvSpPr>
        <dsp:cNvPr id="0" name=""/>
        <dsp:cNvSpPr/>
      </dsp:nvSpPr>
      <dsp:spPr>
        <a:xfrm>
          <a:off x="0" y="2209802"/>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Line coupling interface section</a:t>
          </a:r>
          <a:endParaRPr lang="en-US" sz="4100" kern="1200" dirty="0"/>
        </a:p>
      </dsp:txBody>
      <dsp:txXfrm>
        <a:off x="0" y="2209802"/>
        <a:ext cx="8229600" cy="983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558F-60B2-41D8-9712-B137CE127854}" type="datetimeFigureOut">
              <a:rPr lang="en-US" smtClean="0"/>
              <a:pPr/>
              <a:t>5/24/2011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490F4-5A4C-473C-B878-A8E9D907FDA6}" type="slidenum">
              <a:rPr lang="en-US" smtClean="0"/>
              <a:pPr/>
              <a:t>‹#›</a:t>
            </a:fld>
            <a:endParaRPr lang="en-US"/>
          </a:p>
        </p:txBody>
      </p:sp>
    </p:spTree>
    <p:extLst>
      <p:ext uri="{BB962C8B-B14F-4D97-AF65-F5344CB8AC3E}">
        <p14:creationId xmlns:p14="http://schemas.microsoft.com/office/powerpoint/2010/main" xmlns="" val="39141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Compute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Serial_communication" TargetMode="External"/><Relationship Id="rId5" Type="http://schemas.openxmlformats.org/officeDocument/2006/relationships/hyperlink" Target="http://en.wikipedia.org/wiki/Parallel_communication" TargetMode="External"/><Relationship Id="rId4" Type="http://schemas.openxmlformats.org/officeDocument/2006/relationships/hyperlink" Target="http://en.wikipedia.org/wiki/Hardwa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490F4-5A4C-473C-B878-A8E9D907FDA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voltage sensor will be used to measure the voltage available at the transmitter's outlet. It will simply drop ( voltage division network )  the 220Vac line voltage to a level that can be connected to the ADC and converted to digital signals for transmission over the power line.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Digital </a:t>
            </a:r>
            <a:r>
              <a:rPr lang="en-US" dirty="0" err="1" smtClean="0"/>
              <a:t>PowerLine</a:t>
            </a:r>
            <a:r>
              <a:rPr lang="en-US" dirty="0" smtClean="0"/>
              <a:t>, developed by Northern Telecom and United Utilities, is capable of transmitting data at a rate of 1Mbps over existing electricity infrastructure.</a:t>
            </a:r>
          </a:p>
          <a:p>
            <a:r>
              <a:rPr lang="en-US" dirty="0" smtClean="0"/>
              <a:t>Through "conditioning" of the existing electricity infrastructure, electrical utilities can transmit regular low frequency signals at 50 to 60Hz and much higher frequency signals above 1MHz without affecting either signal. The lower frequency signals carry power, while the higher frequency signals can transmit data.</a:t>
            </a:r>
          </a:p>
          <a:p>
            <a:endParaRPr lang="en-US" dirty="0"/>
          </a:p>
        </p:txBody>
      </p:sp>
      <p:sp>
        <p:nvSpPr>
          <p:cNvPr id="4" name="Slide Number Placeholder 3"/>
          <p:cNvSpPr>
            <a:spLocks noGrp="1"/>
          </p:cNvSpPr>
          <p:nvPr>
            <p:ph type="sldNum" sz="quarter" idx="10"/>
          </p:nvPr>
        </p:nvSpPr>
        <p:spPr/>
        <p:txBody>
          <a:bodyPr/>
          <a:lstStyle/>
          <a:p>
            <a:fld id="{35F490F4-5A4C-473C-B878-A8E9D907FDA6}"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universal asynchronous receiver/transmitter</a:t>
            </a:r>
          </a:p>
          <a:p>
            <a:r>
              <a:rPr lang="en-US" dirty="0" smtClean="0">
                <a:hlinkClick r:id="rId3" action="ppaction://hlinkfile" tooltip="Computer"/>
              </a:rPr>
              <a:t>computer</a:t>
            </a:r>
            <a:r>
              <a:rPr lang="en-US" dirty="0" smtClean="0"/>
              <a:t> </a:t>
            </a:r>
            <a:r>
              <a:rPr lang="en-US" dirty="0" smtClean="0">
                <a:hlinkClick r:id="rId4" action="ppaction://hlinkfile" tooltip="Hardware"/>
              </a:rPr>
              <a:t>hardware</a:t>
            </a:r>
            <a:r>
              <a:rPr lang="en-US" dirty="0" smtClean="0"/>
              <a:t> that translates data between </a:t>
            </a:r>
            <a:r>
              <a:rPr lang="en-US" dirty="0" smtClean="0">
                <a:hlinkClick r:id="rId5" action="ppaction://hlinkfile" tooltip="Parallel communication"/>
              </a:rPr>
              <a:t>parallel</a:t>
            </a:r>
            <a:r>
              <a:rPr lang="en-US" dirty="0" smtClean="0"/>
              <a:t> and </a:t>
            </a:r>
            <a:r>
              <a:rPr lang="en-US" dirty="0" smtClean="0">
                <a:hlinkClick r:id="rId6" action="ppaction://hlinkfile" tooltip="Serial communication"/>
              </a:rPr>
              <a:t>serial</a:t>
            </a:r>
            <a:r>
              <a:rPr lang="en-US" dirty="0" smtClean="0"/>
              <a:t> forms.</a:t>
            </a:r>
          </a:p>
          <a:p>
            <a:endParaRPr lang="en-US" dirty="0" smtClean="0"/>
          </a:p>
          <a:p>
            <a:r>
              <a:rPr lang="en-US" b="1" dirty="0" smtClean="0"/>
              <a:t>Serial Peripheral Interface Bus</a:t>
            </a:r>
          </a:p>
          <a:p>
            <a:r>
              <a:rPr lang="en-US" dirty="0" smtClean="0"/>
              <a:t>The SPI bus can operate with a single master device and with one or more slave devices</a:t>
            </a:r>
            <a:endParaRPr lang="en-US" dirty="0"/>
          </a:p>
        </p:txBody>
      </p:sp>
      <p:sp>
        <p:nvSpPr>
          <p:cNvPr id="4" name="Slide Number Placeholder 3"/>
          <p:cNvSpPr>
            <a:spLocks noGrp="1"/>
          </p:cNvSpPr>
          <p:nvPr>
            <p:ph type="sldNum" sz="quarter" idx="10"/>
          </p:nvPr>
        </p:nvSpPr>
        <p:spPr/>
        <p:txBody>
          <a:bodyPr/>
          <a:lstStyle/>
          <a:p>
            <a:fld id="{35F490F4-5A4C-473C-B878-A8E9D907FDA6}"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Transmitting (TX mode), there were 2 stages of filtering. The first was the active stage. This used an internal </a:t>
            </a:r>
            <a:r>
              <a:rPr lang="en-US" sz="1200" kern="1200" dirty="0" err="1" smtClean="0">
                <a:solidFill>
                  <a:schemeClr val="tx1"/>
                </a:solidFill>
                <a:latin typeface="+mn-lt"/>
                <a:ea typeface="+mn-ea"/>
                <a:cs typeface="+mn-cs"/>
              </a:rPr>
              <a:t>opamp</a:t>
            </a:r>
            <a:r>
              <a:rPr lang="en-US" sz="1200" kern="1200" dirty="0" smtClean="0">
                <a:solidFill>
                  <a:schemeClr val="tx1"/>
                </a:solidFill>
                <a:latin typeface="+mn-lt"/>
                <a:ea typeface="+mn-ea"/>
                <a:cs typeface="+mn-cs"/>
              </a:rPr>
              <a:t> that filtered the TX_OUT signal as well as added a 6V DC offset. The second stage was the passive high pass filter that only allowed signals higher than 132 kHz to pass.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RX passive filter was simply a band pass filter centered on the carrier frequency (132 KHz). This part of the circuit simply minimized the amount of noise entering the IC's input pin.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BAT99 small</a:t>
            </a:r>
            <a:r>
              <a:rPr lang="en-US" sz="1200" kern="1200" baseline="0" dirty="0" smtClean="0">
                <a:solidFill>
                  <a:schemeClr val="tx1"/>
                </a:solidFill>
                <a:latin typeface="+mn-lt"/>
                <a:ea typeface="+mn-ea"/>
                <a:cs typeface="+mn-cs"/>
              </a:rPr>
              <a:t> signal </a:t>
            </a:r>
            <a:r>
              <a:rPr lang="en-US" sz="1200" kern="1200" baseline="0" dirty="0" err="1" smtClean="0">
                <a:solidFill>
                  <a:schemeClr val="tx1"/>
                </a:solidFill>
                <a:latin typeface="+mn-lt"/>
                <a:ea typeface="+mn-ea"/>
                <a:cs typeface="+mn-cs"/>
              </a:rPr>
              <a:t>diods</a:t>
            </a:r>
            <a:r>
              <a:rPr lang="en-US" sz="1200" kern="1200" baseline="0" dirty="0" smtClean="0">
                <a:solidFill>
                  <a:schemeClr val="tx1"/>
                </a:solidFill>
                <a:latin typeface="+mn-lt"/>
                <a:ea typeface="+mn-ea"/>
                <a:cs typeface="+mn-cs"/>
              </a:rPr>
              <a:t>  : </a:t>
            </a:r>
          </a:p>
          <a:p>
            <a:r>
              <a:rPr lang="en-US" sz="1200" kern="1200" baseline="0" dirty="0" smtClean="0">
                <a:solidFill>
                  <a:schemeClr val="tx1"/>
                </a:solidFill>
                <a:latin typeface="+mn-lt"/>
                <a:ea typeface="+mn-ea"/>
                <a:cs typeface="+mn-cs"/>
              </a:rPr>
              <a:t>High-speed switching </a:t>
            </a:r>
          </a:p>
          <a:p>
            <a:r>
              <a:rPr lang="en-US" sz="1200" kern="1200" baseline="0" dirty="0" smtClean="0">
                <a:solidFill>
                  <a:schemeClr val="tx1"/>
                </a:solidFill>
                <a:latin typeface="+mn-lt"/>
                <a:ea typeface="+mn-ea"/>
                <a:cs typeface="+mn-cs"/>
              </a:rPr>
              <a:t> Reverse polarity protection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F490F4-5A4C-473C-B878-A8E9D907FDA6}"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transformer in this circuit also provided isolation from high voltage in the line. The ICs had a maximum voltage rating of 14 volts at each of its pins. For this reason, it was extremely important that the chip be isolated from the power line voltage. The isolation transformer ensured the IC pins would be protected.</a:t>
            </a:r>
            <a:endParaRPr lang="en-US" dirty="0" smtClean="0"/>
          </a:p>
          <a:p>
            <a:endParaRPr lang="en-US" dirty="0"/>
          </a:p>
        </p:txBody>
      </p:sp>
      <p:sp>
        <p:nvSpPr>
          <p:cNvPr id="4" name="Slide Number Placeholder 3"/>
          <p:cNvSpPr>
            <a:spLocks noGrp="1"/>
          </p:cNvSpPr>
          <p:nvPr>
            <p:ph type="sldNum" sz="quarter" idx="10"/>
          </p:nvPr>
        </p:nvSpPr>
        <p:spPr/>
        <p:txBody>
          <a:bodyPr/>
          <a:lstStyle/>
          <a:p>
            <a:fld id="{35F490F4-5A4C-473C-B878-A8E9D907FDA6}"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Rectangle 14"/>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 name="Picture 11" descr="PPP_SHIGH_TLE_Circuit_Wave2.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6" name="Rectangle 15"/>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LE_Circuit_Wave.png"/>
            <p:cNvPicPr>
              <a:picLocks noChangeAspect="1"/>
            </p:cNvPicPr>
            <p:nvPr userDrawn="1"/>
          </p:nvPicPr>
          <p:blipFill>
            <a:blip r:embed="rId3" cstate="print">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7" name="Picture 6" descr="PPP_SHIGH_TLE_Circuit_Wave.png"/>
            <p:cNvPicPr>
              <a:picLocks noChangeAspect="1"/>
            </p:cNvPicPr>
            <p:nvPr userDrawn="1"/>
          </p:nvPicPr>
          <p:blipFill>
            <a:blip r:embed="rId3" cstate="print">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
        <p:nvSpPr>
          <p:cNvPr id="2" name="Title 1"/>
          <p:cNvSpPr>
            <a:spLocks noGrp="1"/>
          </p:cNvSpPr>
          <p:nvPr>
            <p:ph type="ctrTitle"/>
          </p:nvPr>
        </p:nvSpPr>
        <p:spPr>
          <a:xfrm>
            <a:off x="533400" y="2130425"/>
            <a:ext cx="8077200" cy="1470025"/>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6576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F7D6C72-D4D7-4947-A192-92CB8530121C}" type="datetimeFigureOut">
              <a:rPr lang="en-US" smtClean="0"/>
              <a:pPr/>
              <a:t>5/24/2011</a:t>
            </a:fld>
            <a:endParaRPr lang="en-US">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49565A35-BF1F-4345-B456-4D29F1280597}" type="slidenum">
              <a:rPr lang="en-US" smtClean="0"/>
              <a:pPr/>
              <a:t>‹#›</a:t>
            </a:fld>
            <a:endParaRPr lang="en-US">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D6C72-D4D7-4947-A192-92CB8530121C}"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D6C72-D4D7-4947-A192-92CB8530121C}"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12" name="Rectangle 11"/>
          <p:cNvSpPr/>
          <p:nvPr userDrawn="1"/>
        </p:nvSpPr>
        <p:spPr>
          <a:xfrm>
            <a:off x="0" y="1447800"/>
            <a:ext cx="9144000" cy="54102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en-US" smtClean="0"/>
              <a:t>Click to edit Master title style</a:t>
            </a:r>
            <a:endParaRPr lang="en-US"/>
          </a:p>
        </p:txBody>
      </p:sp>
      <p:sp>
        <p:nvSpPr>
          <p:cNvPr id="12" name="Rectangle 11"/>
          <p:cNvSpPr/>
          <p:nvPr userDrawn="1"/>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D6C72-D4D7-4947-A192-92CB8530121C}"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D6C72-D4D7-4947-A192-92CB8530121C}"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D6C72-D4D7-4947-A192-92CB8530121C}" type="datetimeFigureOut">
              <a:rPr lang="en-US" smtClean="0"/>
              <a:pPr/>
              <a:t>5/24/2011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D6C72-D4D7-4947-A192-92CB8530121C}" type="datetimeFigureOut">
              <a:rPr lang="en-US" smtClean="0"/>
              <a:pPr/>
              <a:t>5/24/2011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D6C72-D4D7-4947-A192-92CB8530121C}" type="datetimeFigureOut">
              <a:rPr lang="en-US" smtClean="0"/>
              <a:pPr/>
              <a:t>5/24/2011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4F7D6C72-D4D7-4947-A192-92CB8530121C}" type="datetimeFigureOut">
              <a:rPr lang="en-US" smtClean="0"/>
              <a:pPr/>
              <a:t>5/24/2011</a:t>
            </a:fld>
            <a:endParaRPr lang="en-US">
              <a:solidFill>
                <a:schemeClr val="bg1"/>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solidFill>
                <a:schemeClr val="bg1"/>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49565A35-BF1F-4345-B456-4D29F1280597}" type="slidenum">
              <a:rPr lang="en-US" smtClean="0"/>
              <a:pPr/>
              <a:t>‹#›</a:t>
            </a:fld>
            <a:endParaRPr lang="en-US">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401205"/>
          </a:xfrm>
          <a:prstGeom prst="rect">
            <a:avLst/>
          </a:prstGeom>
          <a:noFill/>
        </p:spPr>
        <p:txBody>
          <a:bodyPr wrap="square" lIns="91440" tIns="45720" rIns="91440" bIns="45720">
            <a:spAutoFit/>
          </a:bodyPr>
          <a:lstStyle/>
          <a:p>
            <a:pPr algn="ctr"/>
            <a:endPar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pitchFamily="66" charset="0"/>
            </a:endParaRPr>
          </a:p>
          <a:p>
            <a:pPr algn="ctr"/>
            <a:endPar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endPar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Rectangle 6"/>
          <p:cNvSpPr/>
          <p:nvPr/>
        </p:nvSpPr>
        <p:spPr>
          <a:xfrm>
            <a:off x="0" y="381000"/>
            <a:ext cx="9144000" cy="63709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rPr>
              <a:t>AN-</a:t>
            </a:r>
            <a:r>
              <a:rPr lang="en-US" sz="2400" b="1" cap="none" spc="150" dirty="0" err="1" smtClean="0">
                <a:ln w="11430"/>
                <a:solidFill>
                  <a:srgbClr val="F8F8F8"/>
                </a:solidFill>
                <a:effectLst>
                  <a:outerShdw blurRad="25400" algn="tl" rotWithShape="0">
                    <a:srgbClr val="000000">
                      <a:alpha val="43000"/>
                    </a:srgbClr>
                  </a:outerShdw>
                </a:effectLst>
                <a:latin typeface="Lucida Calligraphy" pitchFamily="66" charset="0"/>
              </a:rPr>
              <a:t>Najah</a:t>
            </a:r>
            <a:r>
              <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rPr>
              <a:t> National University </a:t>
            </a:r>
          </a:p>
          <a:p>
            <a:pPr algn="ctr"/>
            <a:endParaRPr lang="en-US" sz="2400" b="1"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r>
              <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rPr>
              <a:t>graduation project</a:t>
            </a:r>
          </a:p>
          <a:p>
            <a:pPr algn="ctr"/>
            <a:endParaRPr lang="en-US" sz="2400" b="1"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endPar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endParaRPr lang="en-US" sz="2400" b="1"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endPar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endParaRPr lang="en-US" sz="2400" b="1"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endParaRPr lang="en-US" sz="2400" b="1"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Presented by : </a:t>
            </a:r>
          </a:p>
          <a:p>
            <a:pPr algn="ctr"/>
            <a:r>
              <a:rPr lang="en-US" sz="2800" b="1" spc="150" dirty="0" smtClean="0">
                <a:ln w="11430"/>
                <a:solidFill>
                  <a:srgbClr val="F8F8F8"/>
                </a:solidFill>
                <a:effectLst>
                  <a:outerShdw blurRad="25400" algn="tl" rotWithShape="0">
                    <a:srgbClr val="000000">
                      <a:alpha val="43000"/>
                    </a:srgbClr>
                  </a:outerShdw>
                </a:effectLst>
                <a:latin typeface="Lucida Calligraphy" pitchFamily="66" charset="0"/>
              </a:rPr>
              <a:t>Saba Ahmad </a:t>
            </a:r>
            <a:r>
              <a:rPr lang="en-US" sz="2800" b="1" spc="150" dirty="0" err="1" smtClean="0">
                <a:ln w="11430"/>
                <a:solidFill>
                  <a:srgbClr val="F8F8F8"/>
                </a:solidFill>
                <a:effectLst>
                  <a:outerShdw blurRad="25400" algn="tl" rotWithShape="0">
                    <a:srgbClr val="000000">
                      <a:alpha val="43000"/>
                    </a:srgbClr>
                  </a:outerShdw>
                </a:effectLst>
                <a:latin typeface="Lucida Calligraphy" pitchFamily="66" charset="0"/>
              </a:rPr>
              <a:t>Elsadder</a:t>
            </a:r>
            <a:r>
              <a:rPr lang="en-US" sz="2800" b="1" spc="150" dirty="0" smtClean="0">
                <a:ln w="11430"/>
                <a:solidFill>
                  <a:srgbClr val="F8F8F8"/>
                </a:solidFill>
                <a:effectLst>
                  <a:outerShdw blurRad="25400" algn="tl" rotWithShape="0">
                    <a:srgbClr val="000000">
                      <a:alpha val="43000"/>
                    </a:srgbClr>
                  </a:outerShdw>
                </a:effectLst>
                <a:latin typeface="Lucida Calligraphy" pitchFamily="66" charset="0"/>
              </a:rPr>
              <a:t> </a:t>
            </a:r>
          </a:p>
          <a:p>
            <a:pPr algn="ct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Dina </a:t>
            </a:r>
            <a:r>
              <a:rPr lang="en-US" sz="2800" b="1" spc="150" dirty="0" err="1" smtClean="0">
                <a:ln w="11430"/>
                <a:solidFill>
                  <a:srgbClr val="F8F8F8"/>
                </a:solidFill>
                <a:effectLst>
                  <a:outerShdw blurRad="25400" algn="tl" rotWithShape="0">
                    <a:srgbClr val="000000">
                      <a:alpha val="43000"/>
                    </a:srgbClr>
                  </a:outerShdw>
                </a:effectLst>
                <a:latin typeface="Lucida Calligraphy" pitchFamily="66" charset="0"/>
              </a:rPr>
              <a:t>M</a:t>
            </a:r>
            <a:r>
              <a:rPr lang="en-US" sz="2800" b="1" cap="none" spc="150" dirty="0" err="1" smtClean="0">
                <a:ln w="11430"/>
                <a:solidFill>
                  <a:srgbClr val="F8F8F8"/>
                </a:solidFill>
                <a:effectLst>
                  <a:outerShdw blurRad="25400" algn="tl" rotWithShape="0">
                    <a:srgbClr val="000000">
                      <a:alpha val="43000"/>
                    </a:srgbClr>
                  </a:outerShdw>
                </a:effectLst>
                <a:latin typeface="Lucida Calligraphy" pitchFamily="66" charset="0"/>
              </a:rPr>
              <a:t>azen</a:t>
            </a: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 </a:t>
            </a:r>
            <a:r>
              <a:rPr lang="en-US" sz="2800" b="1" cap="none" spc="150" dirty="0" err="1" smtClean="0">
                <a:ln w="11430"/>
                <a:solidFill>
                  <a:srgbClr val="F8F8F8"/>
                </a:solidFill>
                <a:effectLst>
                  <a:outerShdw blurRad="25400" algn="tl" rotWithShape="0">
                    <a:srgbClr val="000000">
                      <a:alpha val="43000"/>
                    </a:srgbClr>
                  </a:outerShdw>
                </a:effectLst>
                <a:latin typeface="Lucida Calligraphy" pitchFamily="66" charset="0"/>
              </a:rPr>
              <a:t>khateeb</a:t>
            </a: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 </a:t>
            </a:r>
          </a:p>
          <a:p>
            <a:pPr algn="ctr"/>
            <a:r>
              <a:rPr lang="en-US" sz="2800" b="1" spc="150" dirty="0" smtClean="0">
                <a:ln w="11430"/>
                <a:solidFill>
                  <a:srgbClr val="F8F8F8"/>
                </a:solidFill>
                <a:effectLst>
                  <a:outerShdw blurRad="25400" algn="tl" rotWithShape="0">
                    <a:srgbClr val="000000">
                      <a:alpha val="43000"/>
                    </a:srgbClr>
                  </a:outerShdw>
                </a:effectLst>
                <a:latin typeface="Lucida Calligraphy" pitchFamily="66" charset="0"/>
              </a:rPr>
              <a:t>Dalia </a:t>
            </a:r>
            <a:r>
              <a:rPr lang="en-US" sz="2800" b="1" spc="150" dirty="0" err="1" smtClean="0">
                <a:ln w="11430"/>
                <a:solidFill>
                  <a:srgbClr val="F8F8F8"/>
                </a:solidFill>
                <a:effectLst>
                  <a:outerShdw blurRad="25400" algn="tl" rotWithShape="0">
                    <a:srgbClr val="000000">
                      <a:alpha val="43000"/>
                    </a:srgbClr>
                  </a:outerShdw>
                </a:effectLst>
                <a:latin typeface="Lucida Calligraphy" pitchFamily="66" charset="0"/>
              </a:rPr>
              <a:t>Isam</a:t>
            </a:r>
            <a:r>
              <a:rPr lang="en-US" sz="2800" b="1" spc="150" dirty="0" smtClean="0">
                <a:ln w="11430"/>
                <a:solidFill>
                  <a:srgbClr val="F8F8F8"/>
                </a:solidFill>
                <a:effectLst>
                  <a:outerShdw blurRad="25400" algn="tl" rotWithShape="0">
                    <a:srgbClr val="000000">
                      <a:alpha val="43000"/>
                    </a:srgbClr>
                  </a:outerShdw>
                </a:effectLst>
                <a:latin typeface="Lucida Calligraphy" pitchFamily="66" charset="0"/>
              </a:rPr>
              <a:t> </a:t>
            </a:r>
            <a:r>
              <a:rPr lang="en-US" sz="2800" b="1" spc="150" dirty="0" err="1" smtClean="0">
                <a:ln w="11430"/>
                <a:solidFill>
                  <a:srgbClr val="F8F8F8"/>
                </a:solidFill>
                <a:effectLst>
                  <a:outerShdw blurRad="25400" algn="tl" rotWithShape="0">
                    <a:srgbClr val="000000">
                      <a:alpha val="43000"/>
                    </a:srgbClr>
                  </a:outerShdw>
                </a:effectLst>
                <a:latin typeface="Lucida Calligraphy" pitchFamily="66" charset="0"/>
              </a:rPr>
              <a:t>Shar`ab</a:t>
            </a:r>
            <a:r>
              <a:rPr lang="en-US" sz="2800" b="1" spc="150" dirty="0" smtClean="0">
                <a:ln w="11430"/>
                <a:solidFill>
                  <a:srgbClr val="F8F8F8"/>
                </a:solidFill>
                <a:effectLst>
                  <a:outerShdw blurRad="25400" algn="tl" rotWithShape="0">
                    <a:srgbClr val="000000">
                      <a:alpha val="43000"/>
                    </a:srgbClr>
                  </a:outerShdw>
                </a:effectLst>
                <a:latin typeface="Lucida Calligraphy" pitchFamily="66" charset="0"/>
              </a:rPr>
              <a:t> </a:t>
            </a:r>
          </a:p>
          <a:p>
            <a:pPr algn="ctr"/>
            <a:endPar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endParaRPr>
          </a:p>
          <a:p>
            <a:pPr algn="ct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Supervised by : </a:t>
            </a:r>
            <a:r>
              <a:rPr lang="en-US" sz="2800" b="1" spc="150" dirty="0" err="1" smtClean="0">
                <a:ln w="11430"/>
                <a:solidFill>
                  <a:srgbClr val="F8F8F8"/>
                </a:solidFill>
                <a:effectLst>
                  <a:outerShdw blurRad="25400" algn="tl" rotWithShape="0">
                    <a:srgbClr val="000000">
                      <a:alpha val="43000"/>
                    </a:srgbClr>
                  </a:outerShdw>
                </a:effectLst>
                <a:latin typeface="Lucida Calligraphy" pitchFamily="66" charset="0"/>
              </a:rPr>
              <a:t>D</a:t>
            </a:r>
            <a:r>
              <a:rPr lang="en-US" sz="2800" b="1" cap="none" spc="150" dirty="0" err="1" smtClean="0">
                <a:ln w="11430"/>
                <a:solidFill>
                  <a:srgbClr val="F8F8F8"/>
                </a:solidFill>
                <a:effectLst>
                  <a:outerShdw blurRad="25400" algn="tl" rotWithShape="0">
                    <a:srgbClr val="000000">
                      <a:alpha val="43000"/>
                    </a:srgbClr>
                  </a:outerShdw>
                </a:effectLst>
                <a:latin typeface="Lucida Calligraphy" pitchFamily="66" charset="0"/>
              </a:rPr>
              <a:t>r.Mazen</a:t>
            </a: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 </a:t>
            </a:r>
            <a:r>
              <a:rPr lang="en-US" sz="2800" b="1" cap="none" spc="150" dirty="0" err="1" smtClean="0">
                <a:ln w="11430"/>
                <a:solidFill>
                  <a:srgbClr val="F8F8F8"/>
                </a:solidFill>
                <a:effectLst>
                  <a:outerShdw blurRad="25400" algn="tl" rotWithShape="0">
                    <a:srgbClr val="000000">
                      <a:alpha val="43000"/>
                    </a:srgbClr>
                  </a:outerShdw>
                </a:effectLst>
                <a:latin typeface="Lucida Calligraphy" pitchFamily="66" charset="0"/>
              </a:rPr>
              <a:t>Rasekh</a:t>
            </a:r>
            <a:r>
              <a:rPr lang="en-US" sz="2800" b="1" cap="none" spc="150" dirty="0" smtClean="0">
                <a:ln w="11430"/>
                <a:solidFill>
                  <a:srgbClr val="F8F8F8"/>
                </a:solidFill>
                <a:effectLst>
                  <a:outerShdw blurRad="25400" algn="tl" rotWithShape="0">
                    <a:srgbClr val="000000">
                      <a:alpha val="43000"/>
                    </a:srgbClr>
                  </a:outerShdw>
                </a:effectLst>
                <a:latin typeface="Lucida Calligraphy" pitchFamily="66" charset="0"/>
              </a:rPr>
              <a:t> </a:t>
            </a:r>
          </a:p>
          <a:p>
            <a:pPr algn="ctr"/>
            <a:endParaRPr lang="en-US" sz="2400" b="1" cap="none" spc="150" dirty="0" smtClean="0">
              <a:ln w="11430"/>
              <a:solidFill>
                <a:srgbClr val="F8F8F8"/>
              </a:solidFill>
              <a:effectLst>
                <a:outerShdw blurRad="25400" algn="tl" rotWithShape="0">
                  <a:srgbClr val="000000">
                    <a:alpha val="43000"/>
                  </a:srgbClr>
                </a:outerShdw>
              </a:effectLst>
              <a:latin typeface="Lucida Calligraphy" pitchFamily="66" charset="0"/>
            </a:endParaRPr>
          </a:p>
        </p:txBody>
      </p:sp>
      <p:sp>
        <p:nvSpPr>
          <p:cNvPr id="5" name="Rectangle 4"/>
          <p:cNvSpPr/>
          <p:nvPr/>
        </p:nvSpPr>
        <p:spPr>
          <a:xfrm>
            <a:off x="247577" y="2133600"/>
            <a:ext cx="8896423" cy="1200329"/>
          </a:xfrm>
          <a:prstGeom prst="rect">
            <a:avLst/>
          </a:prstGeom>
          <a:noFill/>
        </p:spPr>
        <p:txBody>
          <a:bodyPr wrap="square" lIns="91440" tIns="45720" rIns="91440" bIns="45720">
            <a:spAutoFit/>
          </a:bodyPr>
          <a:lstStyle/>
          <a:p>
            <a:pPr algn="ctr"/>
            <a:r>
              <a:rPr lang="en-US" sz="3600" b="1" cap="none" spc="50" dirty="0" smtClean="0">
                <a:ln w="12700" cmpd="sng">
                  <a:solidFill>
                    <a:schemeClr val="accent6">
                      <a:satMod val="120000"/>
                      <a:shade val="80000"/>
                    </a:schemeClr>
                  </a:solidFill>
                  <a:prstDash val="solid"/>
                </a:ln>
                <a:solidFill>
                  <a:schemeClr val="accent6">
                    <a:tint val="1000"/>
                  </a:schemeClr>
                </a:solidFill>
                <a:effectLst>
                  <a:glow rad="101600">
                    <a:schemeClr val="accent1">
                      <a:lumMod val="20000"/>
                      <a:lumOff val="80000"/>
                      <a:alpha val="40000"/>
                    </a:schemeClr>
                  </a:glow>
                  <a:outerShdw blurRad="50800" dist="38100" dir="5400000" algn="t" rotWithShape="0">
                    <a:prstClr val="black">
                      <a:alpha val="40000"/>
                    </a:prstClr>
                  </a:outerShdw>
                </a:effectLst>
                <a:latin typeface="Lucida Calligraphy" pitchFamily="66" charset="0"/>
              </a:rPr>
              <a:t>Energy management using power line communication  </a:t>
            </a:r>
            <a:endParaRPr lang="en-US" sz="3600" b="1" cap="none" spc="50" dirty="0">
              <a:ln w="12700" cmpd="sng">
                <a:solidFill>
                  <a:schemeClr val="accent6">
                    <a:satMod val="120000"/>
                    <a:shade val="80000"/>
                  </a:schemeClr>
                </a:solidFill>
                <a:prstDash val="solid"/>
              </a:ln>
              <a:solidFill>
                <a:schemeClr val="accent6">
                  <a:tint val="1000"/>
                </a:schemeClr>
              </a:solidFill>
              <a:effectLst>
                <a:glow rad="101600">
                  <a:schemeClr val="accent1">
                    <a:lumMod val="20000"/>
                    <a:lumOff val="80000"/>
                    <a:alpha val="40000"/>
                  </a:schemeClr>
                </a:glow>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r>
              <a:rPr lang="en-US" dirty="0" smtClean="0"/>
              <a:t>The voltage drop across R series is proportional to the load  current </a:t>
            </a:r>
            <a:endParaRPr lang="en-US" dirty="0"/>
          </a:p>
        </p:txBody>
      </p:sp>
      <p:pic>
        <p:nvPicPr>
          <p:cNvPr id="11" name="Picture 2" descr="C:\Users\Dina\Pictures\cnt .png"/>
          <p:cNvPicPr>
            <a:picLocks noChangeAspect="1" noChangeArrowheads="1"/>
          </p:cNvPicPr>
          <p:nvPr/>
        </p:nvPicPr>
        <p:blipFill>
          <a:blip r:embed="rId2" cstate="print"/>
          <a:stretch>
            <a:fillRect/>
          </a:stretch>
        </p:blipFill>
        <p:spPr>
          <a:xfrm>
            <a:off x="457200" y="2819400"/>
            <a:ext cx="4800600" cy="3581400"/>
          </a:xfrm>
          <a:prstGeom prst="rect">
            <a:avLst/>
          </a:prstGeom>
        </p:spPr>
      </p:pic>
      <p:graphicFrame>
        <p:nvGraphicFramePr>
          <p:cNvPr id="13" name="Table 12"/>
          <p:cNvGraphicFramePr>
            <a:graphicFrameLocks noGrp="1"/>
          </p:cNvGraphicFramePr>
          <p:nvPr/>
        </p:nvGraphicFramePr>
        <p:xfrm>
          <a:off x="5715000" y="2667002"/>
          <a:ext cx="3276600" cy="3969403"/>
        </p:xfrm>
        <a:graphic>
          <a:graphicData uri="http://schemas.openxmlformats.org/drawingml/2006/table">
            <a:tbl>
              <a:tblPr firstRow="1" bandRow="1">
                <a:tableStyleId>{5C22544A-7EE6-4342-B048-85BDC9FD1C3A}</a:tableStyleId>
              </a:tblPr>
              <a:tblGrid>
                <a:gridCol w="1638300"/>
                <a:gridCol w="1638300"/>
              </a:tblGrid>
              <a:tr h="614509">
                <a:tc>
                  <a:txBody>
                    <a:bodyPr/>
                    <a:lstStyle/>
                    <a:p>
                      <a:r>
                        <a:rPr lang="en-US" sz="3200" dirty="0" smtClean="0"/>
                        <a:t>I load(A)</a:t>
                      </a:r>
                      <a:r>
                        <a:rPr lang="en-US" sz="3200" baseline="0" dirty="0" smtClean="0"/>
                        <a:t> </a:t>
                      </a:r>
                      <a:r>
                        <a:rPr lang="en-US" sz="3200" dirty="0" smtClean="0"/>
                        <a:t> </a:t>
                      </a:r>
                      <a:endParaRPr lang="en-US" sz="3200" dirty="0"/>
                    </a:p>
                  </a:txBody>
                  <a:tcPr/>
                </a:tc>
                <a:tc>
                  <a:txBody>
                    <a:bodyPr/>
                    <a:lstStyle/>
                    <a:p>
                      <a:r>
                        <a:rPr lang="en-US" sz="3200" dirty="0" smtClean="0"/>
                        <a:t> v sense </a:t>
                      </a:r>
                      <a:endParaRPr lang="en-US" sz="3200" dirty="0"/>
                    </a:p>
                  </a:txBody>
                  <a:tcPr/>
                </a:tc>
              </a:tr>
              <a:tr h="559149">
                <a:tc>
                  <a:txBody>
                    <a:bodyPr/>
                    <a:lstStyle/>
                    <a:p>
                      <a:r>
                        <a:rPr lang="en-US" sz="2400" dirty="0" smtClean="0"/>
                        <a:t>0.2</a:t>
                      </a:r>
                      <a:endParaRPr lang="en-US" sz="2400" dirty="0"/>
                    </a:p>
                  </a:txBody>
                  <a:tcPr/>
                </a:tc>
                <a:tc>
                  <a:txBody>
                    <a:bodyPr/>
                    <a:lstStyle/>
                    <a:p>
                      <a:r>
                        <a:rPr lang="en-US" sz="2400" dirty="0" smtClean="0"/>
                        <a:t>.182</a:t>
                      </a:r>
                      <a:endParaRPr lang="en-US" sz="2400" dirty="0"/>
                    </a:p>
                  </a:txBody>
                  <a:tcPr/>
                </a:tc>
              </a:tr>
              <a:tr h="559149">
                <a:tc>
                  <a:txBody>
                    <a:bodyPr/>
                    <a:lstStyle/>
                    <a:p>
                      <a:r>
                        <a:rPr lang="en-US" sz="2400" dirty="0" smtClean="0"/>
                        <a:t>0.9</a:t>
                      </a:r>
                      <a:endParaRPr lang="en-US" sz="2400" dirty="0"/>
                    </a:p>
                  </a:txBody>
                  <a:tcPr/>
                </a:tc>
                <a:tc>
                  <a:txBody>
                    <a:bodyPr/>
                    <a:lstStyle/>
                    <a:p>
                      <a:r>
                        <a:rPr lang="en-US" sz="2400" dirty="0" smtClean="0"/>
                        <a:t>.24</a:t>
                      </a:r>
                      <a:endParaRPr lang="en-US" sz="2400" dirty="0"/>
                    </a:p>
                  </a:txBody>
                  <a:tcPr/>
                </a:tc>
              </a:tr>
              <a:tr h="559149">
                <a:tc>
                  <a:txBody>
                    <a:bodyPr/>
                    <a:lstStyle/>
                    <a:p>
                      <a:r>
                        <a:rPr lang="en-US" sz="2400" dirty="0" smtClean="0"/>
                        <a:t>1.35</a:t>
                      </a:r>
                      <a:endParaRPr lang="en-US" sz="2400" dirty="0"/>
                    </a:p>
                  </a:txBody>
                  <a:tcPr/>
                </a:tc>
                <a:tc>
                  <a:txBody>
                    <a:bodyPr/>
                    <a:lstStyle/>
                    <a:p>
                      <a:r>
                        <a:rPr lang="en-US" sz="2400" dirty="0" smtClean="0"/>
                        <a:t>.368</a:t>
                      </a:r>
                      <a:endParaRPr lang="en-US" sz="2400" dirty="0"/>
                    </a:p>
                  </a:txBody>
                  <a:tcPr/>
                </a:tc>
              </a:tr>
              <a:tr h="559149">
                <a:tc>
                  <a:txBody>
                    <a:bodyPr/>
                    <a:lstStyle/>
                    <a:p>
                      <a:r>
                        <a:rPr lang="en-US" sz="2400" dirty="0" smtClean="0"/>
                        <a:t>3</a:t>
                      </a:r>
                      <a:endParaRPr lang="en-US" sz="2400" dirty="0"/>
                    </a:p>
                  </a:txBody>
                  <a:tcPr/>
                </a:tc>
                <a:tc>
                  <a:txBody>
                    <a:bodyPr/>
                    <a:lstStyle/>
                    <a:p>
                      <a:r>
                        <a:rPr lang="en-US" sz="2400" dirty="0" smtClean="0"/>
                        <a:t>.418</a:t>
                      </a:r>
                      <a:endParaRPr lang="en-US" sz="2400" dirty="0"/>
                    </a:p>
                  </a:txBody>
                  <a:tcPr/>
                </a:tc>
              </a:tr>
              <a:tr h="559149">
                <a:tc>
                  <a:txBody>
                    <a:bodyPr/>
                    <a:lstStyle/>
                    <a:p>
                      <a:r>
                        <a:rPr lang="en-US" sz="2400" dirty="0" smtClean="0"/>
                        <a:t>3.38</a:t>
                      </a:r>
                      <a:endParaRPr lang="en-US" sz="2400" dirty="0"/>
                    </a:p>
                  </a:txBody>
                  <a:tcPr/>
                </a:tc>
                <a:tc>
                  <a:txBody>
                    <a:bodyPr/>
                    <a:lstStyle/>
                    <a:p>
                      <a:r>
                        <a:rPr lang="en-US" sz="2400" dirty="0" smtClean="0"/>
                        <a:t>.462</a:t>
                      </a:r>
                      <a:endParaRPr lang="en-US" sz="2400" dirty="0"/>
                    </a:p>
                  </a:txBody>
                  <a:tcPr/>
                </a:tc>
              </a:tr>
              <a:tr h="559149">
                <a:tc>
                  <a:txBody>
                    <a:bodyPr/>
                    <a:lstStyle/>
                    <a:p>
                      <a:r>
                        <a:rPr lang="en-US" sz="2400" dirty="0" smtClean="0"/>
                        <a:t>3.7</a:t>
                      </a:r>
                      <a:endParaRPr lang="en-US" sz="2400" dirty="0"/>
                    </a:p>
                  </a:txBody>
                  <a:tcPr/>
                </a:tc>
                <a:tc>
                  <a:txBody>
                    <a:bodyPr/>
                    <a:lstStyle/>
                    <a:p>
                      <a:r>
                        <a:rPr lang="en-US" sz="2400" dirty="0" smtClean="0"/>
                        <a:t>.506</a:t>
                      </a:r>
                      <a:endParaRPr lang="en-US" sz="2400" dirty="0"/>
                    </a:p>
                  </a:txBody>
                  <a:tcPr/>
                </a:tc>
              </a:tr>
            </a:tbl>
          </a:graphicData>
        </a:graphic>
      </p:graphicFrame>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610600" cy="6019800"/>
          </a:xfrm>
        </p:spPr>
        <p:txBody>
          <a:bodyPr>
            <a:normAutofit/>
          </a:bodyPr>
          <a:lstStyle/>
          <a:p>
            <a:r>
              <a:rPr lang="en-US" sz="6000" dirty="0" smtClean="0">
                <a:latin typeface="Lucida Calligraphy" pitchFamily="66" charset="0"/>
              </a:rPr>
              <a:t/>
            </a:r>
            <a:br>
              <a:rPr lang="en-US" sz="6000" dirty="0" smtClean="0">
                <a:latin typeface="Lucida Calligraphy" pitchFamily="66" charset="0"/>
              </a:rPr>
            </a:br>
            <a:r>
              <a:rPr lang="en-US" sz="6000" dirty="0" smtClean="0">
                <a:latin typeface="Lucida Calligraphy" pitchFamily="66" charset="0"/>
              </a:rPr>
              <a:t/>
            </a:r>
            <a:br>
              <a:rPr lang="en-US" sz="6000" dirty="0" smtClean="0">
                <a:latin typeface="Lucida Calligraphy" pitchFamily="66" charset="0"/>
              </a:rPr>
            </a:br>
            <a:r>
              <a:rPr lang="en-US" sz="6000" dirty="0" smtClean="0">
                <a:latin typeface="Lucida Calligraphy" pitchFamily="66" charset="0"/>
              </a:rPr>
              <a:t/>
            </a:r>
            <a:br>
              <a:rPr lang="en-US" sz="6000" dirty="0" smtClean="0">
                <a:latin typeface="Lucida Calligraphy" pitchFamily="66" charset="0"/>
              </a:rPr>
            </a:br>
            <a:r>
              <a:rPr lang="en-US" sz="6000" dirty="0" smtClean="0">
                <a:latin typeface="Lucida Calligraphy" pitchFamily="66" charset="0"/>
              </a:rPr>
              <a:t>Power line communication </a:t>
            </a:r>
            <a:endParaRPr lang="en-US" sz="6000" dirty="0">
              <a:latin typeface="Lucida Calligraphy" pitchFamily="66" charset="0"/>
            </a:endParaRPr>
          </a:p>
        </p:txBody>
      </p:sp>
      <p:sp>
        <p:nvSpPr>
          <p:cNvPr id="3" name="Subtitle 2"/>
          <p:cNvSpPr>
            <a:spLocks noGrp="1"/>
          </p:cNvSpPr>
          <p:nvPr>
            <p:ph type="subTitle" idx="1"/>
          </p:nvPr>
        </p:nvSpPr>
        <p:spPr>
          <a:xfrm>
            <a:off x="1371600" y="990600"/>
            <a:ext cx="6400800" cy="838200"/>
          </a:xfrm>
        </p:spPr>
        <p:txBody>
          <a:bodyPr>
            <a:noAutofit/>
          </a:bodyPr>
          <a:lstStyle/>
          <a:p>
            <a:endParaRPr lang="en-US" sz="6000" b="1" dirty="0" smtClean="0">
              <a:latin typeface="Lucida Calligraphy" pitchFamily="66" charset="0"/>
            </a:endParaRPr>
          </a:p>
          <a:p>
            <a:r>
              <a:rPr lang="en-US" sz="4800" b="1" dirty="0" smtClean="0">
                <a:latin typeface="Lucida Calligraphy" pitchFamily="66" charset="0"/>
              </a:rPr>
              <a:t>Part two </a:t>
            </a:r>
            <a:endParaRPr lang="en-US" sz="4800" b="1" dirty="0">
              <a:latin typeface="Lucida Calligraphy" pitchFamily="66" charset="0"/>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Benefits</a:t>
            </a:r>
            <a:r>
              <a:rPr lang="en-US" dirty="0" smtClean="0"/>
              <a:t>  </a:t>
            </a:r>
            <a:endParaRPr lang="en-US" dirty="0"/>
          </a:p>
        </p:txBody>
      </p:sp>
      <p:sp>
        <p:nvSpPr>
          <p:cNvPr id="3" name="Content Placeholder 2"/>
          <p:cNvSpPr>
            <a:spLocks noGrp="1"/>
          </p:cNvSpPr>
          <p:nvPr>
            <p:ph idx="1"/>
          </p:nvPr>
        </p:nvSpPr>
        <p:spPr>
          <a:xfrm>
            <a:off x="533400" y="1600201"/>
            <a:ext cx="8153400" cy="3124199"/>
          </a:xfrm>
        </p:spPr>
        <p:txBody>
          <a:bodyPr>
            <a:normAutofit/>
          </a:bodyPr>
          <a:lstStyle/>
          <a:p>
            <a:pPr>
              <a:buFont typeface="Wingdings" pitchFamily="2" charset="2"/>
              <a:buChar char="Ø"/>
            </a:pPr>
            <a:r>
              <a:rPr lang="en-US" sz="2400" dirty="0" smtClean="0"/>
              <a:t> PLN takes advantage of the unused capacity of the power cable to transmit data over the existing home power cabling.</a:t>
            </a:r>
          </a:p>
          <a:p>
            <a:pPr>
              <a:buFont typeface="Wingdings" pitchFamily="2" charset="2"/>
              <a:buChar char="Ø"/>
            </a:pPr>
            <a:r>
              <a:rPr lang="en-US" sz="2400" dirty="0" smtClean="0"/>
              <a:t>A low cost solution.</a:t>
            </a:r>
          </a:p>
          <a:p>
            <a:pPr>
              <a:buFont typeface="Wingdings" pitchFamily="2" charset="2"/>
              <a:buChar char="Ø"/>
            </a:pPr>
            <a:r>
              <a:rPr lang="en-US" sz="2400" dirty="0" smtClean="0"/>
              <a:t>No additional rewiring.</a:t>
            </a:r>
          </a:p>
          <a:p>
            <a:pPr>
              <a:buFont typeface="Wingdings" pitchFamily="2" charset="2"/>
              <a:buChar char="Ø"/>
            </a:pPr>
            <a:r>
              <a:rPr lang="en-US" sz="2400" dirty="0" smtClean="0"/>
              <a:t> Capable of distributing data as fast as 10 + Mbps.</a:t>
            </a:r>
          </a:p>
        </p:txBody>
      </p:sp>
      <p:pic>
        <p:nvPicPr>
          <p:cNvPr id="3074" name="Picture 2" descr="C:\Users\Dina\Pictures\ap.png"/>
          <p:cNvPicPr>
            <a:picLocks noChangeAspect="1" noChangeArrowheads="1"/>
          </p:cNvPicPr>
          <p:nvPr/>
        </p:nvPicPr>
        <p:blipFill>
          <a:blip r:embed="rId3" cstate="print"/>
          <a:srcRect/>
          <a:stretch>
            <a:fillRect/>
          </a:stretch>
        </p:blipFill>
        <p:spPr bwMode="auto">
          <a:xfrm>
            <a:off x="685800" y="4343400"/>
            <a:ext cx="7924800" cy="2209800"/>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Noisy environment.</a:t>
            </a:r>
          </a:p>
          <a:p>
            <a:pPr>
              <a:buFont typeface="Wingdings" pitchFamily="2" charset="2"/>
              <a:buChar char="q"/>
            </a:pPr>
            <a:r>
              <a:rPr lang="en-US" dirty="0" smtClean="0"/>
              <a:t>Security issues</a:t>
            </a:r>
          </a:p>
          <a:p>
            <a:pPr>
              <a:buFont typeface="Wingdings" pitchFamily="2" charset="2"/>
              <a:buChar char="q"/>
            </a:pPr>
            <a:r>
              <a:rPr lang="en-US" dirty="0" smtClean="0"/>
              <a:t>Data attenuation</a:t>
            </a:r>
          </a:p>
          <a:p>
            <a:pPr>
              <a:buFont typeface="Wingdings" pitchFamily="2" charset="2"/>
              <a:buChar char="q"/>
            </a:pPr>
            <a:r>
              <a:rPr lang="en-US" dirty="0" smtClean="0"/>
              <a:t>Shared media</a:t>
            </a:r>
          </a:p>
          <a:p>
            <a:pPr>
              <a:buFont typeface="Wingdings" pitchFamily="2" charset="2"/>
              <a:buChar char="q"/>
            </a:pPr>
            <a:r>
              <a:rPr lang="en-US" dirty="0" smtClean="0"/>
              <a:t>Regulatory issues in some international</a:t>
            </a:r>
          </a:p>
          <a:p>
            <a:pPr>
              <a:buFont typeface="Wingdings" pitchFamily="2" charset="2"/>
              <a:buChar char="q"/>
            </a:pPr>
            <a:r>
              <a:rPr lang="en-US" dirty="0" smtClean="0"/>
              <a:t>markets</a:t>
            </a:r>
          </a:p>
          <a:p>
            <a:pPr>
              <a:buFont typeface="Wingdings" pitchFamily="2" charset="2"/>
              <a:buChar char="q"/>
            </a:pPr>
            <a:endParaRPr lang="en-US" dirty="0" smtClean="0"/>
          </a:p>
          <a:p>
            <a:pPr>
              <a:buFont typeface="Wingdings" pitchFamily="2" charset="2"/>
              <a:buChar char="q"/>
            </a:pPr>
            <a:endParaRPr lang="en-US" dirty="0" smtClean="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Applications </a:t>
            </a:r>
            <a:endParaRPr lang="en-US" dirty="0"/>
          </a:p>
        </p:txBody>
      </p:sp>
      <p:pic>
        <p:nvPicPr>
          <p:cNvPr id="1026" name="Picture 2" descr="C:\Users\Dina\Pictures\appp .png"/>
          <p:cNvPicPr>
            <a:picLocks noGrp="1" noChangeAspect="1" noChangeArrowheads="1"/>
          </p:cNvPicPr>
          <p:nvPr>
            <p:ph idx="1"/>
          </p:nvPr>
        </p:nvPicPr>
        <p:blipFill>
          <a:blip r:embed="rId2" cstate="print"/>
          <a:srcRect/>
          <a:stretch>
            <a:fillRect/>
          </a:stretch>
        </p:blipFill>
        <p:spPr bwMode="auto">
          <a:xfrm>
            <a:off x="0" y="1295400"/>
            <a:ext cx="9144000" cy="556260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ucida Calligraphy" pitchFamily="66" charset="0"/>
              </a:rPr>
              <a:t>Design and verification </a:t>
            </a:r>
            <a:endParaRPr lang="en-US" dirty="0">
              <a:latin typeface="Lucida Calligraphy" pitchFamily="66" charset="0"/>
            </a:endParaRPr>
          </a:p>
        </p:txBody>
      </p:sp>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line modem </a:t>
            </a:r>
            <a:endParaRPr lang="en-US" dirty="0"/>
          </a:p>
        </p:txBody>
      </p:sp>
      <p:pic>
        <p:nvPicPr>
          <p:cNvPr id="3077" name="Picture 5" descr="C:\Users\Dina\Desktop\project\modem\modem.png"/>
          <p:cNvPicPr>
            <a:picLocks noChangeAspect="1" noChangeArrowheads="1"/>
          </p:cNvPicPr>
          <p:nvPr/>
        </p:nvPicPr>
        <p:blipFill>
          <a:blip r:embed="rId2" cstate="print"/>
          <a:srcRect/>
          <a:stretch>
            <a:fillRect/>
          </a:stretch>
        </p:blipFill>
        <p:spPr bwMode="auto">
          <a:xfrm>
            <a:off x="228600" y="2667000"/>
            <a:ext cx="4572000" cy="3581400"/>
          </a:xfrm>
          <a:prstGeom prst="rect">
            <a:avLst/>
          </a:prstGeom>
          <a:noFill/>
        </p:spPr>
      </p:pic>
      <p:pic>
        <p:nvPicPr>
          <p:cNvPr id="3079" name="Picture 7"/>
          <p:cNvPicPr>
            <a:picLocks noChangeAspect="1" noChangeArrowheads="1"/>
          </p:cNvPicPr>
          <p:nvPr/>
        </p:nvPicPr>
        <p:blipFill>
          <a:blip r:embed="rId3" cstate="print"/>
          <a:srcRect/>
          <a:stretch>
            <a:fillRect/>
          </a:stretch>
        </p:blipFill>
        <p:spPr bwMode="auto">
          <a:xfrm>
            <a:off x="5029200" y="2667000"/>
            <a:ext cx="3810000" cy="3581400"/>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line modem </a:t>
            </a:r>
            <a:endParaRPr lang="en-US" dirty="0"/>
          </a:p>
        </p:txBody>
      </p:sp>
      <p:graphicFrame>
        <p:nvGraphicFramePr>
          <p:cNvPr id="4" name="Content Placeholder 3"/>
          <p:cNvGraphicFramePr>
            <a:graphicFrameLocks noGrp="1"/>
          </p:cNvGraphicFramePr>
          <p:nvPr>
            <p:ph idx="1"/>
          </p:nvPr>
        </p:nvGraphicFramePr>
        <p:xfrm>
          <a:off x="457200" y="2514601"/>
          <a:ext cx="8229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Modem and crystal oscillator section</a:t>
            </a:r>
            <a:br>
              <a:rPr lang="en-US" dirty="0" smtClean="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Half-duplex frequency shift keying (FSK)</a:t>
            </a:r>
          </a:p>
          <a:p>
            <a:pPr>
              <a:buNone/>
            </a:pPr>
            <a:r>
              <a:rPr lang="en-US" sz="2800" dirty="0" smtClean="0"/>
              <a:t>Transceiver.</a:t>
            </a:r>
          </a:p>
          <a:p>
            <a:pPr>
              <a:buFont typeface="Wingdings" pitchFamily="2" charset="2"/>
              <a:buChar char="Ø"/>
            </a:pPr>
            <a:r>
              <a:rPr lang="en-US" sz="2800" dirty="0" smtClean="0"/>
              <a:t>8 Programmable transmission</a:t>
            </a:r>
          </a:p>
          <a:p>
            <a:pPr>
              <a:buNone/>
            </a:pPr>
            <a:r>
              <a:rPr lang="en-US" sz="2800" dirty="0" smtClean="0"/>
              <a:t> frequencies</a:t>
            </a:r>
          </a:p>
          <a:p>
            <a:pPr>
              <a:buFont typeface="Wingdings" pitchFamily="2" charset="2"/>
              <a:buChar char="Ø"/>
            </a:pPr>
            <a:r>
              <a:rPr lang="en-US" sz="2800" dirty="0" smtClean="0"/>
              <a:t>Programmable baud rate</a:t>
            </a:r>
          </a:p>
          <a:p>
            <a:pPr>
              <a:buNone/>
            </a:pPr>
            <a:r>
              <a:rPr lang="en-US" sz="2800" dirty="0" smtClean="0"/>
              <a:t> up to 4800BPS</a:t>
            </a:r>
          </a:p>
          <a:p>
            <a:pPr>
              <a:buNone/>
            </a:pPr>
            <a:endParaRPr lang="en-US" sz="2800" dirty="0" smtClean="0"/>
          </a:p>
          <a:p>
            <a:pPr>
              <a:buNone/>
            </a:pPr>
            <a:endParaRPr lang="en-US" sz="2800" dirty="0" smtClean="0"/>
          </a:p>
          <a:p>
            <a:pPr>
              <a:buNone/>
            </a:pPr>
            <a:endParaRPr lang="en-US" sz="2800" dirty="0"/>
          </a:p>
        </p:txBody>
      </p:sp>
      <p:pic>
        <p:nvPicPr>
          <p:cNvPr id="4" name="Picture 3"/>
          <p:cNvPicPr/>
          <p:nvPr/>
        </p:nvPicPr>
        <p:blipFill>
          <a:blip r:embed="rId2" cstate="print"/>
          <a:srcRect/>
          <a:stretch>
            <a:fillRect/>
          </a:stretch>
        </p:blipFill>
        <p:spPr bwMode="auto">
          <a:xfrm rot="782142">
            <a:off x="5763470" y="2832700"/>
            <a:ext cx="2906189" cy="2788792"/>
          </a:xfrm>
          <a:prstGeom prst="rect">
            <a:avLst/>
          </a:prstGeom>
          <a:noFill/>
          <a:ln w="9525">
            <a:noFill/>
            <a:miter lim="800000"/>
            <a:headEnd/>
            <a:tailEnd/>
          </a:ln>
        </p:spPr>
      </p:pic>
      <p:sp>
        <p:nvSpPr>
          <p:cNvPr id="5" name="Rounded Rectangle 4"/>
          <p:cNvSpPr/>
          <p:nvPr/>
        </p:nvSpPr>
        <p:spPr>
          <a:xfrm>
            <a:off x="304800" y="4724400"/>
            <a:ext cx="5029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Carrier frequency : 132.5 KHz. </a:t>
            </a:r>
          </a:p>
          <a:p>
            <a:pPr algn="ctr"/>
            <a:r>
              <a:rPr lang="en-US" sz="2800" b="1" dirty="0" smtClean="0"/>
              <a:t>Baud rate : 2400 Bps .</a:t>
            </a:r>
            <a:endParaRPr lang="en-US" sz="2800" b="1"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572000"/>
          </a:xfrm>
        </p:spPr>
        <p:txBody>
          <a:bodyPr>
            <a:normAutofit fontScale="92500" lnSpcReduction="10000"/>
          </a:bodyPr>
          <a:lstStyle/>
          <a:p>
            <a:pPr>
              <a:buNone/>
            </a:pPr>
            <a:endParaRPr lang="en-US" sz="3600" b="1" dirty="0" smtClean="0"/>
          </a:p>
          <a:p>
            <a:pPr>
              <a:buNone/>
            </a:pPr>
            <a:endParaRPr lang="en-US" sz="3600" b="1" dirty="0" smtClean="0"/>
          </a:p>
          <a:p>
            <a:pPr>
              <a:buNone/>
            </a:pPr>
            <a:endParaRPr lang="en-US" dirty="0" smtClean="0"/>
          </a:p>
          <a:p>
            <a:pPr>
              <a:buNone/>
            </a:pPr>
            <a:endParaRPr lang="en-US" dirty="0" smtClean="0"/>
          </a:p>
          <a:p>
            <a:pPr>
              <a:buNone/>
            </a:pPr>
            <a:endParaRPr lang="en-US" dirty="0" smtClean="0"/>
          </a:p>
          <a:p>
            <a:pPr>
              <a:buNone/>
            </a:pPr>
            <a:r>
              <a:rPr lang="en-US" b="1" dirty="0" smtClean="0"/>
              <a:t>  </a:t>
            </a:r>
          </a:p>
          <a:p>
            <a:pPr>
              <a:buNone/>
            </a:pPr>
            <a:endParaRPr lang="en-US" b="1" dirty="0" smtClean="0"/>
          </a:p>
          <a:p>
            <a:pPr>
              <a:buNone/>
            </a:pPr>
            <a:r>
              <a:rPr lang="en-US" b="1" dirty="0" smtClean="0"/>
              <a:t>     Data sent to Power Line Modem using         asynchronous serial communication</a:t>
            </a:r>
          </a:p>
          <a:p>
            <a:pPr>
              <a:buNone/>
            </a:pPr>
            <a:endParaRPr lang="en-US" dirty="0"/>
          </a:p>
        </p:txBody>
      </p:sp>
      <p:sp>
        <p:nvSpPr>
          <p:cNvPr id="4" name="Rounded Rectangle 3"/>
          <p:cNvSpPr/>
          <p:nvPr/>
        </p:nvSpPr>
        <p:spPr>
          <a:xfrm>
            <a:off x="7010400" y="3276600"/>
            <a:ext cx="12192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MCU</a:t>
            </a:r>
            <a:r>
              <a:rPr lang="en-US" dirty="0" smtClean="0">
                <a:solidFill>
                  <a:schemeClr val="tx1"/>
                </a:solidFill>
              </a:rPr>
              <a:t> </a:t>
            </a:r>
            <a:endParaRPr lang="en-US" dirty="0">
              <a:solidFill>
                <a:schemeClr val="tx1"/>
              </a:solidFill>
            </a:endParaRPr>
          </a:p>
        </p:txBody>
      </p:sp>
      <p:sp>
        <p:nvSpPr>
          <p:cNvPr id="5" name="Rounded Rectangle 4"/>
          <p:cNvSpPr/>
          <p:nvPr/>
        </p:nvSpPr>
        <p:spPr>
          <a:xfrm>
            <a:off x="5257800" y="3048000"/>
            <a:ext cx="1600200"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Target modem </a:t>
            </a:r>
            <a:endParaRPr lang="en-US" sz="2800" b="1" dirty="0">
              <a:solidFill>
                <a:schemeClr val="tx1"/>
              </a:solidFill>
            </a:endParaRPr>
          </a:p>
        </p:txBody>
      </p:sp>
      <p:sp>
        <p:nvSpPr>
          <p:cNvPr id="6" name="Rounded Rectangle 5"/>
          <p:cNvSpPr/>
          <p:nvPr/>
        </p:nvSpPr>
        <p:spPr>
          <a:xfrm>
            <a:off x="685800" y="3200400"/>
            <a:ext cx="11430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p>
          <a:p>
            <a:pPr algn="ctr"/>
            <a:r>
              <a:rPr lang="en-US" sz="3200" b="1" dirty="0" smtClean="0">
                <a:solidFill>
                  <a:schemeClr val="tx1"/>
                </a:solidFill>
              </a:rPr>
              <a:t>MCU</a:t>
            </a:r>
            <a:r>
              <a:rPr lang="en-US" dirty="0" smtClean="0">
                <a:solidFill>
                  <a:schemeClr val="tx1"/>
                </a:solidFill>
              </a:rPr>
              <a:t> </a:t>
            </a:r>
            <a:endParaRPr lang="en-US" dirty="0"/>
          </a:p>
        </p:txBody>
      </p:sp>
      <p:sp>
        <p:nvSpPr>
          <p:cNvPr id="7" name="Rounded Rectangle 6"/>
          <p:cNvSpPr/>
          <p:nvPr/>
        </p:nvSpPr>
        <p:spPr>
          <a:xfrm>
            <a:off x="1981200" y="3048000"/>
            <a:ext cx="15240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Host modem  </a:t>
            </a:r>
            <a:endParaRPr lang="en-US" sz="2800" b="1" dirty="0">
              <a:solidFill>
                <a:schemeClr val="tx1"/>
              </a:solidFill>
            </a:endParaRPr>
          </a:p>
        </p:txBody>
      </p:sp>
      <p:sp>
        <p:nvSpPr>
          <p:cNvPr id="8" name="Left-Right Arrow 7"/>
          <p:cNvSpPr/>
          <p:nvPr/>
        </p:nvSpPr>
        <p:spPr>
          <a:xfrm>
            <a:off x="3505200" y="3352800"/>
            <a:ext cx="1676400" cy="685800"/>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Power lines </a:t>
            </a:r>
            <a:endParaRPr lang="en-US" b="1" dirty="0">
              <a:solidFill>
                <a:schemeClr val="tx1"/>
              </a:solidFill>
            </a:endParaRPr>
          </a:p>
        </p:txBody>
      </p:sp>
      <p:sp>
        <p:nvSpPr>
          <p:cNvPr id="9" name="Curved Right Arrow 8"/>
          <p:cNvSpPr/>
          <p:nvPr/>
        </p:nvSpPr>
        <p:spPr>
          <a:xfrm>
            <a:off x="533400" y="4191000"/>
            <a:ext cx="1219200" cy="914400"/>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a:off x="6477000" y="4343400"/>
            <a:ext cx="1390302" cy="85910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0" y="0"/>
            <a:ext cx="9144000" cy="30480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381000"/>
            <a:ext cx="6096000" cy="1323439"/>
          </a:xfrm>
          <a:prstGeom prst="rect">
            <a:avLst/>
          </a:prstGeom>
          <a:noFill/>
        </p:spPr>
        <p:txBody>
          <a:bodyPr wrap="square" lIns="91440" tIns="45720" rIns="91440" bIns="45720">
            <a:spAutoFit/>
          </a:bodyPr>
          <a:lstStyle/>
          <a:p>
            <a:pPr algn="ctr"/>
            <a:r>
              <a:rPr lang="en-US"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Objectives</a:t>
            </a:r>
            <a:endParaRPr 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6" name="Diagram 5"/>
          <p:cNvGraphicFramePr/>
          <p:nvPr/>
        </p:nvGraphicFramePr>
        <p:xfrm>
          <a:off x="381000" y="19050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Line coupling interface section</a:t>
            </a:r>
            <a:br>
              <a:rPr lang="en-US" dirty="0" smtClean="0"/>
            </a:br>
            <a:endParaRPr lang="en-US" dirty="0"/>
          </a:p>
        </p:txBody>
      </p:sp>
      <p:pic>
        <p:nvPicPr>
          <p:cNvPr id="5123" name="Picture 3"/>
          <p:cNvPicPr>
            <a:picLocks noGrp="1" noChangeAspect="1" noChangeArrowheads="1"/>
          </p:cNvPicPr>
          <p:nvPr>
            <p:ph idx="1"/>
          </p:nvPr>
        </p:nvPicPr>
        <p:blipFill>
          <a:blip r:embed="rId3" cstate="print"/>
          <a:srcRect/>
          <a:stretch>
            <a:fillRect/>
          </a:stretch>
        </p:blipFill>
        <p:spPr bwMode="auto">
          <a:xfrm>
            <a:off x="0" y="1371600"/>
            <a:ext cx="9143999" cy="5486400"/>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power section </a:t>
            </a:r>
            <a:endParaRPr lang="en-US" dirty="0"/>
          </a:p>
        </p:txBody>
      </p:sp>
      <p:pic>
        <p:nvPicPr>
          <p:cNvPr id="6146" name="Picture 2" descr="C:\Users\Dina\Desktop\HIGH VOLTAGE .png"/>
          <p:cNvPicPr>
            <a:picLocks noGrp="1" noChangeAspect="1" noChangeArrowheads="1"/>
          </p:cNvPicPr>
          <p:nvPr>
            <p:ph idx="1"/>
          </p:nvPr>
        </p:nvPicPr>
        <p:blipFill>
          <a:blip r:embed="rId3" cstate="print"/>
          <a:srcRect/>
          <a:stretch>
            <a:fillRect/>
          </a:stretch>
        </p:blipFill>
        <p:spPr bwMode="auto">
          <a:xfrm>
            <a:off x="1828800" y="1524000"/>
            <a:ext cx="6172200" cy="5334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transmission and reception </a:t>
            </a:r>
            <a:endParaRPr lang="en-US" dirty="0"/>
          </a:p>
        </p:txBody>
      </p:sp>
      <p:sp>
        <p:nvSpPr>
          <p:cNvPr id="3" name="Content Placeholder 2"/>
          <p:cNvSpPr>
            <a:spLocks noGrp="1"/>
          </p:cNvSpPr>
          <p:nvPr>
            <p:ph idx="1"/>
          </p:nvPr>
        </p:nvSpPr>
        <p:spPr>
          <a:xfrm>
            <a:off x="457200" y="1752600"/>
            <a:ext cx="8229600" cy="4373563"/>
          </a:xfrm>
        </p:spPr>
        <p:txBody>
          <a:bodyPr/>
          <a:lstStyle/>
          <a:p>
            <a:r>
              <a:rPr lang="en-US" b="1" dirty="0" smtClean="0"/>
              <a:t>FSK modulation </a:t>
            </a:r>
          </a:p>
          <a:p>
            <a:pPr>
              <a:buNone/>
            </a:pPr>
            <a:endParaRPr lang="en-US" dirty="0"/>
          </a:p>
        </p:txBody>
      </p:sp>
      <p:pic>
        <p:nvPicPr>
          <p:cNvPr id="1026" name="Picture 2" descr="D:\New folder (2)\DS0020.BMP"/>
          <p:cNvPicPr>
            <a:picLocks noChangeAspect="1" noChangeArrowheads="1"/>
          </p:cNvPicPr>
          <p:nvPr/>
        </p:nvPicPr>
        <p:blipFill>
          <a:blip r:embed="rId2" cstate="print"/>
          <a:srcRect/>
          <a:stretch>
            <a:fillRect/>
          </a:stretch>
        </p:blipFill>
        <p:spPr bwMode="auto">
          <a:xfrm>
            <a:off x="4495800" y="2438400"/>
            <a:ext cx="4357592" cy="3447772"/>
          </a:xfrm>
          <a:prstGeom prst="rect">
            <a:avLst/>
          </a:prstGeom>
          <a:noFill/>
        </p:spPr>
      </p:pic>
      <p:pic>
        <p:nvPicPr>
          <p:cNvPr id="1027" name="Picture 3" descr="D:\New folder (2)\DS0011.BMP"/>
          <p:cNvPicPr>
            <a:picLocks noChangeAspect="1" noChangeArrowheads="1"/>
          </p:cNvPicPr>
          <p:nvPr/>
        </p:nvPicPr>
        <p:blipFill>
          <a:blip r:embed="rId3" cstate="print"/>
          <a:srcRect/>
          <a:stretch>
            <a:fillRect/>
          </a:stretch>
        </p:blipFill>
        <p:spPr bwMode="auto">
          <a:xfrm>
            <a:off x="152400" y="2514600"/>
            <a:ext cx="4267200" cy="33528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2051" name="Picture 3" descr="D:\New folder (2)\DS0022.BMP"/>
          <p:cNvPicPr>
            <a:picLocks noGrp="1" noChangeAspect="1" noChangeArrowheads="1"/>
          </p:cNvPicPr>
          <p:nvPr>
            <p:ph idx="1"/>
          </p:nvPr>
        </p:nvPicPr>
        <p:blipFill>
          <a:blip r:embed="rId2" cstate="print"/>
          <a:stretch>
            <a:fillRect/>
          </a:stretch>
        </p:blipFill>
        <p:spPr bwMode="auto">
          <a:xfrm>
            <a:off x="381000" y="1676400"/>
            <a:ext cx="5689870" cy="4724400"/>
          </a:xfrm>
          <a:prstGeom prst="rect">
            <a:avLst/>
          </a:prstGeom>
          <a:noFill/>
        </p:spPr>
      </p:pic>
      <p:sp>
        <p:nvSpPr>
          <p:cNvPr id="7" name="Rectangle 6"/>
          <p:cNvSpPr/>
          <p:nvPr/>
        </p:nvSpPr>
        <p:spPr>
          <a:xfrm>
            <a:off x="6248400" y="1676400"/>
            <a:ext cx="2667000" cy="4648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3">
                    <a:lumMod val="50000"/>
                  </a:schemeClr>
                </a:solidFill>
              </a:rPr>
              <a:t>Received data</a:t>
            </a:r>
          </a:p>
          <a:p>
            <a:pPr algn="ctr"/>
            <a:endParaRPr lang="en-US" sz="3200" dirty="0" smtClean="0">
              <a:solidFill>
                <a:schemeClr val="accent3">
                  <a:lumMod val="50000"/>
                </a:schemeClr>
              </a:solidFill>
            </a:endParaRPr>
          </a:p>
          <a:p>
            <a:pPr algn="ctr"/>
            <a:endParaRPr lang="en-US" sz="3200" dirty="0" smtClean="0">
              <a:solidFill>
                <a:schemeClr val="accent3">
                  <a:lumMod val="50000"/>
                </a:schemeClr>
              </a:solidFill>
            </a:endParaRPr>
          </a:p>
          <a:p>
            <a:pPr algn="ctr"/>
            <a:endParaRPr lang="en-US" sz="3200" dirty="0" smtClean="0">
              <a:solidFill>
                <a:schemeClr val="accent3">
                  <a:lumMod val="50000"/>
                </a:schemeClr>
              </a:solidFill>
            </a:endParaRPr>
          </a:p>
          <a:p>
            <a:pPr algn="ctr"/>
            <a:r>
              <a:rPr lang="en-US" sz="3200" b="1" dirty="0" smtClean="0">
                <a:solidFill>
                  <a:schemeClr val="accent3">
                    <a:lumMod val="50000"/>
                  </a:schemeClr>
                </a:solidFill>
              </a:rPr>
              <a:t>Transmitted data </a:t>
            </a:r>
          </a:p>
          <a:p>
            <a:pPr algn="ctr"/>
            <a:r>
              <a:rPr lang="en-US" sz="3200" dirty="0" smtClean="0">
                <a:solidFill>
                  <a:schemeClr val="tx1"/>
                </a:solidFill>
              </a:rPr>
              <a:t> </a:t>
            </a:r>
            <a:endParaRPr lang="en-US" sz="3200" dirty="0">
              <a:solidFill>
                <a:schemeClr val="tx1"/>
              </a:solidFill>
            </a:endParaRPr>
          </a:p>
        </p:txBody>
      </p:sp>
      <p:sp>
        <p:nvSpPr>
          <p:cNvPr id="10" name="Left Arrow 9"/>
          <p:cNvSpPr/>
          <p:nvPr/>
        </p:nvSpPr>
        <p:spPr>
          <a:xfrm>
            <a:off x="7010400" y="2819400"/>
            <a:ext cx="990600" cy="457200"/>
          </a:xfrm>
          <a:prstGeom prst="lef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50000"/>
                </a:schemeClr>
              </a:solidFill>
            </a:endParaRPr>
          </a:p>
        </p:txBody>
      </p:sp>
      <p:sp>
        <p:nvSpPr>
          <p:cNvPr id="11" name="Left Arrow 10"/>
          <p:cNvSpPr/>
          <p:nvPr/>
        </p:nvSpPr>
        <p:spPr>
          <a:xfrm>
            <a:off x="7086600" y="5257800"/>
            <a:ext cx="990600" cy="457200"/>
          </a:xfrm>
          <a:prstGeom prst="lef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91600" cy="6858000"/>
          </a:xfrm>
        </p:spPr>
        <p:txBody>
          <a:bodyPr>
            <a:normAutofit/>
          </a:bodyPr>
          <a:lstStyle/>
          <a:p>
            <a:r>
              <a:rPr lang="en-US" sz="6600" dirty="0" smtClean="0">
                <a:latin typeface="Lucida Calligraphy" pitchFamily="66" charset="0"/>
              </a:rPr>
              <a:t>part three </a:t>
            </a:r>
            <a:br>
              <a:rPr lang="en-US" sz="6600" dirty="0" smtClean="0">
                <a:latin typeface="Lucida Calligraphy" pitchFamily="66" charset="0"/>
              </a:rPr>
            </a:br>
            <a:r>
              <a:rPr lang="en-US" sz="6600" dirty="0" smtClean="0">
                <a:latin typeface="Lucida Calligraphy" pitchFamily="66" charset="0"/>
              </a:rPr>
              <a:t/>
            </a:r>
            <a:br>
              <a:rPr lang="en-US" sz="6600" dirty="0" smtClean="0">
                <a:latin typeface="Lucida Calligraphy" pitchFamily="66" charset="0"/>
              </a:rPr>
            </a:br>
            <a:r>
              <a:rPr lang="en-US" sz="6600" dirty="0" smtClean="0">
                <a:latin typeface="Lucida Calligraphy" pitchFamily="66" charset="0"/>
              </a:rPr>
              <a:t>web interface </a:t>
            </a:r>
            <a:endParaRPr lang="en-US" sz="6600" dirty="0">
              <a:latin typeface="Lucida Calligraphy" pitchFamily="66" charset="0"/>
            </a:endParaRPr>
          </a:p>
        </p:txBody>
      </p:sp>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server </a:t>
            </a:r>
            <a:endParaRPr lang="en-US"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3124200" y="2286001"/>
            <a:ext cx="3276600" cy="2252663"/>
          </a:xfrm>
          <a:prstGeom prst="rect">
            <a:avLst/>
          </a:prstGeom>
          <a:noFill/>
          <a:ln w="9525">
            <a:noFill/>
            <a:miter lim="800000"/>
            <a:headEnd/>
            <a:tailEnd/>
          </a:ln>
          <a:effectLst/>
        </p:spPr>
      </p:pic>
      <p:sp>
        <p:nvSpPr>
          <p:cNvPr id="6" name="Oval 5"/>
          <p:cNvSpPr/>
          <p:nvPr/>
        </p:nvSpPr>
        <p:spPr>
          <a:xfrm>
            <a:off x="0" y="2438400"/>
            <a:ext cx="3124200" cy="1752600"/>
          </a:xfrm>
          <a:prstGeom prst="ellipse">
            <a:avLst/>
          </a:prstGeom>
          <a:solidFill>
            <a:schemeClr val="accent3">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4000" b="1" dirty="0">
              <a:ln/>
              <a:solidFill>
                <a:schemeClr val="accent3"/>
              </a:solidFill>
            </a:endParaRPr>
          </a:p>
        </p:txBody>
      </p:sp>
      <p:sp>
        <p:nvSpPr>
          <p:cNvPr id="7" name="Oval 6"/>
          <p:cNvSpPr/>
          <p:nvPr/>
        </p:nvSpPr>
        <p:spPr>
          <a:xfrm>
            <a:off x="6400800" y="2667000"/>
            <a:ext cx="2743200" cy="141874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 </a:t>
            </a:r>
            <a:endParaRPr lang="en-US" sz="4000" dirty="0">
              <a:solidFill>
                <a:schemeClr val="tx1"/>
              </a:solidFill>
            </a:endParaRPr>
          </a:p>
        </p:txBody>
      </p:sp>
      <p:sp>
        <p:nvSpPr>
          <p:cNvPr id="8" name="Oval 7"/>
          <p:cNvSpPr/>
          <p:nvPr/>
        </p:nvSpPr>
        <p:spPr>
          <a:xfrm>
            <a:off x="2362200" y="4953000"/>
            <a:ext cx="4343400" cy="1600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9" name="Rectangle 8"/>
          <p:cNvSpPr/>
          <p:nvPr/>
        </p:nvSpPr>
        <p:spPr>
          <a:xfrm>
            <a:off x="6858000" y="2895600"/>
            <a:ext cx="1745362"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PHP</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a:off x="152400" y="2895600"/>
            <a:ext cx="3024867" cy="923330"/>
          </a:xfrm>
          <a:prstGeom prst="rect">
            <a:avLst/>
          </a:prstGeom>
          <a:noFill/>
          <a:effectLst>
            <a:outerShdw blurRad="76200" dist="12700" dir="8100000" sy="-23000" kx="800400" algn="br" rotWithShape="0">
              <a:prstClr val="black">
                <a:alpha val="20000"/>
              </a:prstClr>
            </a:outerShdw>
          </a:effectLst>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Database</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Rectangle 10"/>
          <p:cNvSpPr/>
          <p:nvPr/>
        </p:nvSpPr>
        <p:spPr>
          <a:xfrm>
            <a:off x="2667000" y="5334000"/>
            <a:ext cx="368562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Visual basic </a:t>
            </a:r>
            <a:endPar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  </a:t>
            </a:r>
            <a:endParaRPr lang="en-US" dirty="0"/>
          </a:p>
        </p:txBody>
      </p:sp>
      <p:sp>
        <p:nvSpPr>
          <p:cNvPr id="4" name="Bevel 3"/>
          <p:cNvSpPr/>
          <p:nvPr/>
        </p:nvSpPr>
        <p:spPr>
          <a:xfrm>
            <a:off x="152400" y="1752600"/>
            <a:ext cx="2133600" cy="914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Database</a:t>
            </a:r>
            <a:r>
              <a:rPr lang="en-US" dirty="0" smtClean="0"/>
              <a:t> </a:t>
            </a:r>
            <a:endParaRPr lang="en-US" dirty="0"/>
          </a:p>
        </p:txBody>
      </p:sp>
      <p:sp>
        <p:nvSpPr>
          <p:cNvPr id="6" name="Bevel 5"/>
          <p:cNvSpPr/>
          <p:nvPr/>
        </p:nvSpPr>
        <p:spPr>
          <a:xfrm>
            <a:off x="6172200" y="1676400"/>
            <a:ext cx="26670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Microcontroller</a:t>
            </a:r>
            <a:r>
              <a:rPr lang="en-US" dirty="0" smtClean="0"/>
              <a:t> </a:t>
            </a:r>
            <a:endParaRPr lang="en-US" dirty="0"/>
          </a:p>
        </p:txBody>
      </p:sp>
      <p:pic>
        <p:nvPicPr>
          <p:cNvPr id="7" name="Content Placeholder 6"/>
          <p:cNvPicPr>
            <a:picLocks noGrp="1"/>
          </p:cNvPicPr>
          <p:nvPr>
            <p:ph idx="1"/>
          </p:nvPr>
        </p:nvPicPr>
        <p:blipFill>
          <a:blip r:embed="rId2" cstate="print"/>
          <a:srcRect/>
          <a:stretch>
            <a:fillRect/>
          </a:stretch>
        </p:blipFill>
        <p:spPr bwMode="auto">
          <a:xfrm>
            <a:off x="1219200" y="2971801"/>
            <a:ext cx="6477000" cy="3505200"/>
          </a:xfrm>
          <a:prstGeom prst="rect">
            <a:avLst/>
          </a:prstGeom>
          <a:noFill/>
          <a:ln w="9525">
            <a:noFill/>
            <a:miter lim="800000"/>
            <a:headEnd/>
            <a:tailEnd/>
          </a:ln>
        </p:spPr>
      </p:pic>
      <p:sp>
        <p:nvSpPr>
          <p:cNvPr id="8" name="Left-Right Arrow 7"/>
          <p:cNvSpPr/>
          <p:nvPr/>
        </p:nvSpPr>
        <p:spPr>
          <a:xfrm>
            <a:off x="2362200" y="1905000"/>
            <a:ext cx="36576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t>
            </a:r>
            <a:endParaRPr lang="en-US" dirty="0"/>
          </a:p>
        </p:txBody>
      </p:sp>
      <p:pic>
        <p:nvPicPr>
          <p:cNvPr id="4" name="Content Placeholder 3" descr="G:\data.bmp"/>
          <p:cNvPicPr>
            <a:picLocks noGrp="1"/>
          </p:cNvPicPr>
          <p:nvPr>
            <p:ph idx="1"/>
          </p:nvPr>
        </p:nvPicPr>
        <p:blipFill>
          <a:blip r:embed="rId2" cstate="print"/>
          <a:stretch>
            <a:fillRect/>
          </a:stretch>
        </p:blipFill>
        <p:spPr bwMode="auto">
          <a:xfrm>
            <a:off x="838200" y="1524000"/>
            <a:ext cx="6858000" cy="5333999"/>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63049" cy="6858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0"/>
            <a:ext cx="9163050" cy="68580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0"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1000" fill="hold"/>
                                        <p:tgtEl>
                                          <p:spTgt spid="4100"/>
                                        </p:tgtEl>
                                        <p:attrNameLst>
                                          <p:attrName>ppt_w</p:attrName>
                                        </p:attrNameLst>
                                      </p:cBhvr>
                                      <p:tavLst>
                                        <p:tav tm="0">
                                          <p:val>
                                            <p:fltVal val="0"/>
                                          </p:val>
                                        </p:tav>
                                        <p:tav tm="100000">
                                          <p:val>
                                            <p:strVal val="#ppt_w"/>
                                          </p:val>
                                        </p:tav>
                                      </p:tavLst>
                                    </p:anim>
                                    <p:anim calcmode="lin" valueType="num">
                                      <p:cBhvr>
                                        <p:cTn id="18" dur="1000" fill="hold"/>
                                        <p:tgtEl>
                                          <p:spTgt spid="4100"/>
                                        </p:tgtEl>
                                        <p:attrNameLst>
                                          <p:attrName>ppt_h</p:attrName>
                                        </p:attrNameLst>
                                      </p:cBhvr>
                                      <p:tavLst>
                                        <p:tav tm="0">
                                          <p:val>
                                            <p:fltVal val="0"/>
                                          </p:val>
                                        </p:tav>
                                        <p:tav tm="100000">
                                          <p:val>
                                            <p:strVal val="#ppt_h"/>
                                          </p:val>
                                        </p:tav>
                                      </p:tavLst>
                                    </p:anim>
                                  </p:childTnLst>
                                </p:cTn>
                              </p:par>
                            </p:childTnLst>
                          </p:cTn>
                        </p:par>
                        <p:par>
                          <p:cTn id="19" fill="hold">
                            <p:stCondLst>
                              <p:cond delay="4000"/>
                            </p:stCondLst>
                            <p:childTnLst>
                              <p:par>
                                <p:cTn id="20" presetID="23" presetClass="entr" presetSubtype="16"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p:cTn id="22" dur="1000" fill="hold"/>
                                        <p:tgtEl>
                                          <p:spTgt spid="4101"/>
                                        </p:tgtEl>
                                        <p:attrNameLst>
                                          <p:attrName>ppt_w</p:attrName>
                                        </p:attrNameLst>
                                      </p:cBhvr>
                                      <p:tavLst>
                                        <p:tav tm="0">
                                          <p:val>
                                            <p:fltVal val="0"/>
                                          </p:val>
                                        </p:tav>
                                        <p:tav tm="100000">
                                          <p:val>
                                            <p:strVal val="#ppt_w"/>
                                          </p:val>
                                        </p:tav>
                                      </p:tavLst>
                                    </p:anim>
                                    <p:anim calcmode="lin" valueType="num">
                                      <p:cBhvr>
                                        <p:cTn id="23" dur="1000" fill="hold"/>
                                        <p:tgtEl>
                                          <p:spTgt spid="4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overview </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Lucida Calligraphy" pitchFamily="66" charset="0"/>
              </a:rPr>
              <a:t>Future work </a:t>
            </a:r>
            <a:endParaRPr lang="en-US" sz="5400" dirty="0">
              <a:latin typeface="Lucida Calligraphy" pitchFamily="66" charset="0"/>
            </a:endParaRPr>
          </a:p>
        </p:txBody>
      </p:sp>
      <p:sp>
        <p:nvSpPr>
          <p:cNvPr id="3" name="Content Placeholder 2"/>
          <p:cNvSpPr>
            <a:spLocks noGrp="1"/>
          </p:cNvSpPr>
          <p:nvPr>
            <p:ph idx="1"/>
          </p:nvPr>
        </p:nvSpPr>
        <p:spPr/>
        <p:txBody>
          <a:bodyPr>
            <a:normAutofit lnSpcReduction="10000"/>
          </a:bodyPr>
          <a:lstStyle/>
          <a:p>
            <a:r>
              <a:rPr lang="en-US" b="1" dirty="0" smtClean="0"/>
              <a:t>Accessing the control register of the modem and using all the functions built in st7540 (header recognition ,addressing ) .</a:t>
            </a:r>
          </a:p>
          <a:p>
            <a:pPr>
              <a:buNone/>
            </a:pPr>
            <a:endParaRPr lang="en-US" b="1" dirty="0" smtClean="0"/>
          </a:p>
          <a:p>
            <a:r>
              <a:rPr lang="en-US" b="1" dirty="0" smtClean="0"/>
              <a:t>Build a network of modems and control loads from multiple places  .</a:t>
            </a:r>
          </a:p>
          <a:p>
            <a:pPr>
              <a:buNone/>
            </a:pPr>
            <a:r>
              <a:rPr lang="en-US" b="1" dirty="0" smtClean="0"/>
              <a:t> </a:t>
            </a:r>
          </a:p>
          <a:p>
            <a:r>
              <a:rPr lang="en-US" b="1" dirty="0" smtClean="0"/>
              <a:t>Home automation </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8077200" cy="1470025"/>
          </a:xfrm>
        </p:spPr>
        <p:txBody>
          <a:bodyPr/>
          <a:lstStyle/>
          <a:p>
            <a:r>
              <a:rPr lang="en-US" dirty="0" smtClean="0"/>
              <a:t> </a:t>
            </a:r>
            <a:endParaRPr lang="en-US" dirty="0"/>
          </a:p>
        </p:txBody>
      </p:sp>
      <p:sp>
        <p:nvSpPr>
          <p:cNvPr id="4" name="Rectangle 3"/>
          <p:cNvSpPr/>
          <p:nvPr/>
        </p:nvSpPr>
        <p:spPr>
          <a:xfrm>
            <a:off x="685800" y="1524000"/>
            <a:ext cx="8133958" cy="2585323"/>
          </a:xfrm>
          <a:prstGeom prst="rect">
            <a:avLst/>
          </a:prstGeom>
          <a:noFill/>
        </p:spPr>
        <p:txBody>
          <a:bodyPr wrap="squar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Part one </a:t>
            </a:r>
          </a:p>
          <a:p>
            <a:pPr algn="ctr"/>
            <a:endPar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endParaRPr>
          </a:p>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Energy management </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reading circuit   </a:t>
            </a:r>
            <a:endParaRPr lang="en-US" dirty="0"/>
          </a:p>
        </p:txBody>
      </p:sp>
      <p:sp>
        <p:nvSpPr>
          <p:cNvPr id="3" name="Content Placeholder 2"/>
          <p:cNvSpPr>
            <a:spLocks noGrp="1"/>
          </p:cNvSpPr>
          <p:nvPr>
            <p:ph idx="1"/>
          </p:nvPr>
        </p:nvSpPr>
        <p:spPr>
          <a:xfrm>
            <a:off x="0" y="1371600"/>
            <a:ext cx="9144000" cy="5486400"/>
          </a:xfrm>
          <a:solidFill>
            <a:schemeClr val="accent3">
              <a:lumMod val="20000"/>
              <a:lumOff val="80000"/>
            </a:schemeClr>
          </a:solidFill>
        </p:spPr>
        <p:txBody>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dirty="0" err="1" smtClean="0"/>
              <a:t>I</a:t>
            </a:r>
            <a:r>
              <a:rPr lang="en-US" sz="1600" dirty="0" err="1" smtClean="0"/>
              <a:t>sense</a:t>
            </a:r>
            <a:endParaRPr lang="en-US" sz="1600" dirty="0" smtClean="0"/>
          </a:p>
          <a:p>
            <a:pPr>
              <a:buNone/>
            </a:pPr>
            <a:r>
              <a:rPr lang="en-US" sz="1600" dirty="0" smtClean="0"/>
              <a:t>                                                                                     </a:t>
            </a:r>
          </a:p>
          <a:p>
            <a:pPr>
              <a:buNone/>
            </a:pPr>
            <a:r>
              <a:rPr lang="en-US" sz="1600" dirty="0" smtClean="0"/>
              <a:t>                                                                                                                </a:t>
            </a:r>
          </a:p>
          <a:p>
            <a:pPr>
              <a:buNone/>
            </a:pPr>
            <a:r>
              <a:rPr lang="en-US" sz="1600" dirty="0" smtClean="0"/>
              <a:t>                                                                                                           </a:t>
            </a:r>
            <a:r>
              <a:rPr lang="en-US" sz="2800" dirty="0" err="1" smtClean="0"/>
              <a:t>V</a:t>
            </a:r>
            <a:r>
              <a:rPr lang="en-US" sz="1600" dirty="0" err="1" smtClean="0"/>
              <a:t>sense</a:t>
            </a:r>
            <a:r>
              <a:rPr lang="en-US" sz="1600" dirty="0" smtClean="0"/>
              <a:t>                                                                                                                                                                                        </a:t>
            </a:r>
            <a:endParaRPr lang="en-US" dirty="0"/>
          </a:p>
        </p:txBody>
      </p:sp>
      <p:sp>
        <p:nvSpPr>
          <p:cNvPr id="4" name="Rounded Rectangle 3"/>
          <p:cNvSpPr/>
          <p:nvPr/>
        </p:nvSpPr>
        <p:spPr>
          <a:xfrm>
            <a:off x="4876800" y="2438400"/>
            <a:ext cx="1676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Load</a:t>
            </a:r>
            <a:r>
              <a:rPr lang="en-US" dirty="0" smtClean="0">
                <a:solidFill>
                  <a:schemeClr val="bg1"/>
                </a:solidFill>
              </a:rPr>
              <a:t> </a:t>
            </a:r>
            <a:endParaRPr lang="en-US" dirty="0">
              <a:solidFill>
                <a:schemeClr val="bg1"/>
              </a:solidFill>
            </a:endParaRPr>
          </a:p>
        </p:txBody>
      </p:sp>
      <p:sp>
        <p:nvSpPr>
          <p:cNvPr id="6" name="Rounded Rectangle 5"/>
          <p:cNvSpPr/>
          <p:nvPr/>
        </p:nvSpPr>
        <p:spPr>
          <a:xfrm>
            <a:off x="2895600" y="42672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Current sensor </a:t>
            </a:r>
            <a:endParaRPr lang="en-US" sz="2400" b="1" dirty="0"/>
          </a:p>
        </p:txBody>
      </p:sp>
      <p:sp>
        <p:nvSpPr>
          <p:cNvPr id="8" name="Rounded Rectangle 7"/>
          <p:cNvSpPr/>
          <p:nvPr/>
        </p:nvSpPr>
        <p:spPr>
          <a:xfrm>
            <a:off x="2971800" y="2362200"/>
            <a:ext cx="1143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SSR</a:t>
            </a:r>
            <a:r>
              <a:rPr lang="en-US" dirty="0" smtClean="0"/>
              <a:t>  </a:t>
            </a:r>
            <a:endParaRPr lang="en-US" dirty="0"/>
          </a:p>
        </p:txBody>
      </p:sp>
      <p:sp>
        <p:nvSpPr>
          <p:cNvPr id="9" name="Rounded Rectangle 8"/>
          <p:cNvSpPr/>
          <p:nvPr/>
        </p:nvSpPr>
        <p:spPr>
          <a:xfrm>
            <a:off x="2971800" y="5410200"/>
            <a:ext cx="1371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Voltage sensor </a:t>
            </a:r>
            <a:endParaRPr lang="en-US" sz="2400" b="1" dirty="0"/>
          </a:p>
        </p:txBody>
      </p:sp>
      <p:sp>
        <p:nvSpPr>
          <p:cNvPr id="15" name="Down Arrow 14"/>
          <p:cNvSpPr/>
          <p:nvPr/>
        </p:nvSpPr>
        <p:spPr>
          <a:xfrm>
            <a:off x="914400" y="2209800"/>
            <a:ext cx="129540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220</a:t>
            </a:r>
            <a:r>
              <a:rPr lang="en-US" dirty="0" smtClean="0"/>
              <a:t> </a:t>
            </a:r>
            <a:endParaRPr lang="en-US" dirty="0"/>
          </a:p>
        </p:txBody>
      </p:sp>
      <p:cxnSp>
        <p:nvCxnSpPr>
          <p:cNvPr id="17" name="Straight Connector 16"/>
          <p:cNvCxnSpPr/>
          <p:nvPr/>
        </p:nvCxnSpPr>
        <p:spPr>
          <a:xfrm>
            <a:off x="1905000" y="30480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47244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4419600" y="3505200"/>
            <a:ext cx="1752600" cy="1066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 idx="1"/>
          </p:cNvCxnSpPr>
          <p:nvPr/>
        </p:nvCxnSpPr>
        <p:spPr>
          <a:xfrm>
            <a:off x="4114800" y="29718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219200" y="43434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146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714500" y="53721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0" y="6019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086600" y="3886200"/>
            <a:ext cx="1295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MCU</a:t>
            </a:r>
            <a:r>
              <a:rPr lang="en-US" dirty="0" smtClean="0"/>
              <a:t> </a:t>
            </a:r>
            <a:endParaRPr lang="en-US" dirty="0"/>
          </a:p>
        </p:txBody>
      </p:sp>
      <p:cxnSp>
        <p:nvCxnSpPr>
          <p:cNvPr id="60" name="Straight Connector 59"/>
          <p:cNvCxnSpPr/>
          <p:nvPr/>
        </p:nvCxnSpPr>
        <p:spPr>
          <a:xfrm>
            <a:off x="4419600" y="49530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43400" y="60198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hape 21"/>
          <p:cNvCxnSpPr>
            <a:stCxn id="8" idx="2"/>
          </p:cNvCxnSpPr>
          <p:nvPr/>
        </p:nvCxnSpPr>
        <p:spPr>
          <a:xfrm rot="16200000" flipH="1">
            <a:off x="5048250" y="2076450"/>
            <a:ext cx="533400" cy="3543300"/>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reliable sensing </a:t>
            </a:r>
            <a:endParaRPr lang="en-US" dirty="0"/>
          </a:p>
        </p:txBody>
      </p:sp>
      <p:sp>
        <p:nvSpPr>
          <p:cNvPr id="3" name="Rectangle 2"/>
          <p:cNvSpPr>
            <a:spLocks noGrp="1"/>
          </p:cNvSpPr>
          <p:nvPr>
            <p:ph idx="1"/>
          </p:nvPr>
        </p:nvSpPr>
        <p:spPr/>
        <p:txBody>
          <a:bodyPr/>
          <a:lstStyle/>
          <a:p>
            <a:pPr>
              <a:buFont typeface="Wingdings" pitchFamily="2" charset="2"/>
              <a:buChar char="Ø"/>
            </a:pPr>
            <a:r>
              <a:rPr lang="en-US" b="1" dirty="0" smtClean="0"/>
              <a:t>Voltage sensing</a:t>
            </a:r>
            <a:r>
              <a:rPr lang="en-US" dirty="0" smtClean="0"/>
              <a:t>:  </a:t>
            </a:r>
          </a:p>
          <a:p>
            <a:pPr>
              <a:buFont typeface="Wingdings" pitchFamily="2" charset="2"/>
              <a:buChar char="Ø"/>
            </a:pPr>
            <a:endParaRPr lang="en-US" dirty="0" smtClean="0"/>
          </a:p>
        </p:txBody>
      </p:sp>
      <p:pic>
        <p:nvPicPr>
          <p:cNvPr id="5" name="Picture 4"/>
          <p:cNvPicPr/>
          <p:nvPr/>
        </p:nvPicPr>
        <p:blipFill>
          <a:blip r:embed="rId3" cstate="print"/>
          <a:srcRect/>
          <a:stretch>
            <a:fillRect/>
          </a:stretch>
        </p:blipFill>
        <p:spPr bwMode="auto">
          <a:xfrm>
            <a:off x="381000" y="2286000"/>
            <a:ext cx="8077200" cy="411480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Dina\Desktop\New folder\output v sensor.BMP"/>
          <p:cNvPicPr>
            <a:picLocks noGrp="1"/>
          </p:cNvPicPr>
          <p:nvPr>
            <p:ph idx="1"/>
          </p:nvPr>
        </p:nvPicPr>
        <p:blipFill>
          <a:blip r:embed="rId2" cstate="print"/>
          <a:stretch>
            <a:fillRect/>
          </a:stretch>
        </p:blipFill>
        <p:spPr>
          <a:xfrm>
            <a:off x="228600" y="2895600"/>
            <a:ext cx="4343400" cy="3048000"/>
          </a:xfrm>
        </p:spPr>
      </p:pic>
      <p:sp>
        <p:nvSpPr>
          <p:cNvPr id="3" name="Text Placeholder 2"/>
          <p:cNvSpPr>
            <a:spLocks noGrp="1"/>
          </p:cNvSpPr>
          <p:nvPr>
            <p:ph type="body" idx="4294967295"/>
          </p:nvPr>
        </p:nvSpPr>
        <p:spPr>
          <a:xfrm>
            <a:off x="304800" y="1905000"/>
            <a:ext cx="4040188" cy="639763"/>
          </a:xfrm>
        </p:spPr>
        <p:txBody>
          <a:bodyPr>
            <a:noAutofit/>
          </a:bodyPr>
          <a:lstStyle/>
          <a:p>
            <a:r>
              <a:rPr lang="en-US" sz="4000" b="1" dirty="0" smtClean="0"/>
              <a:t>Input  signal </a:t>
            </a:r>
            <a:endParaRPr lang="en-US" sz="4000" b="1" dirty="0"/>
          </a:p>
        </p:txBody>
      </p:sp>
      <p:sp>
        <p:nvSpPr>
          <p:cNvPr id="5" name="Text Placeholder 4"/>
          <p:cNvSpPr>
            <a:spLocks noGrp="1"/>
          </p:cNvSpPr>
          <p:nvPr>
            <p:ph type="body" sz="quarter" idx="4294967295"/>
          </p:nvPr>
        </p:nvSpPr>
        <p:spPr>
          <a:xfrm>
            <a:off x="5102225" y="1905000"/>
            <a:ext cx="4041775" cy="639763"/>
          </a:xfrm>
        </p:spPr>
        <p:txBody>
          <a:bodyPr>
            <a:noAutofit/>
          </a:bodyPr>
          <a:lstStyle/>
          <a:p>
            <a:r>
              <a:rPr lang="en-US" sz="4000" b="1" dirty="0" smtClean="0"/>
              <a:t>Output signal </a:t>
            </a:r>
            <a:endParaRPr lang="en-US" sz="4000" b="1" dirty="0"/>
          </a:p>
        </p:txBody>
      </p:sp>
      <p:pic>
        <p:nvPicPr>
          <p:cNvPr id="8" name="Content Placeholder 7" descr="C:\Users\Dina\Desktop\New folder\output. vsensor.BMP"/>
          <p:cNvPicPr>
            <a:picLocks noGrp="1"/>
          </p:cNvPicPr>
          <p:nvPr>
            <p:ph sz="quarter" idx="4294967295"/>
          </p:nvPr>
        </p:nvPicPr>
        <p:blipFill>
          <a:blip r:embed="rId3" cstate="print"/>
          <a:stretch>
            <a:fillRect/>
          </a:stretch>
        </p:blipFill>
        <p:spPr>
          <a:xfrm>
            <a:off x="4800600" y="2895600"/>
            <a:ext cx="4114800" cy="2971800"/>
          </a:xfrm>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Current sensor </a:t>
            </a:r>
            <a:endParaRPr lang="en-US" dirty="0"/>
          </a:p>
        </p:txBody>
      </p:sp>
      <p:sp>
        <p:nvSpPr>
          <p:cNvPr id="3" name="Rectangle 2"/>
          <p:cNvSpPr>
            <a:spLocks noGrp="1"/>
          </p:cNvSpPr>
          <p:nvPr>
            <p:ph idx="1"/>
          </p:nvPr>
        </p:nvSpPr>
        <p:spPr>
          <a:xfrm>
            <a:off x="304800" y="1600200"/>
            <a:ext cx="8382000" cy="4800600"/>
          </a:xfrm>
        </p:spPr>
        <p:txBody>
          <a:bodyPr>
            <a:normAutofit/>
          </a:bodyPr>
          <a:lstStyle/>
          <a:p>
            <a:pPr>
              <a:buFont typeface="Wingdings" pitchFamily="2" charset="2"/>
              <a:buChar char="Ø"/>
            </a:pPr>
            <a:r>
              <a:rPr lang="en-US" b="1" dirty="0" smtClean="0">
                <a:solidFill>
                  <a:schemeClr val="accent1">
                    <a:lumMod val="75000"/>
                  </a:schemeClr>
                </a:solidFill>
              </a:rPr>
              <a:t>The first choice was  hall effect sensor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endParaRPr lang="en-US" dirty="0" smtClean="0"/>
          </a:p>
          <a:p>
            <a:pPr>
              <a:buFont typeface="Wingdings" pitchFamily="2" charset="2"/>
              <a:buChar char="Ø"/>
            </a:pPr>
            <a:r>
              <a:rPr lang="en-US" dirty="0" smtClean="0"/>
              <a:t> </a:t>
            </a:r>
            <a:r>
              <a:rPr lang="en-US" b="1" dirty="0" smtClean="0">
                <a:solidFill>
                  <a:schemeClr val="accent1">
                    <a:lumMod val="75000"/>
                  </a:schemeClr>
                </a:solidFill>
              </a:rPr>
              <a:t>Hall Effect sensors are designed to measure relatively large currents.                             </a:t>
            </a:r>
          </a:p>
        </p:txBody>
      </p:sp>
      <p:pic>
        <p:nvPicPr>
          <p:cNvPr id="4" name="Picture 3" descr="C:\Users\Dina\Pictures\08883-1.jpg"/>
          <p:cNvPicPr/>
          <p:nvPr/>
        </p:nvPicPr>
        <p:blipFill>
          <a:blip r:embed="rId3" cstate="print"/>
          <a:srcRect/>
          <a:stretch>
            <a:fillRect/>
          </a:stretch>
        </p:blipFill>
        <p:spPr bwMode="auto">
          <a:xfrm>
            <a:off x="685800" y="2590800"/>
            <a:ext cx="2879738" cy="2231779"/>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581400" y="2362200"/>
            <a:ext cx="4800600" cy="2743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sensor (cont`d ) </a:t>
            </a:r>
            <a:endParaRPr lang="en-US" dirty="0"/>
          </a:p>
        </p:txBody>
      </p:sp>
      <p:sp>
        <p:nvSpPr>
          <p:cNvPr id="3" name="Content Placeholder 2"/>
          <p:cNvSpPr>
            <a:spLocks noGrp="1"/>
          </p:cNvSpPr>
          <p:nvPr>
            <p:ph idx="1"/>
          </p:nvPr>
        </p:nvSpPr>
        <p:spPr/>
        <p:txBody>
          <a:bodyPr/>
          <a:lstStyle/>
          <a:p>
            <a:r>
              <a:rPr lang="en-US" sz="2800" b="1" dirty="0" smtClean="0">
                <a:solidFill>
                  <a:schemeClr val="accent1">
                    <a:lumMod val="75000"/>
                  </a:schemeClr>
                </a:solidFill>
              </a:rPr>
              <a:t>The other choice   was to use a thermal series resistor to sense the current going through the load  . </a:t>
            </a:r>
          </a:p>
          <a:p>
            <a:endParaRPr lang="en-US" dirty="0"/>
          </a:p>
        </p:txBody>
      </p:sp>
      <p:pic>
        <p:nvPicPr>
          <p:cNvPr id="5" name="Picture 4" descr="C:\Users\Dina\Desktop\crrnt .png"/>
          <p:cNvPicPr/>
          <p:nvPr/>
        </p:nvPicPr>
        <p:blipFill>
          <a:blip r:embed="rId2" cstate="print"/>
          <a:srcRect/>
          <a:stretch>
            <a:fillRect/>
          </a:stretch>
        </p:blipFill>
        <p:spPr bwMode="auto">
          <a:xfrm>
            <a:off x="685800" y="2971800"/>
            <a:ext cx="7315200" cy="3429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TS101881360">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TS101881360</Template>
  <TotalTime>1005</TotalTime>
  <Words>695</Words>
  <Application>Microsoft Office PowerPoint</Application>
  <PresentationFormat>On-screen Show (4:3)</PresentationFormat>
  <Paragraphs>171</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TS101881360</vt:lpstr>
      <vt:lpstr>Slide 1</vt:lpstr>
      <vt:lpstr>Slide 2</vt:lpstr>
      <vt:lpstr>Design overview </vt:lpstr>
      <vt:lpstr> </vt:lpstr>
      <vt:lpstr>Power reading circuit   </vt:lpstr>
      <vt:lpstr>reliable sensing </vt:lpstr>
      <vt:lpstr>Slide 7</vt:lpstr>
      <vt:lpstr>Current sensor </vt:lpstr>
      <vt:lpstr>Current sensor (cont`d ) </vt:lpstr>
      <vt:lpstr>Slide 10</vt:lpstr>
      <vt:lpstr>   Power line communication </vt:lpstr>
      <vt:lpstr>Benefits  </vt:lpstr>
      <vt:lpstr>Challenges</vt:lpstr>
      <vt:lpstr>Applications </vt:lpstr>
      <vt:lpstr>Design and verification </vt:lpstr>
      <vt:lpstr>Power line modem </vt:lpstr>
      <vt:lpstr>Power line modem </vt:lpstr>
      <vt:lpstr> Modem and crystal oscillator section </vt:lpstr>
      <vt:lpstr>Slide 19</vt:lpstr>
      <vt:lpstr> Line coupling interface section </vt:lpstr>
      <vt:lpstr>High power section </vt:lpstr>
      <vt:lpstr>Basic transmission and reception </vt:lpstr>
      <vt:lpstr>Slide 23</vt:lpstr>
      <vt:lpstr>Video  </vt:lpstr>
      <vt:lpstr>part three   web interface </vt:lpstr>
      <vt:lpstr>Web server </vt:lpstr>
      <vt:lpstr>Visual basic  </vt:lpstr>
      <vt:lpstr>Database </vt:lpstr>
      <vt:lpstr>Slide 29</vt:lpstr>
      <vt:lpstr>Future work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Dina</dc:creator>
  <cp:lastModifiedBy>Dina</cp:lastModifiedBy>
  <cp:revision>106</cp:revision>
  <dcterms:created xsi:type="dcterms:W3CDTF">2011-05-13T14:39:16Z</dcterms:created>
  <dcterms:modified xsi:type="dcterms:W3CDTF">2011-05-24T20:33:59Z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TC101881360</vt:lpwstr>
  </property>
</Properties>
</file>