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66" r:id="rId9"/>
    <p:sldId id="268" r:id="rId10"/>
    <p:sldId id="263" r:id="rId11"/>
    <p:sldId id="264" r:id="rId12"/>
    <p:sldId id="272" r:id="rId13"/>
    <p:sldId id="296" r:id="rId14"/>
    <p:sldId id="270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2" r:id="rId24"/>
    <p:sldId id="281" r:id="rId25"/>
    <p:sldId id="284" r:id="rId26"/>
    <p:sldId id="286" r:id="rId27"/>
    <p:sldId id="288" r:id="rId28"/>
    <p:sldId id="289" r:id="rId29"/>
    <p:sldId id="290" r:id="rId30"/>
    <p:sldId id="292" r:id="rId31"/>
    <p:sldId id="293" r:id="rId32"/>
    <p:sldId id="294" r:id="rId33"/>
    <p:sldId id="297" r:id="rId34"/>
    <p:sldId id="295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9E9BD0-D9DE-4520-A9A1-2405754C208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F7B757-0452-4BCF-82B5-A8D3BBA2F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81000"/>
            <a:ext cx="5181600" cy="708025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Graduation Project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447800"/>
            <a:ext cx="5943600" cy="838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Calibri" pitchFamily="34" charset="0"/>
                <a:cs typeface="Calibri" pitchFamily="34" charset="0"/>
              </a:rPr>
              <a:t>Structural Design of  Technology College in </a:t>
            </a:r>
          </a:p>
          <a:p>
            <a:pPr algn="l"/>
            <a:r>
              <a:rPr lang="en-US" dirty="0" smtClean="0">
                <a:latin typeface="Calibri" pitchFamily="34" charset="0"/>
                <a:cs typeface="Calibri" pitchFamily="34" charset="0"/>
              </a:rPr>
              <a:t>Hebron University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76600" y="3048000"/>
            <a:ext cx="4495800" cy="1219200"/>
          </a:xfrm>
          <a:prstGeom prst="rect">
            <a:avLst/>
          </a:prstGeom>
        </p:spPr>
        <p:txBody>
          <a:bodyPr vert="horz" lIns="45720" tIns="0" rIns="45720" bIns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Prepared By : </a:t>
            </a:r>
          </a:p>
          <a:p>
            <a:pPr lvl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</a:pPr>
            <a:r>
              <a:rPr lang="en-US" sz="22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Ra’ef</a:t>
            </a: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Noor</a:t>
            </a:r>
            <a:endParaRPr lang="en-US" sz="22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Abd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Al-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Lateef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Sbaih</a:t>
            </a:r>
            <a:endParaRPr lang="en-US" sz="22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</a:pPr>
            <a:r>
              <a:rPr lang="en-US" sz="2200" baseline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Mohamed</a:t>
            </a: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Hamdan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533400"/>
            <a:ext cx="2514600" cy="2779931"/>
            <a:chOff x="0" y="609600"/>
            <a:chExt cx="2514600" cy="2779931"/>
          </a:xfrm>
        </p:grpSpPr>
        <p:pic>
          <p:nvPicPr>
            <p:cNvPr id="1026" name="Picture 2" descr="C:\Users\Raef\Desktop\log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1295400"/>
              <a:ext cx="952500" cy="9525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28600" y="6096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An-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Najah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National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University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23622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Engineering College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2743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Civil Engineering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Department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276600" y="4876800"/>
            <a:ext cx="3505200" cy="8382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Supervised By:</a:t>
            </a:r>
          </a:p>
          <a:p>
            <a:pPr lvl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Ins.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Ibrahim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Araman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 descr="F:\# Mashro3 Al-Ta5aroj\Hebron university\final 3d\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743200"/>
            <a:ext cx="2590800" cy="376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:\Engineeering\Structures\# Mashro3 Al-Ta5aroj\Our Work\Pics\Table 9.5(a)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3854030" cy="31831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57200" y="1524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For the sample frame mentioned before beams [650x600] mm will be used.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971800"/>
            <a:ext cx="246185" cy="533400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599" y="2971800"/>
            <a:ext cx="675409" cy="4953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057400" y="3048000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523mm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304800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 =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3657600"/>
            <a:ext cx="203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Use , 600mm depth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3400" y="381000"/>
            <a:ext cx="3084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Preliminary Dimensions 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914400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Beams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bood Isbaih\Desktop\Pics\Column Tributary Are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943600" cy="23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" y="381000"/>
            <a:ext cx="3084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Preliminary Dimensions 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914400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Columns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343400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Tributary area for column B-4 = 8.2 x 8.65 =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70.93m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Total loading =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1.2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x (6. 25+4) + 1.6 x 5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= 20.3 KN/m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Axial load on column B-4 =20.3 (KN/m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) x 70.93 (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x 8 =11520 KN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Considering it as a short column,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Ag = 9882cm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, Use 100x100cm.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3d </a:t>
            </a:r>
            <a:r>
              <a:rPr lang="en-US" dirty="0" err="1" smtClean="0"/>
              <a:t>mODEL</a:t>
            </a:r>
            <a:endParaRPr lang="en-US" dirty="0"/>
          </a:p>
        </p:txBody>
      </p:sp>
      <p:pic>
        <p:nvPicPr>
          <p:cNvPr id="4" name="Picture 3" descr="D:\2nd Semester\تسليم\New folder (2)\stair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395913" cy="391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381000"/>
            <a:ext cx="3484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Structural Model Verification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66800" y="1371600"/>
            <a:ext cx="1940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Check Equilibrium.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33600" y="3505200"/>
          <a:ext cx="4190999" cy="838199"/>
        </p:xfrm>
        <a:graphic>
          <a:graphicData uri="http://schemas.openxmlformats.org/drawingml/2006/table">
            <a:tbl>
              <a:tblPr/>
              <a:tblGrid>
                <a:gridCol w="856945"/>
                <a:gridCol w="1272029"/>
                <a:gridCol w="1205080"/>
                <a:gridCol w="856945"/>
              </a:tblGrid>
              <a:tr h="275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Loads :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Manual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SAP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 Err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LL =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40121 KN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39951 KN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0.43%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SIDL =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44429.7 KN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43564.0 KN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1.99%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09600"/>
            <a:ext cx="265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Compatibility Check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 descr="H:\# Mashro3 Al-Ta5aroj\Our Work\ScreenShots\CH-3\Compatability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47244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:\Engineeering\Structures\# Mashro3 Al-Ta5aroj\Our Work\ScreenShots\CH-3\ACI-Modifires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61775" y="2480252"/>
            <a:ext cx="4829849" cy="3105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90600" y="1905000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Modifiers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:\# Mashro3 Al-Ta5aroj\Our Work\Palestine-Zones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3752468" cy="5529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609600"/>
            <a:ext cx="2969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Seismic Coefficients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828800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Seismic Coefficient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0.15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304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Zone factor,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 = 0.15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2286000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Seismic Coefficient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0.15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743200"/>
            <a:ext cx="3138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Since, B.C = 500 KN/M2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Soil Profile Coefficient is  S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B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733800"/>
            <a:ext cx="304800" cy="592667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73380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Response Spectrum Scale Factor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0" y="4343400"/>
            <a:ext cx="2869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Importance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factor 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 = 1.25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4724400"/>
            <a:ext cx="162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 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9.81 m/sec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5181600"/>
            <a:ext cx="285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Over strength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factor, R = 5.5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71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Response Spectrum factor 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2.23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239000" cy="5486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Design of Slabs</a:t>
            </a:r>
            <a:endParaRPr lang="en-US" sz="3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8463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As slab thickness were determined in Chapter 2, a deflection and strength check will be performed to assure the suitability of the dimensions.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Max span in the building is 11m , so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Max deflection allowed from D+L =   = 61.1mm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H:\2nd Semester\Beams\def-slab-D+L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6866936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of Slabs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4846320"/>
          </a:xfrm>
        </p:spPr>
        <p:txBody>
          <a:bodyPr>
            <a:normAutofit/>
          </a:bodyPr>
          <a:lstStyle/>
          <a:p>
            <a:pPr lvl="1">
              <a:buClr>
                <a:schemeClr val="accent1">
                  <a:lumMod val="75000"/>
                </a:schemeClr>
              </a:buClr>
            </a:pPr>
            <a:endParaRPr lang="en-US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Max deflection allowed from L only =   = 45.8mm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H:\2nd Semester\Beams\def-slab-L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6808964" cy="247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7848600" cy="3124200"/>
          </a:xfrm>
        </p:spPr>
        <p:txBody>
          <a:bodyPr>
            <a:normAutofit/>
          </a:bodyPr>
          <a:lstStyle/>
          <a:p>
            <a:r>
              <a:rPr lang="en-US" sz="2000" b="1" i="1" u="sng" dirty="0" smtClean="0">
                <a:latin typeface="Calibri" pitchFamily="34" charset="0"/>
                <a:cs typeface="Calibri" pitchFamily="34" charset="0"/>
              </a:rPr>
              <a:t>Flexure Design :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Minimum reinforcement of slab = 0.0018 x b x h = 0.0018 x 1000 x 2500 = 450mm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Use,	1φ12/250mm (Actual Area = 452mm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	For slab 250mm.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φMn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=== 33404281 N.mm/m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33.4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KNm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/m, this is the minimum capacity of min steel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H:\2nd Semester\Beams\slabs\m11pos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38200" y="61722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M11 Positive Moment ( Max Envelope between Range -33 to +33KNm/m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DEFINITION</a:t>
            </a:r>
            <a:endParaRPr lang="en-US" sz="2400" b="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project will introduce the structural analysis and design of the building of “Hebron University for Technological Sciences” which is located in Hebron.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L:\# Mashro3 Al-Ta5aroj\Hebron university\final 3d\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5705475" cy="380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2667000" cy="457200"/>
          </a:xfrm>
        </p:spPr>
        <p:txBody>
          <a:bodyPr>
            <a:normAutofit/>
          </a:bodyPr>
          <a:lstStyle/>
          <a:p>
            <a:r>
              <a:rPr lang="en-US" sz="2000" b="1" i="1" u="sng" dirty="0" smtClean="0">
                <a:latin typeface="Calibri" pitchFamily="34" charset="0"/>
                <a:cs typeface="Calibri" pitchFamily="34" charset="0"/>
              </a:rPr>
              <a:t>Flexure Design :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H:\2nd Semester\Beams\slabs\m11neg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8839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62000" y="3352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M11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Negative Moment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 Max Envelope between Range -33 to +33KNm/m )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7" descr="m22p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8861560" cy="254317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2000" y="6488668"/>
            <a:ext cx="713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M22 Positive Moment ( Max Envelope between Range -33 to +33KNm/m 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8" descr="m22n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763000" cy="3142161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62000" y="3657600"/>
            <a:ext cx="6361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M22 Negative Moment ( Min Envelope between Range -33 to +33KNm/m 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3733803"/>
          <a:ext cx="7115386" cy="2720499"/>
        </p:xfrm>
        <a:graphic>
          <a:graphicData uri="http://schemas.openxmlformats.org/drawingml/2006/table">
            <a:tbl>
              <a:tblPr/>
              <a:tblGrid>
                <a:gridCol w="482604"/>
                <a:gridCol w="565483"/>
                <a:gridCol w="701275"/>
                <a:gridCol w="738251"/>
                <a:gridCol w="738251"/>
                <a:gridCol w="641984"/>
                <a:gridCol w="641984"/>
                <a:gridCol w="527231"/>
                <a:gridCol w="237796"/>
                <a:gridCol w="293260"/>
                <a:gridCol w="319399"/>
                <a:gridCol w="613934"/>
                <a:gridCol w="613934"/>
              </a:tblGrid>
              <a:tr h="3809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Max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moment (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KN.m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en-US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Strip (mm)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Moment KN.m/m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Thickness H(mm)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ρ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ρ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min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As (mm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Use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Spacing</a:t>
                      </a:r>
                      <a:endParaRPr lang="en-US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33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-ve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1750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22.29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0.00101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0.00180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360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/m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+ve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155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3800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40.79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0.00186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0.00180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466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/m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25.0</a:t>
                      </a:r>
                      <a:endParaRPr lang="en-US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-ve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271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3800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71.32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0.00331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0.00180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827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/m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+ve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93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3800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24.47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0.00111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0.00180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360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/m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-ve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274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3800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72.11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0.00335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0.00180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837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/m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+ve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173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3900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44.36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0.00203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0.00180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508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/m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-ve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46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3800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12.11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0.00055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0.00180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360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/m</a:t>
                      </a: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25.0</a:t>
                      </a:r>
                      <a:endParaRPr lang="en-US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2028" marR="620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M11 Design  :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143000"/>
            <a:ext cx="1581150" cy="28575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143000"/>
            <a:ext cx="1847850" cy="304800"/>
          </a:xfrm>
          <a:prstGeom prst="rect">
            <a:avLst/>
          </a:prstGeom>
          <a:noFill/>
        </p:spPr>
      </p:pic>
      <p:pic>
        <p:nvPicPr>
          <p:cNvPr id="35841" name="Picture 2" descr="v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133600"/>
            <a:ext cx="6657975" cy="2419350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533400"/>
            <a:ext cx="223490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Wide-Beam Shear: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9200" y="10668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514600" y="4419600"/>
            <a:ext cx="36576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Shear Force contours in V13 (KN/m)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10668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= 122474.5N = 122.5 KN/m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1066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5486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Design of Beams</a:t>
            </a:r>
            <a:endParaRPr lang="en-US" sz="3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2" descr="rebar perc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6705600" cy="855663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1000" y="2057400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Rebar Percentage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8" name="Picture 6" descr="Long-Fl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88325"/>
            <a:ext cx="5486400" cy="888275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1000" y="3276600"/>
            <a:ext cx="739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Longitudinal Flexure Steel in mm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H:\SCREENSHOTS\Beam-10 Long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00600"/>
            <a:ext cx="670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Long-Fl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632200"/>
            <a:ext cx="5334000" cy="863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28600" y="44958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Torsion Reinforcement (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A</a:t>
            </a:r>
            <a:r>
              <a:rPr lang="en-US" sz="1600" baseline="-25000" dirty="0" err="1">
                <a:latin typeface="Calibri" pitchFamily="34" charset="0"/>
                <a:cs typeface="Calibri" pitchFamily="34" charset="0"/>
              </a:rPr>
              <a:t>l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in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mm</a:t>
            </a:r>
            <a:r>
              <a:rPr lang="en-US" sz="16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and A</a:t>
            </a:r>
            <a:r>
              <a:rPr lang="en-US" sz="1600" baseline="-25000" dirty="0">
                <a:latin typeface="Calibri" pitchFamily="34" charset="0"/>
                <a:cs typeface="Calibri" pitchFamily="34" charset="0"/>
              </a:rPr>
              <a:t>t/s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in mm</a:t>
            </a:r>
            <a:r>
              <a:rPr lang="en-US" sz="16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/mm)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ng-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5562600" cy="90061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4478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Torsion Reinforcement (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A</a:t>
            </a:r>
            <a:r>
              <a:rPr lang="en-US" sz="1600" baseline="-25000" dirty="0" err="1">
                <a:latin typeface="Calibri" pitchFamily="34" charset="0"/>
                <a:cs typeface="Calibri" pitchFamily="34" charset="0"/>
              </a:rPr>
              <a:t>l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in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mm</a:t>
            </a:r>
            <a:r>
              <a:rPr lang="en-US" sz="16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and A</a:t>
            </a:r>
            <a:r>
              <a:rPr lang="en-US" sz="1600" baseline="-25000" dirty="0">
                <a:latin typeface="Calibri" pitchFamily="34" charset="0"/>
                <a:cs typeface="Calibri" pitchFamily="34" charset="0"/>
              </a:rPr>
              <a:t>t/s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in mm</a:t>
            </a:r>
            <a:r>
              <a:rPr lang="en-US" sz="16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/mm)</a:t>
            </a:r>
          </a:p>
        </p:txBody>
      </p:sp>
      <p:pic>
        <p:nvPicPr>
          <p:cNvPr id="6" name="Picture 8" descr="sh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4771" y="1905000"/>
            <a:ext cx="5769429" cy="762000"/>
          </a:xfrm>
          <a:prstGeom prst="rect">
            <a:avLst/>
          </a:prstGeom>
          <a:noFill/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43000" y="2667000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Shear Reinforcement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 Av/s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 mm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/mm)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:\SCREENSHOTS\Beam-10 stirups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657600"/>
            <a:ext cx="624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5486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Design of Columns</a:t>
            </a:r>
            <a:endParaRPr lang="en-US" sz="3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H:\2nd Semester\Beams\Column C-1\LONG-Flexure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28650" cy="70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:\2nd Semester\Beams\Column C-1\REBAR-PERCENT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619125" cy="69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37160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=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37160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1371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Columns rebar ratios should be kept under 2% for ductility requirement for seismic design  in Chapter  21.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2362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Column shear reinforcement are minimum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because  the  shear force is much smaller than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 shear capacity of the section.</a:t>
            </a:r>
          </a:p>
        </p:txBody>
      </p:sp>
      <p:pic>
        <p:nvPicPr>
          <p:cNvPr id="25" name="Picture 24" descr="H:\2nd Semester\Beams\Column C-1\shear.PN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0"/>
            <a:ext cx="504825" cy="2714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438400" y="3657600"/>
          <a:ext cx="6096000" cy="2891790"/>
        </p:xfrm>
        <a:graphic>
          <a:graphicData uri="http://schemas.openxmlformats.org/drawingml/2006/table">
            <a:tbl>
              <a:tblPr/>
              <a:tblGrid>
                <a:gridCol w="578491"/>
                <a:gridCol w="487971"/>
                <a:gridCol w="467162"/>
                <a:gridCol w="467162"/>
                <a:gridCol w="529069"/>
                <a:gridCol w="529069"/>
                <a:gridCol w="505659"/>
                <a:gridCol w="505659"/>
                <a:gridCol w="510861"/>
                <a:gridCol w="510861"/>
                <a:gridCol w="502018"/>
                <a:gridCol w="502018"/>
              </a:tblGrid>
              <a:tr h="184834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Part A - Building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834"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83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Basement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Dims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4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5625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5625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9442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17115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1250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Reinf.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18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18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22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32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4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Ties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Φ10 @ 250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Φ10 @ 250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Φ10 @ 250  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Φ10 @ 250 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Φ10 @ 250 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83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Typical Floor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Dims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4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5625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5625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8100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1250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Reinf.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18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18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22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22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4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Ties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Φ10 @ 250 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Φ10 @ 250 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Φ10 @ 250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Φ10 @ 250 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Φ10 @ 250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83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Last Floor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Dims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4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5625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12816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9851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1250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Reinf.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18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22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22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 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9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Ties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Φ10 @ 250 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Φ10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@ 250 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Φ10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@ 250 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Φ10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@ 250   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Φ10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@ 250   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5751" marR="657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5486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Design of Columns</a:t>
            </a:r>
            <a:endParaRPr lang="en-US" sz="3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37160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=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37160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225689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Stirrups :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Spacing between stirrups along the column except the ends is the least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of: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16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16 x 18 = 288mm	(Controls)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48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=48 x 10 = 480mm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Least column dimension = 950mm 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spacing between stirrups,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,distributed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over length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measured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from the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face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support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shall not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exceed the smallest of: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8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Smallest bar diameter = 8 x 18 = 144mm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24 x Hoop diameter = 24 x 10 = 240mm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One-half of the smallest dimension = 450mm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300mm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So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S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144mm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length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measured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from the face 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support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which shall not be less than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largest of 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One-sixth clear span of column =  630mm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Max dimension = 950mm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450mm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So, L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630mm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5486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Design of Stairs</a:t>
            </a:r>
            <a:endParaRPr lang="en-US" sz="3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371600" y="742950"/>
            <a:ext cx="8290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=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371600" y="10287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219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As stair should be a safe escape root for the residents in the buildings , a slight increase in the loads will be used. This is a public building with 5 KN/m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therefore 7 KN/m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will be used on stairs 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 descr="H:\2nd Semester\Beams\stairs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49274"/>
            <a:ext cx="2182495" cy="490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457200" y="2438400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Max span here is 4m so the required depth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200mm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 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As 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min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0.0018 x b x h = 0.0018 x 1000 x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200 = 450mm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Use,	1φ12/250mm (Actual Area = 452mm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For slab 200mm.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24.85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KNm</a:t>
            </a:r>
            <a:r>
              <a:rPr lang="en-US" dirty="0">
                <a:latin typeface="Calibri" pitchFamily="34" charset="0"/>
                <a:cs typeface="Calibri" pitchFamily="34" charset="0"/>
              </a:rPr>
              <a:t>/m ,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this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is the minimum capacity of min steel.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819400"/>
            <a:ext cx="857250" cy="3714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286000" y="2819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200m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1676400"/>
            <a:ext cx="7360990" cy="4651177"/>
            <a:chOff x="304800" y="1219200"/>
            <a:chExt cx="7360990" cy="4651177"/>
          </a:xfrm>
        </p:grpSpPr>
        <p:pic>
          <p:nvPicPr>
            <p:cNvPr id="4" name="Picture 3" descr="H:\2nd Semester\Beams\STAIRS\M11POS.PNG"/>
            <p:cNvPicPr/>
            <p:nvPr/>
          </p:nvPicPr>
          <p:blipFill>
            <a:blip r:embed="rId2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95400"/>
              <a:ext cx="1724025" cy="428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:\2nd Semester\Beams\STAIRS\M11NEG.PNG"/>
            <p:cNvPicPr/>
            <p:nvPr/>
          </p:nvPicPr>
          <p:blipFill>
            <a:blip r:embed="rId3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179" y="1219200"/>
              <a:ext cx="1678621" cy="428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:\2nd Semester\Beams\STAIRS\M22POS.PNG"/>
            <p:cNvPicPr/>
            <p:nvPr/>
          </p:nvPicPr>
          <p:blipFill>
            <a:blip r:embed="rId4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447800"/>
              <a:ext cx="1632292" cy="410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:\2nd Semester\Beams\STAIRS\M22NEG.PNG"/>
            <p:cNvPicPr/>
            <p:nvPr/>
          </p:nvPicPr>
          <p:blipFill>
            <a:blip r:embed="rId5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447800"/>
              <a:ext cx="1768242" cy="4057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33" name="Rectangle 1"/>
            <p:cNvSpPr>
              <a:spLocks noChangeArrowheads="1"/>
            </p:cNvSpPr>
            <p:nvPr/>
          </p:nvSpPr>
          <p:spPr bwMode="auto">
            <a:xfrm>
              <a:off x="304800" y="5562600"/>
              <a:ext cx="1981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M11 Positive Moments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5486400"/>
              <a:ext cx="19507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alibri" pitchFamily="34" charset="0"/>
                  <a:cs typeface="Calibri" pitchFamily="34" charset="0"/>
                </a:rPr>
                <a:t>M11 Negative Moments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33600" y="5559623"/>
              <a:ext cx="18752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alibri" pitchFamily="34" charset="0"/>
                  <a:cs typeface="Calibri" pitchFamily="34" charset="0"/>
                </a:rPr>
                <a:t>M22 Positive Moments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16610" y="5559623"/>
              <a:ext cx="19507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alibri" pitchFamily="34" charset="0"/>
                  <a:cs typeface="Calibri" pitchFamily="34" charset="0"/>
                </a:rPr>
                <a:t>M22 Negative Moments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81200" y="838200"/>
            <a:ext cx="42672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Bending Moments in the stairs.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42672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Design of footings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219200"/>
            <a:ext cx="2771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dirty="0" smtClean="0">
                <a:latin typeface="Calibri" pitchFamily="34" charset="0"/>
                <a:cs typeface="Calibri" pitchFamily="34" charset="0"/>
              </a:rPr>
              <a:t>Isolated Footings Dimensions 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676400"/>
            <a:ext cx="3159292" cy="43815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209800"/>
            <a:ext cx="3505200" cy="4686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76800" y="1371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>
                <a:latin typeface="Calibri" pitchFamily="34" charset="0"/>
                <a:cs typeface="Calibri" pitchFamily="34" charset="0"/>
              </a:rPr>
              <a:t> 4.46m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905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6.2m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804278"/>
            <a:ext cx="990600" cy="224672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295400" y="31242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1525" algn="l"/>
              </a:tabLst>
            </a:pPr>
            <a:r>
              <a:rPr kumimoji="0" 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Depth of the Sample footing;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1525" algn="l"/>
              </a:tabLst>
            </a:pPr>
            <a:r>
              <a:rPr kumimoji="0" lang="en-US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   </a:t>
            </a:r>
            <a:r>
              <a:rPr kumimoji="0" 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Assume</a:t>
            </a:r>
            <a:r>
              <a:rPr kumimoji="0" lang="en-US" sz="1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d =600mm</a:t>
            </a:r>
            <a:endParaRPr kumimoji="0" lang="en-US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79" name="Picture 23" descr="C:\Users\Raef\Desktop\Table\wide beam she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581400"/>
            <a:ext cx="4191000" cy="1304551"/>
          </a:xfrm>
          <a:prstGeom prst="rect">
            <a:avLst/>
          </a:prstGeom>
          <a:noFill/>
        </p:spPr>
      </p:pic>
      <p:pic>
        <p:nvPicPr>
          <p:cNvPr id="45080" name="Picture 24" descr="C:\Users\Raef\Desktop\Table\pp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906617"/>
            <a:ext cx="4343400" cy="1951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3505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building consists of 8 stories with about 1500m</a:t>
            </a:r>
            <a:r>
              <a:rPr lang="en-US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area for each floor .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building is about 76m long.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building will be separated using expansion.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consists of a parking floor then seven typical floors.</a:t>
            </a:r>
          </a:p>
          <a:p>
            <a:r>
              <a:rPr lang="en-US" sz="2000" dirty="0" smtClean="0"/>
              <a:t>From a structural point of view the structural </a:t>
            </a:r>
          </a:p>
          <a:p>
            <a:pPr>
              <a:buNone/>
            </a:pPr>
            <a:r>
              <a:rPr lang="en-US" sz="2000" dirty="0" smtClean="0"/>
              <a:t>    elements, footings, columns, beams, and slabs will be </a:t>
            </a:r>
          </a:p>
          <a:p>
            <a:pPr>
              <a:buNone/>
            </a:pPr>
            <a:r>
              <a:rPr lang="en-US" sz="2000" dirty="0" smtClean="0"/>
              <a:t>    designed by hand and then using SAP2000.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Description</a:t>
            </a:r>
            <a:endParaRPr lang="en-US" sz="2400" b="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343400"/>
            <a:ext cx="7239000" cy="5181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Codes &amp; standards</a:t>
            </a:r>
            <a:endParaRPr kumimoji="0" lang="en-US" sz="2400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029200"/>
            <a:ext cx="7239000" cy="2133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ACI318-08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IBC-2009.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UBC-97.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42672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Design of footings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124200"/>
          <a:ext cx="6629401" cy="3394908"/>
        </p:xfrm>
        <a:graphic>
          <a:graphicData uri="http://schemas.openxmlformats.org/drawingml/2006/table">
            <a:tbl>
              <a:tblPr/>
              <a:tblGrid>
                <a:gridCol w="1212329"/>
                <a:gridCol w="541039"/>
                <a:gridCol w="741424"/>
                <a:gridCol w="511649"/>
                <a:gridCol w="219088"/>
                <a:gridCol w="240461"/>
                <a:gridCol w="293898"/>
                <a:gridCol w="464893"/>
                <a:gridCol w="219088"/>
                <a:gridCol w="240461"/>
                <a:gridCol w="293898"/>
                <a:gridCol w="448863"/>
                <a:gridCol w="219088"/>
                <a:gridCol w="240461"/>
                <a:gridCol w="293898"/>
                <a:gridCol w="448863"/>
              </a:tblGrid>
              <a:tr h="384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Group-Max Ultimate Load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Foot-ID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Dims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Depth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X-Dir Steel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Y-Dir Steel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Shrinkage*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629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 x 1.5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40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2596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 x 2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/40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4404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2.5 x 2.5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40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4795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 x 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40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6785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3.5 x 3.5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40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8116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 x 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40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12674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4.5 x 4.5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40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15532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 x 5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20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ɸ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 40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334" marR="6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1" name="Picture 1" descr="C:\Users\Raef\Desktop\Table\fl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95400"/>
            <a:ext cx="4114800" cy="148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740886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85800" y="609600"/>
            <a:ext cx="42672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Design of combined footing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8132" name="Picture 4" descr="C:\Users\Raef\Desktop\Table\cmf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390525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7m0o0ode\Desktop\Combined Raef\V23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162800" cy="42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54" name="Picture 2" descr="C:\Users\Raef\Desktop\Table\cmf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029200"/>
            <a:ext cx="3944730" cy="144780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04800"/>
            <a:ext cx="29343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Depth</a:t>
            </a:r>
            <a:r>
              <a:rPr kumimoji="0" lang="en-US" sz="16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combined footing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7" name="Picture 5" descr="C:\Users\Raef\Desktop\Table\re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029200"/>
            <a:ext cx="3200400" cy="87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609600"/>
            <a:ext cx="57912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Design of Wall footing - Basement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 descr="D:\2nd Semester\تسليم\New folder (2)\Mu left hand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5943600" cy="357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5105400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P service max( from Gravity and seismic load) =4403/2.9=1525 KN/m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16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baseline="-25000" dirty="0" err="1">
                <a:latin typeface="Calibri" pitchFamily="34" charset="0"/>
                <a:cs typeface="Calibri" pitchFamily="34" charset="0"/>
              </a:rPr>
              <a:t>u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=6345.8/2.9=2193 KN/m</a:t>
            </a:r>
          </a:p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Ultimate moment max( from Gravity and seismic load)=50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KN.m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1400" dirty="0" smtClean="0"/>
              <a:t>B </a:t>
            </a:r>
            <a:r>
              <a:rPr lang="en-US" sz="1400" dirty="0"/>
              <a:t>= 2.34 </a:t>
            </a:r>
            <a:r>
              <a:rPr lang="en-US" sz="1400" dirty="0" smtClean="0"/>
              <a:t>m</a:t>
            </a:r>
            <a:r>
              <a:rPr lang="en-US" sz="1400" baseline="30000" dirty="0" smtClean="0"/>
              <a:t>2,            </a:t>
            </a:r>
            <a:r>
              <a:rPr lang="en-US" sz="1400" dirty="0" smtClean="0"/>
              <a:t>Let </a:t>
            </a:r>
            <a:r>
              <a:rPr lang="en-US" sz="1400" dirty="0"/>
              <a:t>B=2.4 m   </a:t>
            </a: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609600"/>
            <a:ext cx="57912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Design of Wall footing - Basement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0185" name="Picture 9" descr="C:\Users\Raef\Desktop\Table\dddddddddgg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6635488" cy="441960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5867400"/>
          <a:ext cx="5461001" cy="762000"/>
        </p:xfrm>
        <a:graphic>
          <a:graphicData uri="http://schemas.openxmlformats.org/drawingml/2006/table">
            <a:tbl>
              <a:tblPr/>
              <a:tblGrid>
                <a:gridCol w="609246"/>
                <a:gridCol w="1269262"/>
                <a:gridCol w="710787"/>
                <a:gridCol w="710787"/>
                <a:gridCol w="736172"/>
                <a:gridCol w="752038"/>
                <a:gridCol w="67270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Footing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Width (cm)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X-Dir Steel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Y-Dir Steel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Shrinkage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Stair Wall Footing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6φ20 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6φ16</a:t>
                      </a:r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6φ14 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Typical Wall Footing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6φ18 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6φ14 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6φ14 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Typical Wall Footing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6φ18 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6φ14 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6φ14 /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5715000" cy="357218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you for listening so attentively 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1819584"/>
          </a:xfrm>
        </p:spPr>
        <p:txBody>
          <a:bodyPr/>
          <a:lstStyle/>
          <a:p>
            <a:r>
              <a:rPr lang="en-US" dirty="0" smtClean="0"/>
              <a:t>Live an Superimposed dead loads as follow :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Live Load were considered to be 5KN/m2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Superimposed were calculated and considered to be 4KN/m2.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7239000" cy="5181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lOADS</a:t>
            </a:r>
            <a:endParaRPr kumimoji="0" lang="en-US" sz="2400" b="0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352800"/>
            <a:ext cx="7239000" cy="5181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Materials</a:t>
            </a:r>
            <a:endParaRPr kumimoji="0" lang="en-US" sz="2400" b="0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3962400"/>
            <a:ext cx="7696200" cy="181958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B300 Concrete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800" i="1" dirty="0" err="1" smtClean="0"/>
              <a:t>f’c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=24MPa, 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lang="en-US" sz="2800" i="1" dirty="0" smtClean="0"/>
              <a:t>2.33x10</a:t>
            </a:r>
            <a:r>
              <a:rPr lang="en-US" sz="2800" i="1" baseline="30000" dirty="0" smtClean="0"/>
              <a:t>7 </a:t>
            </a:r>
            <a:r>
              <a:rPr lang="en-US" sz="2800" i="1" dirty="0" smtClean="0"/>
              <a:t>KN/m</a:t>
            </a:r>
            <a:r>
              <a:rPr lang="en-US" sz="2800" i="1" baseline="30000" dirty="0" smtClean="0"/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400" dirty="0" smtClean="0"/>
              <a:t>B400 </a:t>
            </a:r>
            <a:r>
              <a:rPr lang="en-US" sz="2400" dirty="0"/>
              <a:t>Concrete </a:t>
            </a:r>
            <a:r>
              <a:rPr lang="en-US" sz="2400" dirty="0" smtClean="0"/>
              <a:t>(</a:t>
            </a:r>
            <a:r>
              <a:rPr lang="en-US" sz="2400" i="1" dirty="0" err="1"/>
              <a:t>f’c</a:t>
            </a:r>
            <a:r>
              <a:rPr lang="en-US" sz="2400" i="1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32MPa, E= 2.66</a:t>
            </a:r>
            <a:r>
              <a:rPr lang="en-US" sz="2400" i="1" dirty="0" smtClean="0"/>
              <a:t>x10</a:t>
            </a:r>
            <a:r>
              <a:rPr lang="en-US" sz="2400" i="1" baseline="30000" dirty="0" smtClean="0"/>
              <a:t>8  </a:t>
            </a:r>
            <a:r>
              <a:rPr lang="en-US" sz="2400" i="1" dirty="0" smtClean="0"/>
              <a:t>KN/m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) for columns.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400" dirty="0" smtClean="0"/>
              <a:t>Unit weight of reinforced concrete = 24.5</a:t>
            </a:r>
            <a:r>
              <a:rPr lang="en-US" sz="2400" i="1" dirty="0" smtClean="0"/>
              <a:t> KN/m</a:t>
            </a:r>
            <a:r>
              <a:rPr lang="en-US" sz="2400" i="1" baseline="30000" dirty="0" smtClean="0"/>
              <a:t>2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400" i="1" dirty="0" smtClean="0"/>
              <a:t>Steel Grade 60 ( </a:t>
            </a:r>
            <a:r>
              <a:rPr lang="en-US" sz="2400" i="1" dirty="0" err="1" smtClean="0"/>
              <a:t>Fy</a:t>
            </a:r>
            <a:r>
              <a:rPr lang="en-US" sz="2400" i="1" dirty="0" smtClean="0"/>
              <a:t>= 420 </a:t>
            </a:r>
            <a:r>
              <a:rPr lang="en-US" sz="2400" i="1" dirty="0" err="1" smtClean="0"/>
              <a:t>MPa</a:t>
            </a:r>
            <a:r>
              <a:rPr lang="en-US" sz="2400" dirty="0" smtClean="0"/>
              <a:t> , E= 200</a:t>
            </a:r>
            <a:r>
              <a:rPr lang="en-US" sz="2400" i="1" dirty="0" smtClean="0"/>
              <a:t>GPa)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400" i="1" dirty="0" smtClean="0"/>
              <a:t>Soil Bearing Capacity = 500 KN/m</a:t>
            </a:r>
            <a:r>
              <a:rPr lang="en-US" sz="2400" i="1" baseline="30000" dirty="0" smtClean="0"/>
              <a:t>2</a:t>
            </a:r>
            <a:endParaRPr lang="en-US" sz="2400" i="1" dirty="0" smtClean="0"/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400" i="1" baseline="30000" dirty="0" smtClean="0"/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400" dirty="0" smtClean="0"/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en-US" sz="2400" dirty="0" smtClean="0"/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000" dirty="0">
              <a:solidFill>
                <a:schemeClr val="tx1">
                  <a:tint val="85000"/>
                </a:schemeClr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Structural system were a combination of moment resisting frames mixed with shear walls. 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the building has a relatively long spans varies from 6.2 to 11 meters, the slabs system was a combination of one-way and two-way solid slabs with interior beams. 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7239000" cy="5181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Structural System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239000" cy="62484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</a:p>
        </p:txBody>
      </p:sp>
      <p:pic>
        <p:nvPicPr>
          <p:cNvPr id="3074" name="Picture 2" descr="C:\Users\Raef\Desktop\Table\plan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719130" cy="3635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3084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Preliminary Dimensions 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914400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Slabs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19200"/>
            <a:ext cx="2279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1-Way Solid slabs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2" name="Picture 4" descr="C:\Users\Raef\Desktop\Table\1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657600"/>
            <a:ext cx="6309075" cy="2970529"/>
          </a:xfrm>
          <a:prstGeom prst="rect">
            <a:avLst/>
          </a:prstGeom>
          <a:noFill/>
        </p:spPr>
      </p:pic>
      <p:pic>
        <p:nvPicPr>
          <p:cNvPr id="13" name="Picture 12" descr="D:\Engineeering\Structures\# Mashro3 Al-Ta5aroj\Our Work\Pics\Table 9.5(a)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3854030" cy="318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3084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Preliminary Dimensions 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914400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Slabs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19200"/>
            <a:ext cx="2279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2-Way Solid slabs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 descr="C:\Users\Raef\Desktop\Table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81400"/>
            <a:ext cx="6264722" cy="3101348"/>
          </a:xfrm>
          <a:prstGeom prst="rect">
            <a:avLst/>
          </a:prstGeom>
          <a:noFill/>
        </p:spPr>
      </p:pic>
      <p:pic>
        <p:nvPicPr>
          <p:cNvPr id="10" name="Picture 9" descr="H:\# Mashro3 Al-Ta5aroj\Our Work\ScreenShots\Table 9.6(c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34475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752600"/>
            <a:ext cx="1524000" cy="762000"/>
          </a:xfrm>
          <a:prstGeom prst="rect">
            <a:avLst/>
          </a:prstGeom>
          <a:noFill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590800"/>
            <a:ext cx="1219200" cy="752354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447800" y="1981200"/>
            <a:ext cx="466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h =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2819400"/>
            <a:ext cx="466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h =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239000" cy="54864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frame sample</a:t>
            </a:r>
          </a:p>
        </p:txBody>
      </p:sp>
      <p:pic>
        <p:nvPicPr>
          <p:cNvPr id="4" name="Content Placeholder 3" descr="D:\repair\column strip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7696200" cy="27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622</TotalTime>
  <Words>1426</Words>
  <Application>Microsoft Office PowerPoint</Application>
  <PresentationFormat>On-screen Show (4:3)</PresentationFormat>
  <Paragraphs>573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Opulent</vt:lpstr>
      <vt:lpstr>Graduation Project</vt:lpstr>
      <vt:lpstr>PROJECT DEFINITION</vt:lpstr>
      <vt:lpstr>PROJECT Description</vt:lpstr>
      <vt:lpstr>Slide 4</vt:lpstr>
      <vt:lpstr>Slide 5</vt:lpstr>
      <vt:lpstr>Plan</vt:lpstr>
      <vt:lpstr>Slide 7</vt:lpstr>
      <vt:lpstr>Slide 8</vt:lpstr>
      <vt:lpstr>Design frame sample</vt:lpstr>
      <vt:lpstr>Slide 10</vt:lpstr>
      <vt:lpstr>Slide 11</vt:lpstr>
      <vt:lpstr>3d mODEL</vt:lpstr>
      <vt:lpstr>Slide 13</vt:lpstr>
      <vt:lpstr>Slide 14</vt:lpstr>
      <vt:lpstr>Slide 15</vt:lpstr>
      <vt:lpstr>Slide 16</vt:lpstr>
      <vt:lpstr>Design of Slabs</vt:lpstr>
      <vt:lpstr>Design of Slabs</vt:lpstr>
      <vt:lpstr>Slide 19</vt:lpstr>
      <vt:lpstr>Slide 20</vt:lpstr>
      <vt:lpstr>Slide 21</vt:lpstr>
      <vt:lpstr>Slide 22</vt:lpstr>
      <vt:lpstr>Design of Beams</vt:lpstr>
      <vt:lpstr>Slide 24</vt:lpstr>
      <vt:lpstr>Design of Columns</vt:lpstr>
      <vt:lpstr>Design of Columns</vt:lpstr>
      <vt:lpstr>Design of Stairs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Project</dc:title>
  <dc:creator>Raef</dc:creator>
  <cp:lastModifiedBy>Raef</cp:lastModifiedBy>
  <cp:revision>48</cp:revision>
  <dcterms:created xsi:type="dcterms:W3CDTF">2011-05-25T15:37:21Z</dcterms:created>
  <dcterms:modified xsi:type="dcterms:W3CDTF">2011-05-26T08:16:47Z</dcterms:modified>
</cp:coreProperties>
</file>