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3" d="100"/>
          <a:sy n="43" d="100"/>
        </p:scale>
        <p:origin x="-732"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8C64C9A-B6F8-4085-B497-040F08E1E6F3}" type="datetimeFigureOut">
              <a:rPr lang="ar-SA" smtClean="0"/>
              <a:t>10/06/1431</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A084184-8DBB-4A7F-A925-1BC445818AE4}" type="slidenum">
              <a:rPr lang="ar-SA" smtClean="0"/>
              <a:t>‹#›</a:t>
            </a:fld>
            <a:endParaRPr lang="ar-SA"/>
          </a:p>
        </p:txBody>
      </p:sp>
    </p:spTree>
    <p:extLst>
      <p:ext uri="{BB962C8B-B14F-4D97-AF65-F5344CB8AC3E}">
        <p14:creationId xmlns:p14="http://schemas.microsoft.com/office/powerpoint/2010/main" val="396664548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dirty="0"/>
          </a:p>
        </p:txBody>
      </p:sp>
      <p:sp>
        <p:nvSpPr>
          <p:cNvPr id="4" name="عنصر نائب لرقم الشريحة 3"/>
          <p:cNvSpPr>
            <a:spLocks noGrp="1"/>
          </p:cNvSpPr>
          <p:nvPr>
            <p:ph type="sldNum" sz="quarter" idx="10"/>
          </p:nvPr>
        </p:nvSpPr>
        <p:spPr/>
        <p:txBody>
          <a:bodyPr/>
          <a:lstStyle/>
          <a:p>
            <a:fld id="{7A084184-8DBB-4A7F-A925-1BC445818AE4}" type="slidenum">
              <a:rPr lang="ar-SA" smtClean="0"/>
              <a:t>8</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34E3F9D8-1E1D-4913-BBD3-8B45867057B7}" type="datetimeFigureOut">
              <a:rPr lang="ar-SA" smtClean="0"/>
              <a:pPr/>
              <a:t>10/06/1431</a:t>
            </a:fld>
            <a:endParaRPr lang="ar-SA"/>
          </a:p>
        </p:txBody>
      </p:sp>
      <p:sp>
        <p:nvSpPr>
          <p:cNvPr id="2" name="Footer Placeholder 1"/>
          <p:cNvSpPr>
            <a:spLocks noGrp="1"/>
          </p:cNvSpPr>
          <p:nvPr>
            <p:ph type="ftr" sz="quarter" idx="11"/>
          </p:nvPr>
        </p:nvSpPr>
        <p:spPr/>
        <p:txBody>
          <a:bodyPr/>
          <a:lstStyle/>
          <a:p>
            <a:endParaRPr lang="ar-SA"/>
          </a:p>
        </p:txBody>
      </p:sp>
      <p:sp>
        <p:nvSpPr>
          <p:cNvPr id="15" name="Slide Number Placeholder 14"/>
          <p:cNvSpPr>
            <a:spLocks noGrp="1"/>
          </p:cNvSpPr>
          <p:nvPr>
            <p:ph type="sldNum" sz="quarter" idx="12"/>
          </p:nvPr>
        </p:nvSpPr>
        <p:spPr>
          <a:xfrm>
            <a:off x="8229600" y="6473952"/>
            <a:ext cx="758952" cy="246888"/>
          </a:xfrm>
        </p:spPr>
        <p:txBody>
          <a:bodyPr/>
          <a:lstStyle/>
          <a:p>
            <a:fld id="{0C0403DA-17DA-4D17-9A57-2ED0773226C7}" type="slidenum">
              <a:rPr lang="ar-SA" smtClean="0"/>
              <a:pPr/>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E3F9D8-1E1D-4913-BBD3-8B45867057B7}" type="datetimeFigureOut">
              <a:rPr lang="ar-SA" smtClean="0"/>
              <a:pPr/>
              <a:t>10/06/1431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C0403DA-17DA-4D17-9A57-2ED0773226C7}"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E3F9D8-1E1D-4913-BBD3-8B45867057B7}" type="datetimeFigureOut">
              <a:rPr lang="ar-SA" smtClean="0"/>
              <a:pPr/>
              <a:t>10/06/1431</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C0403DA-17DA-4D17-9A57-2ED0773226C7}"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4E3F9D8-1E1D-4913-BBD3-8B45867057B7}" type="datetimeFigureOut">
              <a:rPr lang="ar-SA" smtClean="0"/>
              <a:pPr/>
              <a:t>10/06/1431</a:t>
            </a:fld>
            <a:endParaRPr lang="ar-SA"/>
          </a:p>
        </p:txBody>
      </p:sp>
      <p:sp>
        <p:nvSpPr>
          <p:cNvPr id="19" name="Footer Placeholder 18"/>
          <p:cNvSpPr>
            <a:spLocks noGrp="1"/>
          </p:cNvSpPr>
          <p:nvPr>
            <p:ph type="ftr" sz="quarter" idx="11"/>
          </p:nvPr>
        </p:nvSpPr>
        <p:spPr>
          <a:xfrm>
            <a:off x="3581400" y="76200"/>
            <a:ext cx="2895600" cy="288925"/>
          </a:xfrm>
        </p:spPr>
        <p:txBody>
          <a:bodyPr/>
          <a:lstStyle/>
          <a:p>
            <a:endParaRPr lang="ar-SA"/>
          </a:p>
        </p:txBody>
      </p:sp>
      <p:sp>
        <p:nvSpPr>
          <p:cNvPr id="16" name="Slide Number Placeholder 15"/>
          <p:cNvSpPr>
            <a:spLocks noGrp="1"/>
          </p:cNvSpPr>
          <p:nvPr>
            <p:ph type="sldNum" sz="quarter" idx="12"/>
          </p:nvPr>
        </p:nvSpPr>
        <p:spPr>
          <a:xfrm>
            <a:off x="8229600" y="6473952"/>
            <a:ext cx="758952" cy="246888"/>
          </a:xfrm>
        </p:spPr>
        <p:txBody>
          <a:bodyPr/>
          <a:lstStyle/>
          <a:p>
            <a:fld id="{0C0403DA-17DA-4D17-9A57-2ED0773226C7}"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34E3F9D8-1E1D-4913-BBD3-8B45867057B7}" type="datetimeFigureOut">
              <a:rPr lang="ar-SA" smtClean="0"/>
              <a:pPr/>
              <a:t>10/06/1431</a:t>
            </a:fld>
            <a:endParaRPr lang="ar-SA"/>
          </a:p>
        </p:txBody>
      </p:sp>
      <p:sp>
        <p:nvSpPr>
          <p:cNvPr id="11" name="Footer Placeholder 10"/>
          <p:cNvSpPr>
            <a:spLocks noGrp="1"/>
          </p:cNvSpPr>
          <p:nvPr>
            <p:ph type="ftr" sz="quarter" idx="11"/>
          </p:nvPr>
        </p:nvSpPr>
        <p:spPr/>
        <p:txBody>
          <a:bodyPr/>
          <a:lstStyle/>
          <a:p>
            <a:endParaRPr lang="ar-SA"/>
          </a:p>
        </p:txBody>
      </p:sp>
      <p:sp>
        <p:nvSpPr>
          <p:cNvPr id="16" name="Slide Number Placeholder 15"/>
          <p:cNvSpPr>
            <a:spLocks noGrp="1"/>
          </p:cNvSpPr>
          <p:nvPr>
            <p:ph type="sldNum" sz="quarter" idx="12"/>
          </p:nvPr>
        </p:nvSpPr>
        <p:spPr/>
        <p:txBody>
          <a:bodyPr/>
          <a:lstStyle/>
          <a:p>
            <a:fld id="{0C0403DA-17DA-4D17-9A57-2ED0773226C7}" type="slidenum">
              <a:rPr lang="ar-SA" smtClean="0"/>
              <a:pPr/>
              <a:t>‹#›</a:t>
            </a:fld>
            <a:endParaRPr lang="ar-SA"/>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34E3F9D8-1E1D-4913-BBD3-8B45867057B7}" type="datetimeFigureOut">
              <a:rPr lang="ar-SA" smtClean="0"/>
              <a:pPr/>
              <a:t>10/06/1431</a:t>
            </a:fld>
            <a:endParaRPr lang="ar-SA"/>
          </a:p>
        </p:txBody>
      </p:sp>
      <p:sp>
        <p:nvSpPr>
          <p:cNvPr id="10" name="Footer Placeholder 9"/>
          <p:cNvSpPr>
            <a:spLocks noGrp="1"/>
          </p:cNvSpPr>
          <p:nvPr>
            <p:ph type="ftr" sz="quarter" idx="11"/>
          </p:nvPr>
        </p:nvSpPr>
        <p:spPr/>
        <p:txBody>
          <a:bodyPr/>
          <a:lstStyle/>
          <a:p>
            <a:endParaRPr lang="ar-SA"/>
          </a:p>
        </p:txBody>
      </p:sp>
      <p:sp>
        <p:nvSpPr>
          <p:cNvPr id="31" name="Slide Number Placeholder 30"/>
          <p:cNvSpPr>
            <a:spLocks noGrp="1"/>
          </p:cNvSpPr>
          <p:nvPr>
            <p:ph type="sldNum" sz="quarter" idx="12"/>
          </p:nvPr>
        </p:nvSpPr>
        <p:spPr/>
        <p:txBody>
          <a:bodyPr/>
          <a:lstStyle/>
          <a:p>
            <a:fld id="{0C0403DA-17DA-4D17-9A57-2ED0773226C7}"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34E3F9D8-1E1D-4913-BBD3-8B45867057B7}" type="datetimeFigureOut">
              <a:rPr lang="ar-SA" smtClean="0"/>
              <a:pPr/>
              <a:t>10/06/1431</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229600" y="6477000"/>
            <a:ext cx="762000" cy="246888"/>
          </a:xfrm>
        </p:spPr>
        <p:txBody>
          <a:bodyPr/>
          <a:lstStyle/>
          <a:p>
            <a:fld id="{0C0403DA-17DA-4D17-9A57-2ED0773226C7}" type="slidenum">
              <a:rPr lang="ar-SA" smtClean="0"/>
              <a:pPr/>
              <a:t>‹#›</a:t>
            </a:fld>
            <a:endParaRPr lang="ar-SA"/>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34E3F9D8-1E1D-4913-BBD3-8B45867057B7}" type="datetimeFigureOut">
              <a:rPr lang="ar-SA" smtClean="0"/>
              <a:pPr/>
              <a:t>10/06/1431</a:t>
            </a:fld>
            <a:endParaRPr lang="ar-SA"/>
          </a:p>
        </p:txBody>
      </p:sp>
      <p:sp>
        <p:nvSpPr>
          <p:cNvPr id="21" name="Footer Placeholder 20"/>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0C0403DA-17DA-4D17-9A57-2ED0773226C7}"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4E3F9D8-1E1D-4913-BBD3-8B45867057B7}" type="datetimeFigureOut">
              <a:rPr lang="ar-SA" smtClean="0"/>
              <a:pPr/>
              <a:t>10/06/1431</a:t>
            </a:fld>
            <a:endParaRPr lang="ar-SA"/>
          </a:p>
        </p:txBody>
      </p:sp>
      <p:sp>
        <p:nvSpPr>
          <p:cNvPr id="24" name="Footer Placeholder 23"/>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C0403DA-17DA-4D17-9A57-2ED0773226C7}"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34E3F9D8-1E1D-4913-BBD3-8B45867057B7}" type="datetimeFigureOut">
              <a:rPr lang="ar-SA" smtClean="0"/>
              <a:pPr/>
              <a:t>10/06/1431</a:t>
            </a:fld>
            <a:endParaRPr lang="ar-SA"/>
          </a:p>
        </p:txBody>
      </p:sp>
      <p:sp>
        <p:nvSpPr>
          <p:cNvPr id="29" name="Footer Placeholder 28"/>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0C0403DA-17DA-4D17-9A57-2ED0773226C7}"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34E3F9D8-1E1D-4913-BBD3-8B45867057B7}" type="datetimeFigureOut">
              <a:rPr lang="ar-SA" smtClean="0"/>
              <a:pPr/>
              <a:t>10/06/1431</a:t>
            </a:fld>
            <a:endParaRPr lang="ar-SA"/>
          </a:p>
        </p:txBody>
      </p:sp>
      <p:sp>
        <p:nvSpPr>
          <p:cNvPr id="5" name="Footer Placeholder 4"/>
          <p:cNvSpPr>
            <a:spLocks noGrp="1"/>
          </p:cNvSpPr>
          <p:nvPr>
            <p:ph type="ftr" sz="quarter" idx="11"/>
          </p:nvPr>
        </p:nvSpPr>
        <p:spPr/>
        <p:txBody>
          <a:bodyPr/>
          <a:lstStyle/>
          <a:p>
            <a:endParaRPr lang="ar-SA"/>
          </a:p>
        </p:txBody>
      </p:sp>
      <p:sp>
        <p:nvSpPr>
          <p:cNvPr id="31" name="Slide Number Placeholder 30"/>
          <p:cNvSpPr>
            <a:spLocks noGrp="1"/>
          </p:cNvSpPr>
          <p:nvPr>
            <p:ph type="sldNum" sz="quarter" idx="12"/>
          </p:nvPr>
        </p:nvSpPr>
        <p:spPr/>
        <p:txBody>
          <a:bodyPr/>
          <a:lstStyle/>
          <a:p>
            <a:fld id="{0C0403DA-17DA-4D17-9A57-2ED0773226C7}" type="slidenum">
              <a:rPr lang="ar-SA" smtClean="0"/>
              <a:pPr/>
              <a:t>‹#›</a:t>
            </a:fld>
            <a:endParaRPr lang="ar-SA"/>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34E3F9D8-1E1D-4913-BBD3-8B45867057B7}" type="datetimeFigureOut">
              <a:rPr lang="ar-SA" smtClean="0"/>
              <a:pPr/>
              <a:t>10/06/1431</a:t>
            </a:fld>
            <a:endParaRPr lang="ar-SA"/>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ar-SA"/>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C0403DA-17DA-4D17-9A57-2ED0773226C7}" type="slidenum">
              <a:rPr lang="ar-SA" smtClean="0"/>
              <a:pPr/>
              <a:t>‹#›</a:t>
            </a:fld>
            <a:endParaRPr lang="ar-SA"/>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685800"/>
            <a:ext cx="8458200" cy="3657600"/>
          </a:xfrm>
        </p:spPr>
        <p:txBody>
          <a:bodyPr>
            <a:normAutofit fontScale="90000"/>
          </a:bodyPr>
          <a:lstStyle/>
          <a:p>
            <a:pPr algn="ct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smtClean="0"/>
              <a:t>An-</a:t>
            </a:r>
            <a:r>
              <a:rPr lang="en-US" dirty="0" err="1" smtClean="0"/>
              <a:t>najah</a:t>
            </a:r>
            <a:r>
              <a:rPr lang="en-US" dirty="0" smtClean="0"/>
              <a:t> national university </a:t>
            </a:r>
            <a:br>
              <a:rPr lang="en-US" dirty="0" smtClean="0"/>
            </a:br>
            <a:r>
              <a:rPr lang="en-US" dirty="0" smtClean="0"/>
              <a:t>faculty of engineering</a:t>
            </a:r>
            <a:br>
              <a:rPr lang="en-US" dirty="0" smtClean="0"/>
            </a:br>
            <a:r>
              <a:rPr lang="en-US" dirty="0" smtClean="0"/>
              <a:t>mechanical engineering department </a:t>
            </a:r>
            <a:br>
              <a:rPr lang="en-US" dirty="0" smtClean="0"/>
            </a:br>
            <a:r>
              <a:rPr lang="en-US" dirty="0"/>
              <a:t/>
            </a:r>
            <a:br>
              <a:rPr lang="en-US" dirty="0"/>
            </a:br>
            <a:endParaRPr lang="ar-SA" dirty="0"/>
          </a:p>
        </p:txBody>
      </p:sp>
      <p:sp>
        <p:nvSpPr>
          <p:cNvPr id="3" name="Subtitle 2"/>
          <p:cNvSpPr>
            <a:spLocks noGrp="1"/>
          </p:cNvSpPr>
          <p:nvPr>
            <p:ph type="subTitle" idx="1"/>
          </p:nvPr>
        </p:nvSpPr>
        <p:spPr>
          <a:xfrm>
            <a:off x="1447800" y="2971800"/>
            <a:ext cx="5637010" cy="2057400"/>
          </a:xfrm>
        </p:spPr>
        <p:txBody>
          <a:bodyPr/>
          <a:lstStyle/>
          <a:p>
            <a:endParaRPr lang="en-US" dirty="0" smtClean="0"/>
          </a:p>
          <a:p>
            <a:endParaRPr lang="ar-SA"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87579" y="304800"/>
            <a:ext cx="3368843" cy="30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6156840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81200" y="152400"/>
            <a:ext cx="5257800" cy="647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0225954"/>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smtClean="0">
                <a:latin typeface="Times New Roman" pitchFamily="18" charset="0"/>
                <a:cs typeface="Times New Roman" pitchFamily="18" charset="0"/>
              </a:rPr>
              <a:t>Conclusion </a:t>
            </a:r>
            <a:endParaRPr lang="ar-SA"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l" rtl="0">
              <a:buNone/>
            </a:pPr>
            <a:r>
              <a:rPr lang="en-US" b="1" dirty="0">
                <a:latin typeface="Times New Roman"/>
                <a:ea typeface="Calibri"/>
              </a:rPr>
              <a:t>Mole robot is one of the most interesting issues has been </a:t>
            </a:r>
            <a:r>
              <a:rPr lang="en-US" b="1" dirty="0" smtClean="0">
                <a:latin typeface="Times New Roman"/>
                <a:ea typeface="Calibri"/>
              </a:rPr>
              <a:t>developed, </a:t>
            </a:r>
            <a:r>
              <a:rPr lang="en-US" b="1" dirty="0">
                <a:latin typeface="Times New Roman"/>
                <a:ea typeface="Calibri"/>
              </a:rPr>
              <a:t>It has wide industrial usage where pipe inspection under various conditions becomes an issue which includes traversing through </a:t>
            </a:r>
            <a:r>
              <a:rPr lang="en-US" b="1" dirty="0" smtClean="0">
                <a:latin typeface="Times New Roman"/>
                <a:ea typeface="Calibri"/>
              </a:rPr>
              <a:t>vertical </a:t>
            </a:r>
            <a:r>
              <a:rPr lang="en-US" b="1" dirty="0">
                <a:latin typeface="Times New Roman"/>
                <a:ea typeface="Calibri"/>
              </a:rPr>
              <a:t>pipes, elbows and long horizontal pipelines</a:t>
            </a:r>
            <a:r>
              <a:rPr lang="en-US" b="1" dirty="0" smtClean="0">
                <a:latin typeface="Times New Roman"/>
                <a:ea typeface="Calibri"/>
              </a:rPr>
              <a:t>.</a:t>
            </a:r>
          </a:p>
          <a:p>
            <a:pPr marL="0" indent="0" algn="l" rtl="0">
              <a:buNone/>
            </a:pPr>
            <a:endParaRPr lang="ar-SA" dirty="0">
              <a:latin typeface="Times New Roman" pitchFamily="18" charset="0"/>
              <a:cs typeface="Times New Roman" pitchFamily="18" charset="0"/>
            </a:endParaRPr>
          </a:p>
        </p:txBody>
      </p:sp>
    </p:spTree>
    <p:extLst>
      <p:ext uri="{BB962C8B-B14F-4D97-AF65-F5344CB8AC3E}">
        <p14:creationId xmlns:p14="http://schemas.microsoft.com/office/powerpoint/2010/main" val="167813673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smtClean="0">
                <a:effectLst/>
                <a:latin typeface="Times New Roman"/>
                <a:ea typeface="Calibri"/>
              </a:rPr>
              <a:t>Recommendations </a:t>
            </a:r>
            <a:endParaRPr lang="ar-SA"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554162"/>
            <a:ext cx="8686800" cy="5075238"/>
          </a:xfrm>
        </p:spPr>
        <p:txBody>
          <a:bodyPr/>
          <a:lstStyle/>
          <a:p>
            <a:pPr marL="0" lvl="0" indent="0" algn="l" rtl="0">
              <a:buNone/>
            </a:pPr>
            <a:r>
              <a:rPr lang="en-GB" b="1" dirty="0" smtClean="0">
                <a:latin typeface="Times New Roman" pitchFamily="18" charset="0"/>
                <a:cs typeface="Times New Roman" pitchFamily="18" charset="0"/>
              </a:rPr>
              <a:t>1. Hydraulic </a:t>
            </a:r>
            <a:r>
              <a:rPr lang="en-GB" b="1" dirty="0">
                <a:latin typeface="Times New Roman" pitchFamily="18" charset="0"/>
                <a:cs typeface="Times New Roman" pitchFamily="18" charset="0"/>
              </a:rPr>
              <a:t>muscles: to control the direction of mole robot</a:t>
            </a:r>
            <a:r>
              <a:rPr lang="en-GB" b="1" dirty="0" smtClean="0">
                <a:latin typeface="Times New Roman" pitchFamily="18" charset="0"/>
                <a:cs typeface="Times New Roman" pitchFamily="18" charset="0"/>
              </a:rPr>
              <a:t>.</a:t>
            </a:r>
          </a:p>
          <a:p>
            <a:pPr marL="0" lvl="0" indent="0" algn="l" rtl="0">
              <a:buNone/>
            </a:pPr>
            <a:r>
              <a:rPr lang="en-GB" b="1" dirty="0" smtClean="0">
                <a:latin typeface="Times New Roman" pitchFamily="18" charset="0"/>
                <a:cs typeface="Times New Roman" pitchFamily="18" charset="0"/>
              </a:rPr>
              <a:t>2. Force </a:t>
            </a:r>
            <a:r>
              <a:rPr lang="en-GB" b="1" dirty="0">
                <a:latin typeface="Times New Roman" pitchFamily="18" charset="0"/>
                <a:cs typeface="Times New Roman" pitchFamily="18" charset="0"/>
              </a:rPr>
              <a:t>sensor: During the excavation process robot may reach zone contain hard rock, which can not be excavated so the robot can change its direction by force sensor.</a:t>
            </a:r>
            <a:endParaRPr lang="en-US" b="1" dirty="0">
              <a:latin typeface="Times New Roman" pitchFamily="18" charset="0"/>
              <a:cs typeface="Times New Roman" pitchFamily="18" charset="0"/>
            </a:endParaRPr>
          </a:p>
          <a:p>
            <a:pPr marL="0" indent="0" algn="l" rtl="0">
              <a:buNone/>
            </a:pPr>
            <a:r>
              <a:rPr lang="en-GB" b="1" dirty="0" smtClean="0">
                <a:latin typeface="Times New Roman" pitchFamily="18" charset="0"/>
                <a:cs typeface="Times New Roman" pitchFamily="18" charset="0"/>
              </a:rPr>
              <a:t>3. Starting </a:t>
            </a:r>
            <a:r>
              <a:rPr lang="en-GB" b="1" dirty="0">
                <a:latin typeface="Times New Roman" pitchFamily="18" charset="0"/>
                <a:cs typeface="Times New Roman" pitchFamily="18" charset="0"/>
              </a:rPr>
              <a:t>operate speed:  When you run the robot seemed to work we should increase speed gradually in order to avoid structure damage. </a:t>
            </a:r>
            <a:endParaRPr lang="ar-SA" b="1" dirty="0">
              <a:latin typeface="Times New Roman" pitchFamily="18" charset="0"/>
              <a:cs typeface="Times New Roman" pitchFamily="18" charset="0"/>
            </a:endParaRPr>
          </a:p>
        </p:txBody>
      </p:sp>
    </p:spTree>
    <p:extLst>
      <p:ext uri="{BB962C8B-B14F-4D97-AF65-F5344CB8AC3E}">
        <p14:creationId xmlns:p14="http://schemas.microsoft.com/office/powerpoint/2010/main" val="411833050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700" dirty="0" smtClean="0">
                <a:latin typeface="Times New Roman" pitchFamily="18" charset="0"/>
                <a:cs typeface="Times New Roman" pitchFamily="18" charset="0"/>
              </a:rPr>
              <a:t>Mole robot</a:t>
            </a:r>
            <a:r>
              <a:rPr lang="en-US" dirty="0" smtClean="0">
                <a:latin typeface="Times New Roman" pitchFamily="18" charset="0"/>
                <a:cs typeface="Times New Roman" pitchFamily="18" charset="0"/>
              </a:rPr>
              <a:t> </a:t>
            </a:r>
            <a:endParaRPr lang="ar-SA" dirty="0">
              <a:latin typeface="Times New Roman" pitchFamily="18" charset="0"/>
              <a:cs typeface="Times New Roman" pitchFamily="18" charset="0"/>
            </a:endParaRPr>
          </a:p>
        </p:txBody>
      </p:sp>
      <p:sp>
        <p:nvSpPr>
          <p:cNvPr id="3" name="Content Placeholder 2"/>
          <p:cNvSpPr>
            <a:spLocks noGrp="1"/>
          </p:cNvSpPr>
          <p:nvPr>
            <p:ph idx="1"/>
          </p:nvPr>
        </p:nvSpPr>
        <p:spPr>
          <a:xfrm>
            <a:off x="228600" y="1554162"/>
            <a:ext cx="8915400" cy="4525963"/>
          </a:xfrm>
        </p:spPr>
        <p:txBody>
          <a:bodyPr>
            <a:normAutofit/>
          </a:bodyPr>
          <a:lstStyle/>
          <a:p>
            <a:pPr marL="0" indent="0" algn="l" rtl="0">
              <a:buNone/>
            </a:pPr>
            <a:r>
              <a:rPr lang="en-US" b="1" dirty="0" smtClean="0">
                <a:latin typeface="Times New Roman" pitchFamily="18" charset="0"/>
                <a:cs typeface="Times New Roman" pitchFamily="18" charset="0"/>
              </a:rPr>
              <a:t>INTRODUCTION </a:t>
            </a:r>
          </a:p>
          <a:p>
            <a:pPr marL="0" indent="0" algn="l" rtl="0">
              <a:buNone/>
            </a:pPr>
            <a:r>
              <a:rPr lang="en-US" sz="2800" b="1" dirty="0" smtClean="0">
                <a:latin typeface="Times New Roman" pitchFamily="18" charset="0"/>
                <a:cs typeface="Times New Roman" pitchFamily="18" charset="0"/>
              </a:rPr>
              <a:t>A robot is machine that can move and do different tasks without human help.</a:t>
            </a:r>
          </a:p>
          <a:p>
            <a:pPr marL="0" indent="0" algn="l" rtl="0">
              <a:buNone/>
            </a:pPr>
            <a:r>
              <a:rPr lang="en-US" sz="2800" b="1" dirty="0" smtClean="0">
                <a:latin typeface="Times New Roman" pitchFamily="18" charset="0"/>
                <a:cs typeface="Times New Roman" pitchFamily="18" charset="0"/>
              </a:rPr>
              <a:t>Mole robot is a robot which has been prepared for more economic solution for creating underground space, opening tunnels and as inspection in pipe robot. </a:t>
            </a:r>
          </a:p>
          <a:p>
            <a:pPr marL="0" indent="0" algn="l" rtl="0">
              <a:buNone/>
            </a:pPr>
            <a:r>
              <a:rPr lang="en-US" sz="2800" b="1" dirty="0" smtClean="0">
                <a:latin typeface="Times New Roman" pitchFamily="18" charset="0"/>
                <a:cs typeface="Times New Roman" pitchFamily="18" charset="0"/>
              </a:rPr>
              <a:t>This type of robots was used in excavation the channel tunnel between England and France. </a:t>
            </a:r>
            <a:endParaRPr lang="ar-SA" sz="2800" b="1" dirty="0">
              <a:latin typeface="Times New Roman" pitchFamily="18" charset="0"/>
              <a:cs typeface="Times New Roman" pitchFamily="18" charset="0"/>
            </a:endParaRPr>
          </a:p>
        </p:txBody>
      </p:sp>
    </p:spTree>
    <p:extLst>
      <p:ext uri="{BB962C8B-B14F-4D97-AF65-F5344CB8AC3E}">
        <p14:creationId xmlns:p14="http://schemas.microsoft.com/office/powerpoint/2010/main" val="223105245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686800" cy="838200"/>
          </a:xfrm>
        </p:spPr>
        <p:txBody>
          <a:bodyPr/>
          <a:lstStyle/>
          <a:p>
            <a:pPr rtl="0"/>
            <a:r>
              <a:rPr lang="en-US" b="1" dirty="0" smtClean="0">
                <a:latin typeface="Times New Roman" pitchFamily="18" charset="0"/>
                <a:cs typeface="Times New Roman" pitchFamily="18" charset="0"/>
              </a:rPr>
              <a:t>Mechanical design</a:t>
            </a:r>
            <a:r>
              <a:rPr lang="en-US" dirty="0" smtClean="0">
                <a:latin typeface="Times New Roman" pitchFamily="18" charset="0"/>
                <a:cs typeface="Times New Roman" pitchFamily="18" charset="0"/>
              </a:rPr>
              <a:t> </a:t>
            </a:r>
            <a:endParaRPr lang="ar-SA"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19200"/>
            <a:ext cx="8686800" cy="5410200"/>
          </a:xfrm>
        </p:spPr>
        <p:txBody>
          <a:bodyPr>
            <a:normAutofit lnSpcReduction="10000"/>
          </a:bodyPr>
          <a:lstStyle/>
          <a:p>
            <a:pPr marL="0" indent="0" algn="l" rtl="0">
              <a:buNone/>
            </a:pPr>
            <a:r>
              <a:rPr lang="en-US" b="1" dirty="0" smtClean="0">
                <a:latin typeface="Times New Roman" pitchFamily="18" charset="0"/>
                <a:cs typeface="Times New Roman" pitchFamily="18" charset="0"/>
              </a:rPr>
              <a:t>Mole robot consists of several parts that should be designed step by step. So the following components will be considered during the design process:</a:t>
            </a:r>
          </a:p>
          <a:p>
            <a:pPr marL="0" indent="0" algn="l" rtl="0">
              <a:buNone/>
            </a:pPr>
            <a:r>
              <a:rPr lang="en-US" b="1" dirty="0" smtClean="0">
                <a:latin typeface="Times New Roman" pitchFamily="18" charset="0"/>
                <a:cs typeface="Times New Roman" pitchFamily="18" charset="0"/>
              </a:rPr>
              <a:t>1. Disks . </a:t>
            </a:r>
            <a:endParaRPr lang="en-US" b="1" dirty="0">
              <a:latin typeface="Times New Roman" pitchFamily="18" charset="0"/>
              <a:cs typeface="Times New Roman" pitchFamily="18" charset="0"/>
            </a:endParaRPr>
          </a:p>
          <a:p>
            <a:pPr marL="0" indent="0" algn="l" rtl="0">
              <a:buNone/>
            </a:pPr>
            <a:r>
              <a:rPr lang="en-US" b="1" dirty="0" smtClean="0">
                <a:latin typeface="Times New Roman" pitchFamily="18" charset="0"/>
                <a:cs typeface="Times New Roman" pitchFamily="18" charset="0"/>
              </a:rPr>
              <a:t>2. Arms .</a:t>
            </a:r>
          </a:p>
          <a:p>
            <a:pPr marL="0" indent="0" algn="l" rtl="0">
              <a:buNone/>
            </a:pPr>
            <a:r>
              <a:rPr lang="en-US" b="1" dirty="0" smtClean="0">
                <a:latin typeface="Times New Roman" pitchFamily="18" charset="0"/>
                <a:cs typeface="Times New Roman" pitchFamily="18" charset="0"/>
              </a:rPr>
              <a:t>3. Wheels.</a:t>
            </a:r>
          </a:p>
          <a:p>
            <a:pPr marL="0" indent="0" algn="l" rtl="0">
              <a:buNone/>
            </a:pPr>
            <a:r>
              <a:rPr lang="en-US" b="1" dirty="0" smtClean="0">
                <a:latin typeface="Times New Roman" pitchFamily="18" charset="0"/>
                <a:cs typeface="Times New Roman" pitchFamily="18" charset="0"/>
              </a:rPr>
              <a:t>4. Springs (torsion and compression).</a:t>
            </a:r>
          </a:p>
          <a:p>
            <a:pPr marL="0" indent="0" algn="l" rtl="0">
              <a:buNone/>
            </a:pPr>
            <a:r>
              <a:rPr lang="en-US" b="1" dirty="0" smtClean="0">
                <a:latin typeface="Times New Roman" pitchFamily="18" charset="0"/>
                <a:cs typeface="Times New Roman" pitchFamily="18" charset="0"/>
              </a:rPr>
              <a:t>5. Joints .</a:t>
            </a:r>
          </a:p>
          <a:p>
            <a:pPr marL="0" indent="0" algn="l" rtl="0">
              <a:buNone/>
            </a:pPr>
            <a:r>
              <a:rPr lang="en-US" b="1" dirty="0" smtClean="0">
                <a:latin typeface="Times New Roman" pitchFamily="18" charset="0"/>
                <a:cs typeface="Times New Roman" pitchFamily="18" charset="0"/>
              </a:rPr>
              <a:t>6. Shaft. </a:t>
            </a:r>
          </a:p>
        </p:txBody>
      </p:sp>
    </p:spTree>
    <p:extLst>
      <p:ext uri="{BB962C8B-B14F-4D97-AF65-F5344CB8AC3E}">
        <p14:creationId xmlns:p14="http://schemas.microsoft.com/office/powerpoint/2010/main" val="66275664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Content Placeholder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61991" y="381000"/>
            <a:ext cx="8420019"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75627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Cutting tool holder </a:t>
            </a:r>
            <a:endParaRPr lang="ar-SA"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219200"/>
            <a:ext cx="8839200" cy="4860925"/>
          </a:xfrm>
        </p:spPr>
        <p:txBody>
          <a:bodyPr>
            <a:normAutofit/>
          </a:bodyPr>
          <a:lstStyle/>
          <a:p>
            <a:pPr marL="0" indent="0" algn="l" rtl="0">
              <a:buNone/>
            </a:pPr>
            <a:r>
              <a:rPr lang="en-US" sz="2800" b="1" dirty="0" smtClean="0">
                <a:latin typeface="Times New Roman" pitchFamily="18" charset="0"/>
                <a:cs typeface="Times New Roman" pitchFamily="18" charset="0"/>
              </a:rPr>
              <a:t>The cutting tool holder should be able to deal with the ground conditions expected. The size of the cutting tool holder and the geological conditions of the excavated region determine the type and the configuration of the holder that should be used.</a:t>
            </a:r>
          </a:p>
          <a:p>
            <a:pPr marL="0" indent="0" algn="l" rtl="0">
              <a:buNone/>
            </a:pPr>
            <a:endParaRPr lang="ar-SA" sz="4000" dirty="0">
              <a:latin typeface="Times New Roman" pitchFamily="18" charset="0"/>
              <a:cs typeface="Times New Roman" pitchFamily="18" charset="0"/>
            </a:endParaRPr>
          </a:p>
        </p:txBody>
      </p:sp>
      <p:pic>
        <p:nvPicPr>
          <p:cNvPr id="2050" name="Picture 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1472" y="3200400"/>
            <a:ext cx="4315178" cy="335280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
                </a:solidFill>
              </a14:hiddenFill>
            </a:ext>
            <a:ext uri="{91240B29-F687-4F45-9708-019B960494DF}">
              <a14:hiddenLine xmlns:a14="http://schemas.microsoft.com/office/drawing/2010/main" w="9525">
                <a:solidFill>
                  <a:srgbClr xmlns:mc="http://schemas.openxmlformats.org/markup-compatibility/2006" val="000000" mc:Ignorable=""/>
                </a:solidFill>
                <a:miter lim="800000"/>
                <a:headEnd/>
                <a:tailEnd/>
              </a14:hiddenLine>
            </a:ext>
          </a:extLst>
        </p:spPr>
      </p:pic>
    </p:spTree>
    <p:extLst>
      <p:ext uri="{BB962C8B-B14F-4D97-AF65-F5344CB8AC3E}">
        <p14:creationId xmlns:p14="http://schemas.microsoft.com/office/powerpoint/2010/main" val="142309997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smtClean="0">
                <a:latin typeface="Times New Roman" pitchFamily="18" charset="0"/>
                <a:cs typeface="Times New Roman" pitchFamily="18" charset="0"/>
              </a:rPr>
              <a:t>Cutting tool </a:t>
            </a:r>
            <a:endParaRPr lang="ar-SA"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95400"/>
            <a:ext cx="8839200" cy="5257800"/>
          </a:xfrm>
        </p:spPr>
        <p:txBody>
          <a:bodyPr>
            <a:normAutofit/>
          </a:bodyPr>
          <a:lstStyle/>
          <a:p>
            <a:pPr marL="0" indent="0" algn="l" rtl="0">
              <a:buNone/>
            </a:pPr>
            <a:r>
              <a:rPr lang="en-US" sz="2800" b="1" dirty="0" smtClean="0">
                <a:latin typeface="Times New Roman" pitchFamily="18" charset="0"/>
                <a:cs typeface="Times New Roman" pitchFamily="18" charset="0"/>
              </a:rPr>
              <a:t>A cutting tool is used to remove material from the work piece, so it should has some properties during operation.</a:t>
            </a:r>
          </a:p>
          <a:p>
            <a:pPr marL="0" indent="0" algn="l" rtl="0">
              <a:buNone/>
            </a:pPr>
            <a:r>
              <a:rPr lang="en-US" sz="2800" b="1" dirty="0" smtClean="0">
                <a:latin typeface="Times New Roman" pitchFamily="18" charset="0"/>
                <a:cs typeface="Times New Roman" pitchFamily="18" charset="0"/>
              </a:rPr>
              <a:t>The four important aspect that need consideration in cutting tool are:</a:t>
            </a:r>
          </a:p>
          <a:p>
            <a:pPr marL="0" indent="0" algn="l" rtl="0">
              <a:buNone/>
            </a:pPr>
            <a:r>
              <a:rPr lang="en-US" sz="2800" b="1" dirty="0" smtClean="0">
                <a:latin typeface="Times New Roman" pitchFamily="18" charset="0"/>
                <a:cs typeface="Times New Roman" pitchFamily="18" charset="0"/>
              </a:rPr>
              <a:t>1.Tool life.</a:t>
            </a:r>
          </a:p>
          <a:p>
            <a:pPr marL="0" indent="0" algn="l" rtl="0">
              <a:buNone/>
            </a:pPr>
            <a:r>
              <a:rPr lang="en-US" sz="2800" b="1" dirty="0" smtClean="0">
                <a:latin typeface="Times New Roman" pitchFamily="18" charset="0"/>
                <a:cs typeface="Times New Roman" pitchFamily="18" charset="0"/>
              </a:rPr>
              <a:t>2.Tool materials.</a:t>
            </a:r>
          </a:p>
          <a:p>
            <a:pPr marL="0" indent="0" algn="l" rtl="0">
              <a:buNone/>
            </a:pPr>
            <a:r>
              <a:rPr lang="en-US" sz="2800" b="1" dirty="0" smtClean="0">
                <a:latin typeface="Times New Roman" pitchFamily="18" charset="0"/>
                <a:cs typeface="Times New Roman" pitchFamily="18" charset="0"/>
              </a:rPr>
              <a:t>3.Tool geometry.</a:t>
            </a:r>
          </a:p>
          <a:p>
            <a:pPr marL="0" indent="0" algn="l" rtl="0">
              <a:buNone/>
            </a:pPr>
            <a:r>
              <a:rPr lang="en-US" sz="2800" b="1" dirty="0" smtClean="0">
                <a:latin typeface="Times New Roman" pitchFamily="18" charset="0"/>
                <a:cs typeface="Times New Roman" pitchFamily="18" charset="0"/>
              </a:rPr>
              <a:t>4.Cutting fluids. </a:t>
            </a:r>
          </a:p>
          <a:p>
            <a:pPr marL="0" indent="0" algn="l" rtl="0">
              <a:buNone/>
            </a:pPr>
            <a:endParaRPr lang="en-US" sz="4000" b="1" dirty="0" smtClean="0">
              <a:latin typeface="Times New Roman" pitchFamily="18" charset="0"/>
              <a:cs typeface="Times New Roman" pitchFamily="18" charset="0"/>
            </a:endParaRPr>
          </a:p>
          <a:p>
            <a:pPr marL="0" indent="0" algn="l" rtl="0">
              <a:buNone/>
            </a:pPr>
            <a:endParaRPr lang="en-US" sz="2800" dirty="0" smtClean="0">
              <a:latin typeface="Times New Roman" pitchFamily="18" charset="0"/>
              <a:cs typeface="Times New Roman" pitchFamily="18" charset="0"/>
            </a:endParaRPr>
          </a:p>
          <a:p>
            <a:pPr marL="0" indent="0" algn="l" rtl="0">
              <a:buNone/>
            </a:pPr>
            <a:endParaRPr lang="en-US" sz="2800" dirty="0" smtClean="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14800" y="2954441"/>
            <a:ext cx="3990975" cy="35749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965873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smtClean="0">
                <a:latin typeface="Times New Roman" pitchFamily="18" charset="0"/>
                <a:cs typeface="Times New Roman" pitchFamily="18" charset="0"/>
              </a:rPr>
              <a:t>Cutting forces </a:t>
            </a:r>
            <a:endParaRPr lang="ar-SA" b="1" dirty="0">
              <a:latin typeface="Times New Roman" pitchFamily="18" charset="0"/>
              <a:cs typeface="Times New Roman" pitchFamily="18" charset="0"/>
            </a:endParaRPr>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2048" y="1295399"/>
            <a:ext cx="7919905" cy="5410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572605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0"/>
            <a:r>
              <a:rPr lang="en-US" b="1" dirty="0" smtClean="0">
                <a:latin typeface="Times New Roman" pitchFamily="18" charset="0"/>
                <a:cs typeface="Times New Roman" pitchFamily="18" charset="0"/>
              </a:rPr>
              <a:t>Hydraulic power</a:t>
            </a:r>
            <a:endParaRPr lang="ar-SA"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l" rtl="0">
              <a:buNone/>
            </a:pPr>
            <a:r>
              <a:rPr lang="en-US" b="1" smtClean="0">
                <a:latin typeface="Times New Roman" pitchFamily="18" charset="0"/>
                <a:cs typeface="Times New Roman" pitchFamily="18" charset="0"/>
              </a:rPr>
              <a:t>The </a:t>
            </a:r>
            <a:r>
              <a:rPr lang="en-US" b="1" dirty="0" smtClean="0">
                <a:latin typeface="Times New Roman" pitchFamily="18" charset="0"/>
                <a:cs typeface="Times New Roman" pitchFamily="18" charset="0"/>
              </a:rPr>
              <a:t>hydraulic is defined as the use of confined liquid to transmit power. There are many scientists who had studied hydraulic power such as </a:t>
            </a:r>
            <a:r>
              <a:rPr lang="en-US" b="1" dirty="0" err="1" smtClean="0">
                <a:latin typeface="Times New Roman" pitchFamily="18" charset="0"/>
                <a:cs typeface="Times New Roman" pitchFamily="18" charset="0"/>
              </a:rPr>
              <a:t>Blaise</a:t>
            </a:r>
            <a:r>
              <a:rPr lang="en-US" b="1" dirty="0" smtClean="0">
                <a:latin typeface="Times New Roman" pitchFamily="18" charset="0"/>
                <a:cs typeface="Times New Roman" pitchFamily="18" charset="0"/>
              </a:rPr>
              <a:t> Pascal.</a:t>
            </a:r>
          </a:p>
          <a:p>
            <a:pPr marL="0" indent="0" algn="l" rtl="0">
              <a:buNone/>
            </a:pPr>
            <a:r>
              <a:rPr lang="en-US" b="1" dirty="0" smtClean="0">
                <a:latin typeface="Times New Roman" pitchFamily="18" charset="0"/>
                <a:cs typeface="Times New Roman" pitchFamily="18" charset="0"/>
              </a:rPr>
              <a:t>Hydraulic runs by incompressible fluid, so higher force will produce that can move much higher loads. </a:t>
            </a:r>
            <a:endParaRPr lang="ar-SA" b="1" dirty="0">
              <a:latin typeface="Times New Roman" pitchFamily="18" charset="0"/>
              <a:cs typeface="Times New Roman" pitchFamily="18" charset="0"/>
            </a:endParaRPr>
          </a:p>
        </p:txBody>
      </p:sp>
    </p:spTree>
    <p:extLst>
      <p:ext uri="{BB962C8B-B14F-4D97-AF65-F5344CB8AC3E}">
        <p14:creationId xmlns:p14="http://schemas.microsoft.com/office/powerpoint/2010/main" val="326784251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762000"/>
          </a:xfrm>
        </p:spPr>
        <p:txBody>
          <a:bodyPr/>
          <a:lstStyle/>
          <a:p>
            <a:pPr rtl="0"/>
            <a:r>
              <a:rPr lang="en-US" b="1" dirty="0" smtClean="0">
                <a:latin typeface="Times New Roman" pitchFamily="18" charset="0"/>
                <a:cs typeface="Times New Roman" pitchFamily="18" charset="0"/>
              </a:rPr>
              <a:t>Hydraulic circuit Design </a:t>
            </a:r>
            <a:endParaRPr lang="ar-SA"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1066800"/>
            <a:ext cx="8686800" cy="5181600"/>
          </a:xfrm>
        </p:spPr>
        <p:txBody>
          <a:bodyPr>
            <a:normAutofit fontScale="77500" lnSpcReduction="20000"/>
          </a:bodyPr>
          <a:lstStyle/>
          <a:p>
            <a:pPr marL="0" indent="0" algn="l" rtl="0">
              <a:buNone/>
            </a:pPr>
            <a:r>
              <a:rPr lang="en-US" b="1" dirty="0" smtClean="0">
                <a:latin typeface="Times New Roman" pitchFamily="18" charset="0"/>
                <a:cs typeface="Times New Roman" pitchFamily="18" charset="0"/>
              </a:rPr>
              <a:t>When talking about hydraulic circuit the following components will be considered:</a:t>
            </a:r>
          </a:p>
          <a:p>
            <a:pPr marL="0" indent="0" algn="l" rtl="0">
              <a:buNone/>
            </a:pPr>
            <a:r>
              <a:rPr lang="en-US" b="1" dirty="0" smtClean="0">
                <a:latin typeface="Times New Roman" pitchFamily="18" charset="0"/>
                <a:cs typeface="Times New Roman" pitchFamily="18" charset="0"/>
              </a:rPr>
              <a:t>1. Hydraulic fluid: To transmit power.</a:t>
            </a:r>
          </a:p>
          <a:p>
            <a:pPr marL="0" indent="0" algn="l" rtl="0">
              <a:buNone/>
            </a:pPr>
            <a:r>
              <a:rPr lang="en-US" b="1" dirty="0" smtClean="0">
                <a:latin typeface="Times New Roman" pitchFamily="18" charset="0"/>
                <a:cs typeface="Times New Roman" pitchFamily="18" charset="0"/>
              </a:rPr>
              <a:t>2. Reservioer:To provide storage for reserve fluid needed for the system.</a:t>
            </a:r>
          </a:p>
          <a:p>
            <a:pPr marL="0" indent="0" algn="l" rtl="0">
              <a:buNone/>
            </a:pPr>
            <a:r>
              <a:rPr lang="en-US" b="1" dirty="0" smtClean="0">
                <a:latin typeface="Times New Roman" pitchFamily="18" charset="0"/>
                <a:cs typeface="Times New Roman" pitchFamily="18" charset="0"/>
              </a:rPr>
              <a:t>3. </a:t>
            </a:r>
            <a:r>
              <a:rPr lang="en-US" b="1" dirty="0" err="1" smtClean="0">
                <a:latin typeface="Times New Roman" pitchFamily="18" charset="0"/>
                <a:cs typeface="Times New Roman" pitchFamily="18" charset="0"/>
              </a:rPr>
              <a:t>Filter:To</a:t>
            </a:r>
            <a:r>
              <a:rPr lang="en-US" b="1" dirty="0">
                <a:latin typeface="Times New Roman" pitchFamily="18" charset="0"/>
                <a:cs typeface="Times New Roman" pitchFamily="18" charset="0"/>
              </a:rPr>
              <a:t> </a:t>
            </a:r>
            <a:r>
              <a:rPr lang="en-US" b="1" dirty="0" smtClean="0">
                <a:latin typeface="Times New Roman" pitchFamily="18" charset="0"/>
                <a:cs typeface="Times New Roman" pitchFamily="18" charset="0"/>
              </a:rPr>
              <a:t>protect from harmful particles and contamination.</a:t>
            </a:r>
          </a:p>
          <a:p>
            <a:pPr marL="0" indent="0" algn="l" rtl="0">
              <a:buNone/>
            </a:pPr>
            <a:r>
              <a:rPr lang="en-US" b="1" dirty="0" smtClean="0">
                <a:latin typeface="Times New Roman" pitchFamily="18" charset="0"/>
                <a:cs typeface="Times New Roman" pitchFamily="18" charset="0"/>
              </a:rPr>
              <a:t>4. Hydraulic pump: Converts mechanical energy to hydraulic energy.  </a:t>
            </a:r>
          </a:p>
          <a:p>
            <a:pPr marL="0" indent="0" algn="l" rtl="0">
              <a:buNone/>
            </a:pPr>
            <a:r>
              <a:rPr lang="en-US" b="1" dirty="0" smtClean="0">
                <a:latin typeface="Times New Roman" pitchFamily="18" charset="0"/>
                <a:cs typeface="Times New Roman" pitchFamily="18" charset="0"/>
              </a:rPr>
              <a:t>5. Hydraulic motor: Converts hydraulic energy to mechanical energy.</a:t>
            </a:r>
          </a:p>
          <a:p>
            <a:pPr marL="0" indent="0" algn="l" rtl="0">
              <a:buNone/>
            </a:pPr>
            <a:r>
              <a:rPr lang="en-US" b="1" dirty="0" smtClean="0">
                <a:latin typeface="Times New Roman" pitchFamily="18" charset="0"/>
                <a:cs typeface="Times New Roman" pitchFamily="18" charset="0"/>
              </a:rPr>
              <a:t>6. Fluid lines: To transport  fluid through hydraulic system.</a:t>
            </a:r>
          </a:p>
          <a:p>
            <a:pPr marL="0" indent="0" algn="l" rtl="0">
              <a:buNone/>
            </a:pPr>
            <a:r>
              <a:rPr lang="en-US" b="1" dirty="0" smtClean="0">
                <a:latin typeface="Times New Roman" pitchFamily="18" charset="0"/>
                <a:cs typeface="Times New Roman" pitchFamily="18" charset="0"/>
              </a:rPr>
              <a:t>7. Hydraulic valves: To control  pressure, flow and direction of hydraulic fluid.  </a:t>
            </a:r>
          </a:p>
        </p:txBody>
      </p:sp>
    </p:spTree>
    <p:extLst>
      <p:ext uri="{BB962C8B-B14F-4D97-AF65-F5344CB8AC3E}">
        <p14:creationId xmlns:p14="http://schemas.microsoft.com/office/powerpoint/2010/main" val="3744226187"/>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xmlns:mc="http://schemas.openxmlformats.org/markup-compatibility/2006" xmlns:a14="http://schemas.microsoft.com/office/drawing/2010/main" val="4E3B30" mc:Ignorable=""/>
      </a:dk2>
      <a:lt2>
        <a:srgbClr xmlns:mc="http://schemas.openxmlformats.org/markup-compatibility/2006" xmlns:a14="http://schemas.microsoft.com/office/drawing/2010/main" val="FBEEC9" mc:Ignorable=""/>
      </a:lt2>
      <a:accent1>
        <a:srgbClr xmlns:mc="http://schemas.openxmlformats.org/markup-compatibility/2006" xmlns:a14="http://schemas.microsoft.com/office/drawing/2010/main" val="F0A22E" mc:Ignorable=""/>
      </a:accent1>
      <a:accent2>
        <a:srgbClr xmlns:mc="http://schemas.openxmlformats.org/markup-compatibility/2006" xmlns:a14="http://schemas.microsoft.com/office/drawing/2010/main" val="A5644E" mc:Ignorable=""/>
      </a:accent2>
      <a:accent3>
        <a:srgbClr xmlns:mc="http://schemas.openxmlformats.org/markup-compatibility/2006" xmlns:a14="http://schemas.microsoft.com/office/drawing/2010/main" val="B58B80" mc:Ignorable=""/>
      </a:accent3>
      <a:accent4>
        <a:srgbClr xmlns:mc="http://schemas.openxmlformats.org/markup-compatibility/2006" xmlns:a14="http://schemas.microsoft.com/office/drawing/2010/main" val="C3986D" mc:Ignorable=""/>
      </a:accent4>
      <a:accent5>
        <a:srgbClr xmlns:mc="http://schemas.openxmlformats.org/markup-compatibility/2006" xmlns:a14="http://schemas.microsoft.com/office/drawing/2010/main" val="A19574" mc:Ignorable=""/>
      </a:accent5>
      <a:accent6>
        <a:srgbClr xmlns:mc="http://schemas.openxmlformats.org/markup-compatibility/2006" xmlns:a14="http://schemas.microsoft.com/office/drawing/2010/main" val="C17529" mc:Ignorable=""/>
      </a:accent6>
      <a:hlink>
        <a:srgbClr xmlns:mc="http://schemas.openxmlformats.org/markup-compatibility/2006" xmlns:a14="http://schemas.microsoft.com/office/drawing/2010/main" val="AD1F1F" mc:Ignorable=""/>
      </a:hlink>
      <a:folHlink>
        <a:srgbClr xmlns:mc="http://schemas.openxmlformats.org/markup-compatibility/2006" xmlns:a14="http://schemas.microsoft.com/office/drawing/2010/main" val="FFC42F" mc:Ignorable=""/>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xmlns:mc="http://schemas.openxmlformats.org/markup-compatibility/2006" xmlns:a14="http://schemas.microsoft.com/office/drawing/2010/main" val="4E3B30" mc:Ignorable="">
                <a:alpha val="60000"/>
              </a:srgbClr>
            </a:outerShdw>
          </a:effectLst>
        </a:effectStyle>
        <a:effectStyle>
          <a:effectLst>
            <a:outerShdw blurRad="76200" dist="50800" dir="5400000" rotWithShape="0">
              <a:srgbClr xmlns:mc="http://schemas.openxmlformats.org/markup-compatibility/2006" xmlns:a14="http://schemas.microsoft.com/office/drawing/2010/main" val="4E3B30" mc:Ignorable="">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xmlns:mc="http://schemas.openxmlformats.org/markup-compatibility/2006" xmlns:a14="http://schemas.microsoft.com/office/drawing/2010/main" val="4E3B30" mc:Ignorable="">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xmlns:mc="http://schemas.openxmlformats.org/markup-compatibility/2006" xmlns:a14="http://schemas.microsoft.com/office/drawing/2010/main" val="1F497D" mc:Ignorable=""/>
      </a:dk2>
      <a:lt2>
        <a:srgbClr xmlns:mc="http://schemas.openxmlformats.org/markup-compatibility/2006" xmlns:a14="http://schemas.microsoft.com/office/drawing/2010/main" val="EEECE1" mc:Ignorable=""/>
      </a:lt2>
      <a:accent1>
        <a:srgbClr xmlns:mc="http://schemas.openxmlformats.org/markup-compatibility/2006" xmlns:a14="http://schemas.microsoft.com/office/drawing/2010/main" val="4F81BD" mc:Ignorable=""/>
      </a:accent1>
      <a:accent2>
        <a:srgbClr xmlns:mc="http://schemas.openxmlformats.org/markup-compatibility/2006" xmlns:a14="http://schemas.microsoft.com/office/drawing/2010/main" val="C0504D" mc:Ignorable=""/>
      </a:accent2>
      <a:accent3>
        <a:srgbClr xmlns:mc="http://schemas.openxmlformats.org/markup-compatibility/2006" xmlns:a14="http://schemas.microsoft.com/office/drawing/2010/main" val="9BBB59" mc:Ignorable=""/>
      </a:accent3>
      <a:accent4>
        <a:srgbClr xmlns:mc="http://schemas.openxmlformats.org/markup-compatibility/2006" xmlns:a14="http://schemas.microsoft.com/office/drawing/2010/main" val="8064A2" mc:Ignorable=""/>
      </a:accent4>
      <a:accent5>
        <a:srgbClr xmlns:mc="http://schemas.openxmlformats.org/markup-compatibility/2006" xmlns:a14="http://schemas.microsoft.com/office/drawing/2010/main" val="4BACC6" mc:Ignorable=""/>
      </a:accent5>
      <a:accent6>
        <a:srgbClr xmlns:mc="http://schemas.openxmlformats.org/markup-compatibility/2006" xmlns:a14="http://schemas.microsoft.com/office/drawing/2010/main" val="F79646" mc:Ignorable=""/>
      </a:accent6>
      <a:hlink>
        <a:srgbClr xmlns:mc="http://schemas.openxmlformats.org/markup-compatibility/2006" xmlns:a14="http://schemas.microsoft.com/office/drawing/2010/main" val="0000FF" mc:Ignorable=""/>
      </a:hlink>
      <a:folHlink>
        <a:srgbClr xmlns:mc="http://schemas.openxmlformats.org/markup-compatibility/2006" xmlns:a14="http://schemas.microsoft.com/office/drawing/2010/main" val="800080" mc:Ignorabl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xmlns:mc="http://schemas.openxmlformats.org/markup-compatibility/2006" xmlns:a14="http://schemas.microsoft.com/office/drawing/2010/main" val="000000" mc:Ignorable="">
                <a:alpha val="38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effectStyle>
        <a:effectStyle>
          <a:effectLst>
            <a:outerShdw blurRad="40000" dist="23000" dir="5400000" rotWithShape="0">
              <a:srgbClr xmlns:mc="http://schemas.openxmlformats.org/markup-compatibility/2006" xmlns:a14="http://schemas.microsoft.com/office/drawing/2010/main" val="000000" mc:Ignorable="">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270</TotalTime>
  <Words>476</Words>
  <Application>Microsoft Office PowerPoint</Application>
  <PresentationFormat>On-screen Show (4:3)</PresentationFormat>
  <Paragraphs>44</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Trek</vt:lpstr>
      <vt:lpstr>      An-najah national university  faculty of engineering mechanical engineering department   </vt:lpstr>
      <vt:lpstr>Mole robot </vt:lpstr>
      <vt:lpstr>Mechanical design </vt:lpstr>
      <vt:lpstr>PowerPoint Presentation</vt:lpstr>
      <vt:lpstr>Cutting tool holder </vt:lpstr>
      <vt:lpstr>Cutting tool </vt:lpstr>
      <vt:lpstr>Cutting forces </vt:lpstr>
      <vt:lpstr>Hydraulic power</vt:lpstr>
      <vt:lpstr>Hydraulic circuit Design </vt:lpstr>
      <vt:lpstr>PowerPoint Presentation</vt:lpstr>
      <vt:lpstr>Conclusion </vt:lpstr>
      <vt:lpstr>Recommendations </vt:lpstr>
    </vt:vector>
  </TitlesOfParts>
  <Company>khkhk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Anjah national university  faculty of engineering mechanical engineering department </dc:title>
  <dc:creator>nidal</dc:creator>
  <cp:lastModifiedBy>nidal</cp:lastModifiedBy>
  <cp:revision>24</cp:revision>
  <dcterms:created xsi:type="dcterms:W3CDTF">2010-05-23T15:56:08Z</dcterms:created>
  <dcterms:modified xsi:type="dcterms:W3CDTF">2010-05-24T00:31:14Z</dcterms:modified>
</cp:coreProperties>
</file>