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99" r:id="rId5"/>
    <p:sldId id="300" r:id="rId6"/>
    <p:sldId id="301" r:id="rId7"/>
    <p:sldId id="302" r:id="rId8"/>
    <p:sldId id="303" r:id="rId9"/>
    <p:sldId id="304" r:id="rId10"/>
    <p:sldId id="288" r:id="rId11"/>
    <p:sldId id="289" r:id="rId12"/>
    <p:sldId id="306" r:id="rId13"/>
    <p:sldId id="307" r:id="rId14"/>
    <p:sldId id="308" r:id="rId15"/>
    <p:sldId id="291" r:id="rId16"/>
    <p:sldId id="292" r:id="rId17"/>
    <p:sldId id="293" r:id="rId18"/>
    <p:sldId id="294" r:id="rId19"/>
    <p:sldId id="295" r:id="rId20"/>
    <p:sldId id="296" r:id="rId21"/>
    <p:sldId id="297" r:id="rId22"/>
    <p:sldId id="298" r:id="rId23"/>
    <p:sldId id="286" r:id="rId24"/>
    <p:sldId id="287" r:id="rId25"/>
    <p:sldId id="28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2" d="100"/>
          <a:sy n="62" d="100"/>
        </p:scale>
        <p:origin x="-96" y="-22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6FF7-6837-4FEF-A232-F039F1925390}" type="datetimeFigureOut">
              <a:rPr lang="en-US" smtClean="0"/>
              <a:t>5/19/2014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A6EDB-E8B5-42A6-9921-EBE991CE0835}" type="slidenum">
              <a:rPr lang="en-US" smtClean="0"/>
              <a:t>‹#›</a:t>
            </a:fld>
            <a:endParaRPr lang="en-US"/>
          </a:p>
        </p:txBody>
      </p:sp>
    </p:spTree>
    <p:extLst>
      <p:ext uri="{BB962C8B-B14F-4D97-AF65-F5344CB8AC3E}">
        <p14:creationId xmlns:p14="http://schemas.microsoft.com/office/powerpoint/2010/main" val="4286587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6BE8A45-9AAB-437E-8290-DBE081534C17}" type="slidenum">
              <a:rPr lang="ar-SA" smtClean="0"/>
              <a:pPr/>
              <a:t>1</a:t>
            </a:fld>
            <a:endParaRPr lang="ar-SA"/>
          </a:p>
        </p:txBody>
      </p:sp>
    </p:spTree>
    <p:extLst>
      <p:ext uri="{BB962C8B-B14F-4D97-AF65-F5344CB8AC3E}">
        <p14:creationId xmlns:p14="http://schemas.microsoft.com/office/powerpoint/2010/main" val="2659008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34DA6EDB-E8B5-42A6-9921-EBE991CE0835}" type="slidenum">
              <a:rPr lang="en-US" smtClean="0"/>
              <a:t>2</a:t>
            </a:fld>
            <a:endParaRPr lang="en-US"/>
          </a:p>
        </p:txBody>
      </p:sp>
    </p:spTree>
    <p:extLst>
      <p:ext uri="{BB962C8B-B14F-4D97-AF65-F5344CB8AC3E}">
        <p14:creationId xmlns:p14="http://schemas.microsoft.com/office/powerpoint/2010/main" val="1212565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96BE8A45-9AAB-437E-8290-DBE081534C17}" type="slidenum">
              <a:rPr lang="ar-SA" smtClean="0"/>
              <a:pPr/>
              <a:t>10</a:t>
            </a:fld>
            <a:endParaRPr lang="ar-SA"/>
          </a:p>
        </p:txBody>
      </p:sp>
    </p:spTree>
    <p:extLst>
      <p:ext uri="{BB962C8B-B14F-4D97-AF65-F5344CB8AC3E}">
        <p14:creationId xmlns:p14="http://schemas.microsoft.com/office/powerpoint/2010/main" val="2267258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96BE8A45-9AAB-437E-8290-DBE081534C17}" type="slidenum">
              <a:rPr lang="ar-SA" smtClean="0"/>
              <a:pPr/>
              <a:t>25</a:t>
            </a:fld>
            <a:endParaRPr lang="ar-SA"/>
          </a:p>
        </p:txBody>
      </p:sp>
    </p:spTree>
    <p:extLst>
      <p:ext uri="{BB962C8B-B14F-4D97-AF65-F5344CB8AC3E}">
        <p14:creationId xmlns:p14="http://schemas.microsoft.com/office/powerpoint/2010/main" val="1107781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8237C7-5C9F-4C89-BD97-330DC4564F85}" type="datetimeFigureOut">
              <a:rPr lang="en-US" smtClean="0"/>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203A0-5CEB-4280-AA39-9CB565CB8CF5}" type="slidenum">
              <a:rPr lang="en-US" smtClean="0"/>
              <a:t>‹#›</a:t>
            </a:fld>
            <a:endParaRPr lang="en-US"/>
          </a:p>
        </p:txBody>
      </p:sp>
    </p:spTree>
    <p:extLst>
      <p:ext uri="{BB962C8B-B14F-4D97-AF65-F5344CB8AC3E}">
        <p14:creationId xmlns:p14="http://schemas.microsoft.com/office/powerpoint/2010/main" val="3297606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8237C7-5C9F-4C89-BD97-330DC4564F85}" type="datetimeFigureOut">
              <a:rPr lang="en-US" smtClean="0"/>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203A0-5CEB-4280-AA39-9CB565CB8CF5}" type="slidenum">
              <a:rPr lang="en-US" smtClean="0"/>
              <a:t>‹#›</a:t>
            </a:fld>
            <a:endParaRPr lang="en-US"/>
          </a:p>
        </p:txBody>
      </p:sp>
    </p:spTree>
    <p:extLst>
      <p:ext uri="{BB962C8B-B14F-4D97-AF65-F5344CB8AC3E}">
        <p14:creationId xmlns:p14="http://schemas.microsoft.com/office/powerpoint/2010/main" val="809926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8237C7-5C9F-4C89-BD97-330DC4564F85}" type="datetimeFigureOut">
              <a:rPr lang="en-US" smtClean="0"/>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203A0-5CEB-4280-AA39-9CB565CB8CF5}" type="slidenum">
              <a:rPr lang="en-US" smtClean="0"/>
              <a:t>‹#›</a:t>
            </a:fld>
            <a:endParaRPr lang="en-US"/>
          </a:p>
        </p:txBody>
      </p:sp>
    </p:spTree>
    <p:extLst>
      <p:ext uri="{BB962C8B-B14F-4D97-AF65-F5344CB8AC3E}">
        <p14:creationId xmlns:p14="http://schemas.microsoft.com/office/powerpoint/2010/main" val="615939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8237C7-5C9F-4C89-BD97-330DC4564F85}" type="datetimeFigureOut">
              <a:rPr lang="en-US" smtClean="0"/>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203A0-5CEB-4280-AA39-9CB565CB8CF5}" type="slidenum">
              <a:rPr lang="en-US" smtClean="0"/>
              <a:t>‹#›</a:t>
            </a:fld>
            <a:endParaRPr lang="en-US"/>
          </a:p>
        </p:txBody>
      </p:sp>
    </p:spTree>
    <p:extLst>
      <p:ext uri="{BB962C8B-B14F-4D97-AF65-F5344CB8AC3E}">
        <p14:creationId xmlns:p14="http://schemas.microsoft.com/office/powerpoint/2010/main" val="2950485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8237C7-5C9F-4C89-BD97-330DC4564F85}" type="datetimeFigureOut">
              <a:rPr lang="en-US" smtClean="0"/>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203A0-5CEB-4280-AA39-9CB565CB8CF5}" type="slidenum">
              <a:rPr lang="en-US" smtClean="0"/>
              <a:t>‹#›</a:t>
            </a:fld>
            <a:endParaRPr lang="en-US"/>
          </a:p>
        </p:txBody>
      </p:sp>
    </p:spTree>
    <p:extLst>
      <p:ext uri="{BB962C8B-B14F-4D97-AF65-F5344CB8AC3E}">
        <p14:creationId xmlns:p14="http://schemas.microsoft.com/office/powerpoint/2010/main" val="3766248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8237C7-5C9F-4C89-BD97-330DC4564F85}" type="datetimeFigureOut">
              <a:rPr lang="en-US" smtClean="0"/>
              <a:t>5/19/2014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203A0-5CEB-4280-AA39-9CB565CB8CF5}" type="slidenum">
              <a:rPr lang="en-US" smtClean="0"/>
              <a:t>‹#›</a:t>
            </a:fld>
            <a:endParaRPr lang="en-US"/>
          </a:p>
        </p:txBody>
      </p:sp>
    </p:spTree>
    <p:extLst>
      <p:ext uri="{BB962C8B-B14F-4D97-AF65-F5344CB8AC3E}">
        <p14:creationId xmlns:p14="http://schemas.microsoft.com/office/powerpoint/2010/main" val="3746289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8237C7-5C9F-4C89-BD97-330DC4564F85}" type="datetimeFigureOut">
              <a:rPr lang="en-US" smtClean="0"/>
              <a:t>5/19/2014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A203A0-5CEB-4280-AA39-9CB565CB8CF5}" type="slidenum">
              <a:rPr lang="en-US" smtClean="0"/>
              <a:t>‹#›</a:t>
            </a:fld>
            <a:endParaRPr lang="en-US"/>
          </a:p>
        </p:txBody>
      </p:sp>
    </p:spTree>
    <p:extLst>
      <p:ext uri="{BB962C8B-B14F-4D97-AF65-F5344CB8AC3E}">
        <p14:creationId xmlns:p14="http://schemas.microsoft.com/office/powerpoint/2010/main" val="4082303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8237C7-5C9F-4C89-BD97-330DC4564F85}" type="datetimeFigureOut">
              <a:rPr lang="en-US" smtClean="0"/>
              <a:t>5/19/2014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A203A0-5CEB-4280-AA39-9CB565CB8CF5}" type="slidenum">
              <a:rPr lang="en-US" smtClean="0"/>
              <a:t>‹#›</a:t>
            </a:fld>
            <a:endParaRPr lang="en-US"/>
          </a:p>
        </p:txBody>
      </p:sp>
    </p:spTree>
    <p:extLst>
      <p:ext uri="{BB962C8B-B14F-4D97-AF65-F5344CB8AC3E}">
        <p14:creationId xmlns:p14="http://schemas.microsoft.com/office/powerpoint/2010/main" val="1554772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8237C7-5C9F-4C89-BD97-330DC4564F85}" type="datetimeFigureOut">
              <a:rPr lang="en-US" smtClean="0"/>
              <a:t>5/19/2014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A203A0-5CEB-4280-AA39-9CB565CB8CF5}" type="slidenum">
              <a:rPr lang="en-US" smtClean="0"/>
              <a:t>‹#›</a:t>
            </a:fld>
            <a:endParaRPr lang="en-US"/>
          </a:p>
        </p:txBody>
      </p:sp>
    </p:spTree>
    <p:extLst>
      <p:ext uri="{BB962C8B-B14F-4D97-AF65-F5344CB8AC3E}">
        <p14:creationId xmlns:p14="http://schemas.microsoft.com/office/powerpoint/2010/main" val="2939717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8237C7-5C9F-4C89-BD97-330DC4564F85}" type="datetimeFigureOut">
              <a:rPr lang="en-US" smtClean="0"/>
              <a:t>5/19/2014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203A0-5CEB-4280-AA39-9CB565CB8CF5}" type="slidenum">
              <a:rPr lang="en-US" smtClean="0"/>
              <a:t>‹#›</a:t>
            </a:fld>
            <a:endParaRPr lang="en-US"/>
          </a:p>
        </p:txBody>
      </p:sp>
    </p:spTree>
    <p:extLst>
      <p:ext uri="{BB962C8B-B14F-4D97-AF65-F5344CB8AC3E}">
        <p14:creationId xmlns:p14="http://schemas.microsoft.com/office/powerpoint/2010/main" val="359722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8237C7-5C9F-4C89-BD97-330DC4564F85}" type="datetimeFigureOut">
              <a:rPr lang="en-US" smtClean="0"/>
              <a:t>5/19/2014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203A0-5CEB-4280-AA39-9CB565CB8CF5}" type="slidenum">
              <a:rPr lang="en-US" smtClean="0"/>
              <a:t>‹#›</a:t>
            </a:fld>
            <a:endParaRPr lang="en-US"/>
          </a:p>
        </p:txBody>
      </p:sp>
    </p:spTree>
    <p:extLst>
      <p:ext uri="{BB962C8B-B14F-4D97-AF65-F5344CB8AC3E}">
        <p14:creationId xmlns:p14="http://schemas.microsoft.com/office/powerpoint/2010/main" val="2421013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8237C7-5C9F-4C89-BD97-330DC4564F85}" type="datetimeFigureOut">
              <a:rPr lang="en-US" smtClean="0"/>
              <a:t>5/19/2014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A203A0-5CEB-4280-AA39-9CB565CB8CF5}" type="slidenum">
              <a:rPr lang="en-US" smtClean="0"/>
              <a:t>‹#›</a:t>
            </a:fld>
            <a:endParaRPr lang="en-US"/>
          </a:p>
        </p:txBody>
      </p:sp>
    </p:spTree>
    <p:extLst>
      <p:ext uri="{BB962C8B-B14F-4D97-AF65-F5344CB8AC3E}">
        <p14:creationId xmlns:p14="http://schemas.microsoft.com/office/powerpoint/2010/main" val="1025322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9703"/>
          <a:stretch/>
        </p:blipFill>
        <p:spPr>
          <a:xfrm>
            <a:off x="0" y="0"/>
            <a:ext cx="12192000" cy="6918962"/>
          </a:xfrm>
          <a:prstGeom prst="rect">
            <a:avLst/>
          </a:prstGeom>
        </p:spPr>
      </p:pic>
    </p:spTree>
    <p:extLst>
      <p:ext uri="{BB962C8B-B14F-4D97-AF65-F5344CB8AC3E}">
        <p14:creationId xmlns:p14="http://schemas.microsoft.com/office/powerpoint/2010/main" val="169992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06439" y="0"/>
            <a:ext cx="10515600" cy="968991"/>
          </a:xfrm>
        </p:spPr>
        <p:txBody>
          <a:bodyPr/>
          <a:lstStyle/>
          <a:p>
            <a:r>
              <a:rPr lang="en-US" b="1" i="1" dirty="0" smtClean="0">
                <a:latin typeface="Times New Roman" pitchFamily="18" charset="0"/>
                <a:cs typeface="Times New Roman" pitchFamily="18" charset="0"/>
              </a:rPr>
              <a:t>Questionnaire:</a:t>
            </a:r>
            <a:endParaRPr lang="ar-SA" dirty="0"/>
          </a:p>
        </p:txBody>
      </p:sp>
      <p:graphicFrame>
        <p:nvGraphicFramePr>
          <p:cNvPr id="5" name="Table 4"/>
          <p:cNvGraphicFramePr>
            <a:graphicFrameLocks noGrp="1"/>
          </p:cNvGraphicFramePr>
          <p:nvPr>
            <p:extLst>
              <p:ext uri="{D42A27DB-BD31-4B8C-83A1-F6EECF244321}">
                <p14:modId xmlns:p14="http://schemas.microsoft.com/office/powerpoint/2010/main" val="2229845103"/>
              </p:ext>
            </p:extLst>
          </p:nvPr>
        </p:nvGraphicFramePr>
        <p:xfrm>
          <a:off x="1023581" y="1064523"/>
          <a:ext cx="9198591" cy="6089578"/>
        </p:xfrm>
        <a:graphic>
          <a:graphicData uri="http://schemas.openxmlformats.org/drawingml/2006/table">
            <a:tbl>
              <a:tblPr firstRow="1" firstCol="1" bandRow="1">
                <a:tableStyleId>{5C22544A-7EE6-4342-B048-85BDC9FD1C3A}</a:tableStyleId>
              </a:tblPr>
              <a:tblGrid>
                <a:gridCol w="2911352"/>
                <a:gridCol w="2911352"/>
                <a:gridCol w="1501719"/>
                <a:gridCol w="185680"/>
                <a:gridCol w="185680"/>
                <a:gridCol w="1502808"/>
              </a:tblGrid>
              <a:tr h="300300">
                <a:tc gridSpan="2">
                  <a:txBody>
                    <a:bodyPr/>
                    <a:lstStyle/>
                    <a:p>
                      <a:pPr marL="0" marR="0" algn="just">
                        <a:lnSpc>
                          <a:spcPct val="150000"/>
                        </a:lnSpc>
                        <a:spcBef>
                          <a:spcPts val="0"/>
                        </a:spcBef>
                        <a:spcAft>
                          <a:spcPts val="1000"/>
                        </a:spcAft>
                      </a:pPr>
                      <a:r>
                        <a:rPr lang="en-US" sz="1400" kern="1200" dirty="0">
                          <a:solidFill>
                            <a:schemeClr val="tx1"/>
                          </a:solidFill>
                          <a:latin typeface="Times New Roman" pitchFamily="18" charset="0"/>
                          <a:ea typeface="+mn-ea"/>
                          <a:cs typeface="Times New Roman" pitchFamily="18" charset="0"/>
                        </a:rPr>
                        <a:t>No.</a:t>
                      </a:r>
                    </a:p>
                  </a:txBody>
                  <a:tcPr marL="37832" marR="37832" marT="0" marB="0"/>
                </a:tc>
                <a:tc hMerge="1">
                  <a:txBody>
                    <a:bodyPr/>
                    <a:lstStyle/>
                    <a:p>
                      <a:endParaRPr lang="en-US"/>
                    </a:p>
                  </a:txBody>
                  <a:tcPr/>
                </a:tc>
                <a:tc gridSpan="4">
                  <a:txBody>
                    <a:bodyPr/>
                    <a:lstStyle/>
                    <a:p>
                      <a:pPr marL="0" marR="0" algn="just">
                        <a:lnSpc>
                          <a:spcPct val="150000"/>
                        </a:lnSpc>
                        <a:spcBef>
                          <a:spcPts val="0"/>
                        </a:spcBef>
                        <a:spcAft>
                          <a:spcPts val="1000"/>
                        </a:spcAft>
                      </a:pPr>
                      <a:r>
                        <a:rPr lang="en-US" sz="1400" kern="1200">
                          <a:solidFill>
                            <a:schemeClr val="tx1"/>
                          </a:solidFill>
                          <a:latin typeface="Times New Roman" pitchFamily="18" charset="0"/>
                          <a:ea typeface="+mn-ea"/>
                          <a:cs typeface="Times New Roman" pitchFamily="18" charset="0"/>
                        </a:rPr>
                        <a:t> </a:t>
                      </a:r>
                    </a:p>
                  </a:txBody>
                  <a:tcPr marL="37832" marR="37832" marT="0" marB="0"/>
                </a:tc>
                <a:tc hMerge="1">
                  <a:txBody>
                    <a:bodyPr/>
                    <a:lstStyle/>
                    <a:p>
                      <a:endParaRPr lang="en-US"/>
                    </a:p>
                  </a:txBody>
                  <a:tcPr/>
                </a:tc>
                <a:tc hMerge="1">
                  <a:txBody>
                    <a:bodyPr/>
                    <a:lstStyle/>
                    <a:p>
                      <a:endParaRPr lang="en-US"/>
                    </a:p>
                  </a:txBody>
                  <a:tcPr/>
                </a:tc>
                <a:tc hMerge="1">
                  <a:txBody>
                    <a:bodyPr/>
                    <a:lstStyle/>
                    <a:p>
                      <a:endParaRPr lang="en-US"/>
                    </a:p>
                  </a:txBody>
                  <a:tcPr/>
                </a:tc>
              </a:tr>
              <a:tr h="300300">
                <a:tc gridSpan="2">
                  <a:txBody>
                    <a:bodyPr/>
                    <a:lstStyle/>
                    <a:p>
                      <a:pPr marL="0" marR="0" algn="just">
                        <a:lnSpc>
                          <a:spcPct val="150000"/>
                        </a:lnSpc>
                        <a:spcBef>
                          <a:spcPts val="0"/>
                        </a:spcBef>
                        <a:spcAft>
                          <a:spcPts val="1000"/>
                        </a:spcAft>
                      </a:pPr>
                      <a:r>
                        <a:rPr lang="en-US" sz="1400" kern="1200" dirty="0">
                          <a:solidFill>
                            <a:schemeClr val="tx1"/>
                          </a:solidFill>
                          <a:latin typeface="Times New Roman" pitchFamily="18" charset="0"/>
                          <a:ea typeface="+mn-ea"/>
                          <a:cs typeface="Times New Roman" pitchFamily="18" charset="0"/>
                        </a:rPr>
                        <a:t>The Project Name and/or Owner Name </a:t>
                      </a:r>
                    </a:p>
                  </a:txBody>
                  <a:tcPr marL="37832" marR="37832" marT="0" marB="0"/>
                </a:tc>
                <a:tc hMerge="1">
                  <a:txBody>
                    <a:bodyPr/>
                    <a:lstStyle/>
                    <a:p>
                      <a:endParaRPr lang="en-US"/>
                    </a:p>
                  </a:txBody>
                  <a:tcPr/>
                </a:tc>
                <a:tc gridSpan="4">
                  <a:txBody>
                    <a:bodyPr/>
                    <a:lstStyle/>
                    <a:p>
                      <a:pPr marL="0" marR="0" algn="just">
                        <a:lnSpc>
                          <a:spcPct val="150000"/>
                        </a:lnSpc>
                        <a:spcBef>
                          <a:spcPts val="0"/>
                        </a:spcBef>
                        <a:spcAft>
                          <a:spcPts val="1000"/>
                        </a:spcAft>
                      </a:pPr>
                      <a:r>
                        <a:rPr lang="en-US" sz="1400" kern="1200">
                          <a:solidFill>
                            <a:schemeClr val="tx1"/>
                          </a:solidFill>
                          <a:latin typeface="Times New Roman" pitchFamily="18" charset="0"/>
                          <a:ea typeface="+mn-ea"/>
                          <a:cs typeface="Times New Roman" pitchFamily="18" charset="0"/>
                        </a:rPr>
                        <a:t> </a:t>
                      </a:r>
                    </a:p>
                  </a:txBody>
                  <a:tcPr marL="37832" marR="37832" marT="0" marB="0"/>
                </a:tc>
                <a:tc hMerge="1">
                  <a:txBody>
                    <a:bodyPr/>
                    <a:lstStyle/>
                    <a:p>
                      <a:endParaRPr lang="en-US"/>
                    </a:p>
                  </a:txBody>
                  <a:tcPr/>
                </a:tc>
                <a:tc hMerge="1">
                  <a:txBody>
                    <a:bodyPr/>
                    <a:lstStyle/>
                    <a:p>
                      <a:endParaRPr lang="en-US"/>
                    </a:p>
                  </a:txBody>
                  <a:tcPr/>
                </a:tc>
                <a:tc hMerge="1">
                  <a:txBody>
                    <a:bodyPr/>
                    <a:lstStyle/>
                    <a:p>
                      <a:endParaRPr lang="en-US"/>
                    </a:p>
                  </a:txBody>
                  <a:tcPr/>
                </a:tc>
              </a:tr>
              <a:tr h="300300">
                <a:tc gridSpan="2">
                  <a:txBody>
                    <a:bodyPr/>
                    <a:lstStyle/>
                    <a:p>
                      <a:pPr marL="0" marR="0" algn="just">
                        <a:lnSpc>
                          <a:spcPct val="150000"/>
                        </a:lnSpc>
                        <a:spcBef>
                          <a:spcPts val="0"/>
                        </a:spcBef>
                        <a:spcAft>
                          <a:spcPts val="1000"/>
                        </a:spcAft>
                      </a:pPr>
                      <a:r>
                        <a:rPr lang="en-US" sz="1400" kern="1200" dirty="0">
                          <a:solidFill>
                            <a:schemeClr val="tx1"/>
                          </a:solidFill>
                          <a:latin typeface="Times New Roman" pitchFamily="18" charset="0"/>
                          <a:ea typeface="+mn-ea"/>
                          <a:cs typeface="Times New Roman" pitchFamily="18" charset="0"/>
                        </a:rPr>
                        <a:t>Location </a:t>
                      </a:r>
                    </a:p>
                  </a:txBody>
                  <a:tcPr marL="37832" marR="37832" marT="0" marB="0"/>
                </a:tc>
                <a:tc hMerge="1">
                  <a:txBody>
                    <a:bodyPr/>
                    <a:lstStyle/>
                    <a:p>
                      <a:endParaRPr lang="en-US"/>
                    </a:p>
                  </a:txBody>
                  <a:tcPr/>
                </a:tc>
                <a:tc gridSpan="4">
                  <a:txBody>
                    <a:bodyPr/>
                    <a:lstStyle/>
                    <a:p>
                      <a:pPr marL="0" marR="0" algn="just">
                        <a:lnSpc>
                          <a:spcPct val="150000"/>
                        </a:lnSpc>
                        <a:spcBef>
                          <a:spcPts val="0"/>
                        </a:spcBef>
                        <a:spcAft>
                          <a:spcPts val="1000"/>
                        </a:spcAft>
                      </a:pPr>
                      <a:r>
                        <a:rPr lang="en-US" sz="1400" kern="1200">
                          <a:solidFill>
                            <a:schemeClr val="tx1"/>
                          </a:solidFill>
                          <a:latin typeface="Times New Roman" pitchFamily="18" charset="0"/>
                          <a:ea typeface="+mn-ea"/>
                          <a:cs typeface="Times New Roman" pitchFamily="18" charset="0"/>
                        </a:rPr>
                        <a:t> </a:t>
                      </a:r>
                    </a:p>
                  </a:txBody>
                  <a:tcPr marL="37832" marR="37832" marT="0" marB="0"/>
                </a:tc>
                <a:tc hMerge="1">
                  <a:txBody>
                    <a:bodyPr/>
                    <a:lstStyle/>
                    <a:p>
                      <a:endParaRPr lang="en-US"/>
                    </a:p>
                  </a:txBody>
                  <a:tcPr/>
                </a:tc>
                <a:tc hMerge="1">
                  <a:txBody>
                    <a:bodyPr/>
                    <a:lstStyle/>
                    <a:p>
                      <a:endParaRPr lang="en-US"/>
                    </a:p>
                  </a:txBody>
                  <a:tcPr/>
                </a:tc>
                <a:tc hMerge="1">
                  <a:txBody>
                    <a:bodyPr/>
                    <a:lstStyle/>
                    <a:p>
                      <a:endParaRPr lang="en-US"/>
                    </a:p>
                  </a:txBody>
                  <a:tcPr/>
                </a:tc>
              </a:tr>
              <a:tr h="300300">
                <a:tc gridSpan="2">
                  <a:txBody>
                    <a:bodyPr/>
                    <a:lstStyle/>
                    <a:p>
                      <a:pPr marL="0" marR="0" algn="just">
                        <a:lnSpc>
                          <a:spcPct val="150000"/>
                        </a:lnSpc>
                        <a:spcBef>
                          <a:spcPts val="0"/>
                        </a:spcBef>
                        <a:spcAft>
                          <a:spcPts val="1000"/>
                        </a:spcAft>
                      </a:pPr>
                      <a:r>
                        <a:rPr lang="en-US" sz="1400" kern="1200" dirty="0">
                          <a:solidFill>
                            <a:schemeClr val="tx1"/>
                          </a:solidFill>
                          <a:latin typeface="Times New Roman" pitchFamily="18" charset="0"/>
                          <a:ea typeface="+mn-ea"/>
                          <a:cs typeface="Times New Roman" pitchFamily="18" charset="0"/>
                        </a:rPr>
                        <a:t>Uses of Proposed Building </a:t>
                      </a:r>
                    </a:p>
                  </a:txBody>
                  <a:tcPr marL="37832" marR="37832" marT="0" marB="0"/>
                </a:tc>
                <a:tc hMerge="1">
                  <a:txBody>
                    <a:bodyPr/>
                    <a:lstStyle/>
                    <a:p>
                      <a:endParaRPr lang="en-US"/>
                    </a:p>
                  </a:txBody>
                  <a:tcPr/>
                </a:tc>
                <a:tc gridSpan="4">
                  <a:txBody>
                    <a:bodyPr/>
                    <a:lstStyle/>
                    <a:p>
                      <a:pPr marL="0" marR="0" algn="just">
                        <a:lnSpc>
                          <a:spcPct val="150000"/>
                        </a:lnSpc>
                        <a:spcBef>
                          <a:spcPts val="0"/>
                        </a:spcBef>
                        <a:spcAft>
                          <a:spcPts val="1000"/>
                        </a:spcAft>
                      </a:pPr>
                      <a:r>
                        <a:rPr lang="en-US" sz="1400" kern="1200" dirty="0">
                          <a:solidFill>
                            <a:schemeClr val="tx1"/>
                          </a:solidFill>
                          <a:latin typeface="Times New Roman" pitchFamily="18" charset="0"/>
                          <a:ea typeface="+mn-ea"/>
                          <a:cs typeface="Times New Roman" pitchFamily="18" charset="0"/>
                        </a:rPr>
                        <a:t> </a:t>
                      </a:r>
                    </a:p>
                  </a:txBody>
                  <a:tcPr marL="37832" marR="37832" marT="0" marB="0"/>
                </a:tc>
                <a:tc hMerge="1">
                  <a:txBody>
                    <a:bodyPr/>
                    <a:lstStyle/>
                    <a:p>
                      <a:endParaRPr lang="en-US"/>
                    </a:p>
                  </a:txBody>
                  <a:tcPr/>
                </a:tc>
                <a:tc hMerge="1">
                  <a:txBody>
                    <a:bodyPr/>
                    <a:lstStyle/>
                    <a:p>
                      <a:endParaRPr lang="en-US"/>
                    </a:p>
                  </a:txBody>
                  <a:tcPr/>
                </a:tc>
                <a:tc hMerge="1">
                  <a:txBody>
                    <a:bodyPr/>
                    <a:lstStyle/>
                    <a:p>
                      <a:endParaRPr lang="en-US"/>
                    </a:p>
                  </a:txBody>
                  <a:tcPr/>
                </a:tc>
              </a:tr>
              <a:tr h="469752">
                <a:tc gridSpan="2">
                  <a:txBody>
                    <a:bodyPr/>
                    <a:lstStyle/>
                    <a:p>
                      <a:pPr marL="0" marR="0" algn="just">
                        <a:lnSpc>
                          <a:spcPct val="150000"/>
                        </a:lnSpc>
                        <a:spcBef>
                          <a:spcPts val="0"/>
                        </a:spcBef>
                        <a:spcAft>
                          <a:spcPts val="1000"/>
                        </a:spcAft>
                      </a:pPr>
                      <a:r>
                        <a:rPr lang="en-US" sz="1400" kern="1200" dirty="0">
                          <a:solidFill>
                            <a:schemeClr val="tx1"/>
                          </a:solidFill>
                          <a:latin typeface="Times New Roman" pitchFamily="18" charset="0"/>
                          <a:ea typeface="+mn-ea"/>
                          <a:cs typeface="Times New Roman" pitchFamily="18" charset="0"/>
                        </a:rPr>
                        <a:t>Total Area of the Land, area the Plan Building, and number of stories </a:t>
                      </a:r>
                    </a:p>
                  </a:txBody>
                  <a:tcPr marL="37832" marR="37832" marT="0" marB="0"/>
                </a:tc>
                <a:tc hMerge="1">
                  <a:txBody>
                    <a:bodyPr/>
                    <a:lstStyle/>
                    <a:p>
                      <a:endParaRPr lang="en-US"/>
                    </a:p>
                  </a:txBody>
                  <a:tcPr/>
                </a:tc>
                <a:tc>
                  <a:txBody>
                    <a:bodyPr/>
                    <a:lstStyle/>
                    <a:p>
                      <a:pPr marL="0" marR="0" algn="just">
                        <a:lnSpc>
                          <a:spcPct val="150000"/>
                        </a:lnSpc>
                        <a:spcBef>
                          <a:spcPts val="0"/>
                        </a:spcBef>
                        <a:spcAft>
                          <a:spcPts val="1000"/>
                        </a:spcAft>
                      </a:pPr>
                      <a:r>
                        <a:rPr lang="en-US" sz="1400" kern="1200">
                          <a:solidFill>
                            <a:schemeClr val="tx1"/>
                          </a:solidFill>
                          <a:latin typeface="Times New Roman" pitchFamily="18" charset="0"/>
                          <a:ea typeface="+mn-ea"/>
                          <a:cs typeface="Times New Roman" pitchFamily="18" charset="0"/>
                        </a:rPr>
                        <a:t> </a:t>
                      </a:r>
                    </a:p>
                  </a:txBody>
                  <a:tcPr marL="37832" marR="37832" marT="0" marB="0"/>
                </a:tc>
                <a:tc gridSpan="2">
                  <a:txBody>
                    <a:bodyPr/>
                    <a:lstStyle/>
                    <a:p>
                      <a:pPr marL="0" marR="0" algn="just">
                        <a:lnSpc>
                          <a:spcPct val="150000"/>
                        </a:lnSpc>
                        <a:spcBef>
                          <a:spcPts val="0"/>
                        </a:spcBef>
                        <a:spcAft>
                          <a:spcPts val="1000"/>
                        </a:spcAft>
                      </a:pPr>
                      <a:r>
                        <a:rPr lang="en-US" sz="1400" kern="1200">
                          <a:solidFill>
                            <a:schemeClr val="tx1"/>
                          </a:solidFill>
                          <a:latin typeface="Times New Roman" pitchFamily="18" charset="0"/>
                          <a:ea typeface="+mn-ea"/>
                          <a:cs typeface="Times New Roman" pitchFamily="18" charset="0"/>
                        </a:rPr>
                        <a:t> </a:t>
                      </a:r>
                    </a:p>
                  </a:txBody>
                  <a:tcPr marL="37832" marR="37832" marT="0" marB="0"/>
                </a:tc>
                <a:tc hMerge="1">
                  <a:txBody>
                    <a:bodyPr/>
                    <a:lstStyle/>
                    <a:p>
                      <a:endParaRPr lang="en-US"/>
                    </a:p>
                  </a:txBody>
                  <a:tcPr/>
                </a:tc>
                <a:tc>
                  <a:txBody>
                    <a:bodyPr/>
                    <a:lstStyle/>
                    <a:p>
                      <a:pPr marL="0" marR="0" algn="just">
                        <a:lnSpc>
                          <a:spcPct val="150000"/>
                        </a:lnSpc>
                        <a:spcBef>
                          <a:spcPts val="0"/>
                        </a:spcBef>
                        <a:spcAft>
                          <a:spcPts val="1000"/>
                        </a:spcAft>
                      </a:pPr>
                      <a:r>
                        <a:rPr lang="en-US" sz="1400" kern="1200">
                          <a:solidFill>
                            <a:schemeClr val="tx1"/>
                          </a:solidFill>
                          <a:latin typeface="Times New Roman" pitchFamily="18" charset="0"/>
                          <a:ea typeface="+mn-ea"/>
                          <a:cs typeface="Times New Roman" pitchFamily="18" charset="0"/>
                        </a:rPr>
                        <a:t> </a:t>
                      </a:r>
                    </a:p>
                  </a:txBody>
                  <a:tcPr marL="37832" marR="37832" marT="0" marB="0"/>
                </a:tc>
              </a:tr>
              <a:tr h="300300">
                <a:tc gridSpan="2">
                  <a:txBody>
                    <a:bodyPr/>
                    <a:lstStyle/>
                    <a:p>
                      <a:pPr marL="0" marR="0" algn="just">
                        <a:lnSpc>
                          <a:spcPct val="150000"/>
                        </a:lnSpc>
                        <a:spcBef>
                          <a:spcPts val="0"/>
                        </a:spcBef>
                        <a:spcAft>
                          <a:spcPts val="1000"/>
                        </a:spcAft>
                      </a:pPr>
                      <a:r>
                        <a:rPr lang="en-US" sz="1400" kern="1200" dirty="0">
                          <a:solidFill>
                            <a:schemeClr val="tx1"/>
                          </a:solidFill>
                          <a:latin typeface="Times New Roman" pitchFamily="18" charset="0"/>
                          <a:ea typeface="+mn-ea"/>
                          <a:cs typeface="Times New Roman" pitchFamily="18" charset="0"/>
                        </a:rPr>
                        <a:t>Plot No. and Basin No.</a:t>
                      </a:r>
                    </a:p>
                  </a:txBody>
                  <a:tcPr marL="37832" marR="37832" marT="0" marB="0"/>
                </a:tc>
                <a:tc hMerge="1">
                  <a:txBody>
                    <a:bodyPr/>
                    <a:lstStyle/>
                    <a:p>
                      <a:endParaRPr lang="en-US"/>
                    </a:p>
                  </a:txBody>
                  <a:tcPr/>
                </a:tc>
                <a:tc gridSpan="2">
                  <a:txBody>
                    <a:bodyPr/>
                    <a:lstStyle/>
                    <a:p>
                      <a:pPr marL="0" marR="0" algn="just">
                        <a:lnSpc>
                          <a:spcPct val="150000"/>
                        </a:lnSpc>
                        <a:spcBef>
                          <a:spcPts val="0"/>
                        </a:spcBef>
                        <a:spcAft>
                          <a:spcPts val="1000"/>
                        </a:spcAft>
                      </a:pPr>
                      <a:r>
                        <a:rPr lang="en-US" sz="1400" kern="1200">
                          <a:solidFill>
                            <a:schemeClr val="tx1"/>
                          </a:solidFill>
                          <a:latin typeface="Times New Roman" pitchFamily="18" charset="0"/>
                          <a:ea typeface="+mn-ea"/>
                          <a:cs typeface="Times New Roman" pitchFamily="18" charset="0"/>
                        </a:rPr>
                        <a:t> </a:t>
                      </a:r>
                    </a:p>
                  </a:txBody>
                  <a:tcPr marL="37832" marR="37832" marT="0" marB="0"/>
                </a:tc>
                <a:tc hMerge="1">
                  <a:txBody>
                    <a:bodyPr/>
                    <a:lstStyle/>
                    <a:p>
                      <a:endParaRPr lang="en-US"/>
                    </a:p>
                  </a:txBody>
                  <a:tcPr/>
                </a:tc>
                <a:tc gridSpan="2">
                  <a:txBody>
                    <a:bodyPr/>
                    <a:lstStyle/>
                    <a:p>
                      <a:pPr marL="0" marR="0" algn="just">
                        <a:lnSpc>
                          <a:spcPct val="150000"/>
                        </a:lnSpc>
                        <a:spcBef>
                          <a:spcPts val="0"/>
                        </a:spcBef>
                        <a:spcAft>
                          <a:spcPts val="1000"/>
                        </a:spcAft>
                      </a:pPr>
                      <a:r>
                        <a:rPr lang="en-US" sz="1400" kern="1200">
                          <a:solidFill>
                            <a:schemeClr val="tx1"/>
                          </a:solidFill>
                          <a:latin typeface="Times New Roman" pitchFamily="18" charset="0"/>
                          <a:ea typeface="+mn-ea"/>
                          <a:cs typeface="Times New Roman" pitchFamily="18" charset="0"/>
                        </a:rPr>
                        <a:t> </a:t>
                      </a:r>
                    </a:p>
                  </a:txBody>
                  <a:tcPr marL="37832" marR="37832" marT="0" marB="0"/>
                </a:tc>
                <a:tc hMerge="1">
                  <a:txBody>
                    <a:bodyPr/>
                    <a:lstStyle/>
                    <a:p>
                      <a:endParaRPr lang="en-US"/>
                    </a:p>
                  </a:txBody>
                  <a:tcPr/>
                </a:tc>
              </a:tr>
              <a:tr h="300300">
                <a:tc gridSpan="2">
                  <a:txBody>
                    <a:bodyPr/>
                    <a:lstStyle/>
                    <a:p>
                      <a:pPr marL="0" marR="0" algn="just">
                        <a:lnSpc>
                          <a:spcPct val="150000"/>
                        </a:lnSpc>
                        <a:spcBef>
                          <a:spcPts val="0"/>
                        </a:spcBef>
                        <a:spcAft>
                          <a:spcPts val="1000"/>
                        </a:spcAft>
                      </a:pPr>
                      <a:r>
                        <a:rPr lang="en-US" sz="1400" kern="1200" dirty="0">
                          <a:solidFill>
                            <a:schemeClr val="tx1"/>
                          </a:solidFill>
                          <a:latin typeface="Times New Roman" pitchFamily="18" charset="0"/>
                          <a:ea typeface="+mn-ea"/>
                          <a:cs typeface="Times New Roman" pitchFamily="18" charset="0"/>
                        </a:rPr>
                        <a:t>Original Uses of the Land </a:t>
                      </a:r>
                    </a:p>
                  </a:txBody>
                  <a:tcPr marL="37832" marR="37832" marT="0" marB="0"/>
                </a:tc>
                <a:tc hMerge="1">
                  <a:txBody>
                    <a:bodyPr/>
                    <a:lstStyle/>
                    <a:p>
                      <a:endParaRPr lang="en-US"/>
                    </a:p>
                  </a:txBody>
                  <a:tcPr/>
                </a:tc>
                <a:tc gridSpan="4">
                  <a:txBody>
                    <a:bodyPr/>
                    <a:lstStyle/>
                    <a:p>
                      <a:pPr marL="0" marR="0" algn="just">
                        <a:lnSpc>
                          <a:spcPct val="150000"/>
                        </a:lnSpc>
                        <a:spcBef>
                          <a:spcPts val="0"/>
                        </a:spcBef>
                        <a:spcAft>
                          <a:spcPts val="1000"/>
                        </a:spcAft>
                      </a:pPr>
                      <a:r>
                        <a:rPr lang="en-US" sz="1400" kern="1200">
                          <a:solidFill>
                            <a:schemeClr val="tx1"/>
                          </a:solidFill>
                          <a:latin typeface="Times New Roman" pitchFamily="18" charset="0"/>
                          <a:ea typeface="+mn-ea"/>
                          <a:cs typeface="Times New Roman" pitchFamily="18" charset="0"/>
                        </a:rPr>
                        <a:t> </a:t>
                      </a:r>
                    </a:p>
                  </a:txBody>
                  <a:tcPr marL="37832" marR="37832" marT="0" marB="0"/>
                </a:tc>
                <a:tc hMerge="1">
                  <a:txBody>
                    <a:bodyPr/>
                    <a:lstStyle/>
                    <a:p>
                      <a:endParaRPr lang="en-US"/>
                    </a:p>
                  </a:txBody>
                  <a:tcPr/>
                </a:tc>
                <a:tc hMerge="1">
                  <a:txBody>
                    <a:bodyPr/>
                    <a:lstStyle/>
                    <a:p>
                      <a:endParaRPr lang="en-US"/>
                    </a:p>
                  </a:txBody>
                  <a:tcPr/>
                </a:tc>
                <a:tc hMerge="1">
                  <a:txBody>
                    <a:bodyPr/>
                    <a:lstStyle/>
                    <a:p>
                      <a:endParaRPr lang="en-US"/>
                    </a:p>
                  </a:txBody>
                  <a:tcPr/>
                </a:tc>
              </a:tr>
              <a:tr h="463878">
                <a:tc rowSpan="3">
                  <a:txBody>
                    <a:bodyPr/>
                    <a:lstStyle/>
                    <a:p>
                      <a:pPr marL="0" marR="0" algn="just">
                        <a:lnSpc>
                          <a:spcPct val="150000"/>
                        </a:lnSpc>
                        <a:spcBef>
                          <a:spcPts val="0"/>
                        </a:spcBef>
                        <a:spcAft>
                          <a:spcPts val="1000"/>
                        </a:spcAft>
                      </a:pPr>
                      <a:r>
                        <a:rPr lang="en-US" sz="1400" kern="1200" dirty="0">
                          <a:solidFill>
                            <a:schemeClr val="tx1"/>
                          </a:solidFill>
                          <a:latin typeface="Times New Roman" pitchFamily="18" charset="0"/>
                          <a:ea typeface="+mn-ea"/>
                          <a:cs typeface="Times New Roman" pitchFamily="18" charset="0"/>
                        </a:rPr>
                        <a:t>Soil Testing </a:t>
                      </a:r>
                    </a:p>
                    <a:p>
                      <a:pPr marL="0" marR="0" algn="just">
                        <a:lnSpc>
                          <a:spcPct val="150000"/>
                        </a:lnSpc>
                        <a:spcBef>
                          <a:spcPts val="0"/>
                        </a:spcBef>
                        <a:spcAft>
                          <a:spcPts val="1000"/>
                        </a:spcAft>
                      </a:pPr>
                      <a:r>
                        <a:rPr lang="en-US" sz="1400" kern="1200" dirty="0">
                          <a:solidFill>
                            <a:schemeClr val="tx1"/>
                          </a:solidFill>
                          <a:latin typeface="Times New Roman" pitchFamily="18" charset="0"/>
                          <a:ea typeface="+mn-ea"/>
                          <a:cs typeface="Times New Roman" pitchFamily="18" charset="0"/>
                        </a:rPr>
                        <a:t>Method</a:t>
                      </a:r>
                    </a:p>
                  </a:txBody>
                  <a:tcPr marL="37832" marR="37832" marT="0" marB="0"/>
                </a:tc>
                <a:tc>
                  <a:txBody>
                    <a:bodyPr/>
                    <a:lstStyle/>
                    <a:p>
                      <a:pPr marL="0" marR="291465" algn="just">
                        <a:lnSpc>
                          <a:spcPct val="150000"/>
                        </a:lnSpc>
                        <a:spcBef>
                          <a:spcPts val="0"/>
                        </a:spcBef>
                        <a:spcAft>
                          <a:spcPts val="1000"/>
                        </a:spcAft>
                        <a:tabLst>
                          <a:tab pos="1078230" algn="r"/>
                        </a:tabLst>
                      </a:pPr>
                      <a:r>
                        <a:rPr lang="en-US" sz="1400" kern="1200" dirty="0">
                          <a:solidFill>
                            <a:schemeClr val="tx1"/>
                          </a:solidFill>
                          <a:latin typeface="Times New Roman" pitchFamily="18" charset="0"/>
                          <a:ea typeface="+mn-ea"/>
                          <a:cs typeface="Times New Roman" pitchFamily="18" charset="0"/>
                        </a:rPr>
                        <a:t>Specialized Boring Machine </a:t>
                      </a:r>
                    </a:p>
                  </a:txBody>
                  <a:tcPr marL="37832" marR="37832" marT="0" marB="0"/>
                </a:tc>
                <a:tc gridSpan="4">
                  <a:txBody>
                    <a:bodyPr/>
                    <a:lstStyle/>
                    <a:p>
                      <a:pPr marL="0" marR="0" algn="just">
                        <a:lnSpc>
                          <a:spcPct val="150000"/>
                        </a:lnSpc>
                        <a:spcBef>
                          <a:spcPts val="0"/>
                        </a:spcBef>
                        <a:spcAft>
                          <a:spcPts val="1000"/>
                        </a:spcAft>
                      </a:pPr>
                      <a:r>
                        <a:rPr lang="en-US" sz="1400" kern="1200" dirty="0">
                          <a:solidFill>
                            <a:schemeClr val="tx1"/>
                          </a:solidFill>
                          <a:latin typeface="Times New Roman" pitchFamily="18" charset="0"/>
                          <a:ea typeface="+mn-ea"/>
                          <a:cs typeface="Times New Roman" pitchFamily="18" charset="0"/>
                        </a:rPr>
                        <a:t> </a:t>
                      </a:r>
                    </a:p>
                  </a:txBody>
                  <a:tcPr marL="37832" marR="37832" marT="0" marB="0"/>
                </a:tc>
                <a:tc hMerge="1">
                  <a:txBody>
                    <a:bodyPr/>
                    <a:lstStyle/>
                    <a:p>
                      <a:endParaRPr lang="en-US"/>
                    </a:p>
                  </a:txBody>
                  <a:tcPr/>
                </a:tc>
                <a:tc hMerge="1">
                  <a:txBody>
                    <a:bodyPr/>
                    <a:lstStyle/>
                    <a:p>
                      <a:endParaRPr lang="en-US"/>
                    </a:p>
                  </a:txBody>
                  <a:tcPr/>
                </a:tc>
                <a:tc hMerge="1">
                  <a:txBody>
                    <a:bodyPr/>
                    <a:lstStyle/>
                    <a:p>
                      <a:endParaRPr lang="en-US"/>
                    </a:p>
                  </a:txBody>
                  <a:tcPr/>
                </a:tc>
              </a:tr>
              <a:tr h="300300">
                <a:tc vMerge="1">
                  <a:txBody>
                    <a:bodyPr/>
                    <a:lstStyle/>
                    <a:p>
                      <a:endParaRPr lang="en-US"/>
                    </a:p>
                  </a:txBody>
                  <a:tcPr/>
                </a:tc>
                <a:tc>
                  <a:txBody>
                    <a:bodyPr/>
                    <a:lstStyle/>
                    <a:p>
                      <a:pPr marL="0" marR="0" algn="just">
                        <a:lnSpc>
                          <a:spcPct val="150000"/>
                        </a:lnSpc>
                        <a:spcBef>
                          <a:spcPts val="0"/>
                        </a:spcBef>
                        <a:spcAft>
                          <a:spcPts val="1000"/>
                        </a:spcAft>
                      </a:pPr>
                      <a:r>
                        <a:rPr lang="en-US" sz="1400" kern="1200" dirty="0">
                          <a:solidFill>
                            <a:schemeClr val="tx1"/>
                          </a:solidFill>
                          <a:latin typeface="Times New Roman" pitchFamily="18" charset="0"/>
                          <a:ea typeface="+mn-ea"/>
                          <a:cs typeface="Times New Roman" pitchFamily="18" charset="0"/>
                        </a:rPr>
                        <a:t>Bulldozer </a:t>
                      </a:r>
                    </a:p>
                  </a:txBody>
                  <a:tcPr marL="37832" marR="37832" marT="0" marB="0"/>
                </a:tc>
                <a:tc gridSpan="4">
                  <a:txBody>
                    <a:bodyPr/>
                    <a:lstStyle/>
                    <a:p>
                      <a:pPr marL="0" marR="0" algn="just">
                        <a:lnSpc>
                          <a:spcPct val="150000"/>
                        </a:lnSpc>
                        <a:spcBef>
                          <a:spcPts val="0"/>
                        </a:spcBef>
                        <a:spcAft>
                          <a:spcPts val="1000"/>
                        </a:spcAft>
                      </a:pPr>
                      <a:r>
                        <a:rPr lang="en-US" sz="1400" kern="1200">
                          <a:solidFill>
                            <a:schemeClr val="tx1"/>
                          </a:solidFill>
                          <a:latin typeface="Times New Roman" pitchFamily="18" charset="0"/>
                          <a:ea typeface="+mn-ea"/>
                          <a:cs typeface="Times New Roman" pitchFamily="18" charset="0"/>
                        </a:rPr>
                        <a:t> </a:t>
                      </a:r>
                    </a:p>
                  </a:txBody>
                  <a:tcPr marL="37832" marR="37832" marT="0" marB="0"/>
                </a:tc>
                <a:tc hMerge="1">
                  <a:txBody>
                    <a:bodyPr/>
                    <a:lstStyle/>
                    <a:p>
                      <a:endParaRPr lang="en-US"/>
                    </a:p>
                  </a:txBody>
                  <a:tcPr/>
                </a:tc>
                <a:tc hMerge="1">
                  <a:txBody>
                    <a:bodyPr/>
                    <a:lstStyle/>
                    <a:p>
                      <a:endParaRPr lang="en-US"/>
                    </a:p>
                  </a:txBody>
                  <a:tcPr/>
                </a:tc>
                <a:tc hMerge="1">
                  <a:txBody>
                    <a:bodyPr/>
                    <a:lstStyle/>
                    <a:p>
                      <a:endParaRPr lang="en-US"/>
                    </a:p>
                  </a:txBody>
                  <a:tcPr/>
                </a:tc>
              </a:tr>
              <a:tr h="300300">
                <a:tc vMerge="1">
                  <a:txBody>
                    <a:bodyPr/>
                    <a:lstStyle/>
                    <a:p>
                      <a:endParaRPr lang="en-US"/>
                    </a:p>
                  </a:txBody>
                  <a:tcPr/>
                </a:tc>
                <a:tc>
                  <a:txBody>
                    <a:bodyPr/>
                    <a:lstStyle/>
                    <a:p>
                      <a:pPr marL="0" marR="0" algn="just">
                        <a:lnSpc>
                          <a:spcPct val="150000"/>
                        </a:lnSpc>
                        <a:spcBef>
                          <a:spcPts val="0"/>
                        </a:spcBef>
                        <a:spcAft>
                          <a:spcPts val="1000"/>
                        </a:spcAft>
                      </a:pPr>
                      <a:r>
                        <a:rPr lang="en-US" sz="1400" kern="1200" dirty="0">
                          <a:solidFill>
                            <a:schemeClr val="tx1"/>
                          </a:solidFill>
                          <a:latin typeface="Times New Roman" pitchFamily="18" charset="0"/>
                          <a:ea typeface="+mn-ea"/>
                          <a:cs typeface="Times New Roman" pitchFamily="18" charset="0"/>
                        </a:rPr>
                        <a:t>Eye Exam </a:t>
                      </a:r>
                    </a:p>
                  </a:txBody>
                  <a:tcPr marL="37832" marR="37832" marT="0" marB="0"/>
                </a:tc>
                <a:tc gridSpan="4">
                  <a:txBody>
                    <a:bodyPr/>
                    <a:lstStyle/>
                    <a:p>
                      <a:pPr marL="0" marR="0" algn="just">
                        <a:lnSpc>
                          <a:spcPct val="150000"/>
                        </a:lnSpc>
                        <a:spcBef>
                          <a:spcPts val="0"/>
                        </a:spcBef>
                        <a:spcAft>
                          <a:spcPts val="1000"/>
                        </a:spcAft>
                      </a:pPr>
                      <a:r>
                        <a:rPr lang="en-US" sz="1400" kern="1200">
                          <a:solidFill>
                            <a:schemeClr val="tx1"/>
                          </a:solidFill>
                          <a:latin typeface="Times New Roman" pitchFamily="18" charset="0"/>
                          <a:ea typeface="+mn-ea"/>
                          <a:cs typeface="Times New Roman" pitchFamily="18" charset="0"/>
                        </a:rPr>
                        <a:t> </a:t>
                      </a:r>
                    </a:p>
                  </a:txBody>
                  <a:tcPr marL="37832" marR="37832" marT="0" marB="0"/>
                </a:tc>
                <a:tc hMerge="1">
                  <a:txBody>
                    <a:bodyPr/>
                    <a:lstStyle/>
                    <a:p>
                      <a:endParaRPr lang="en-US"/>
                    </a:p>
                  </a:txBody>
                  <a:tcPr/>
                </a:tc>
                <a:tc hMerge="1">
                  <a:txBody>
                    <a:bodyPr/>
                    <a:lstStyle/>
                    <a:p>
                      <a:endParaRPr lang="en-US"/>
                    </a:p>
                  </a:txBody>
                  <a:tcPr/>
                </a:tc>
                <a:tc hMerge="1">
                  <a:txBody>
                    <a:bodyPr/>
                    <a:lstStyle/>
                    <a:p>
                      <a:endParaRPr lang="en-US"/>
                    </a:p>
                  </a:txBody>
                  <a:tcPr/>
                </a:tc>
              </a:tr>
              <a:tr h="300300">
                <a:tc gridSpan="2">
                  <a:txBody>
                    <a:bodyPr/>
                    <a:lstStyle/>
                    <a:p>
                      <a:pPr marL="0" marR="0" algn="just">
                        <a:lnSpc>
                          <a:spcPct val="150000"/>
                        </a:lnSpc>
                        <a:spcBef>
                          <a:spcPts val="0"/>
                        </a:spcBef>
                        <a:spcAft>
                          <a:spcPts val="1000"/>
                        </a:spcAft>
                      </a:pPr>
                      <a:r>
                        <a:rPr lang="en-US" sz="1400" kern="1200" dirty="0">
                          <a:solidFill>
                            <a:schemeClr val="tx1"/>
                          </a:solidFill>
                          <a:latin typeface="Times New Roman" pitchFamily="18" charset="0"/>
                          <a:ea typeface="+mn-ea"/>
                          <a:cs typeface="Times New Roman" pitchFamily="18" charset="0"/>
                        </a:rPr>
                        <a:t>Soil Strata  </a:t>
                      </a:r>
                    </a:p>
                  </a:txBody>
                  <a:tcPr marL="37832" marR="37832" marT="0" marB="0"/>
                </a:tc>
                <a:tc hMerge="1">
                  <a:txBody>
                    <a:bodyPr/>
                    <a:lstStyle/>
                    <a:p>
                      <a:endParaRPr lang="en-US"/>
                    </a:p>
                  </a:txBody>
                  <a:tcPr/>
                </a:tc>
                <a:tc gridSpan="4">
                  <a:txBody>
                    <a:bodyPr/>
                    <a:lstStyle/>
                    <a:p>
                      <a:pPr marL="0" marR="0" algn="just">
                        <a:lnSpc>
                          <a:spcPct val="150000"/>
                        </a:lnSpc>
                        <a:spcBef>
                          <a:spcPts val="0"/>
                        </a:spcBef>
                        <a:spcAft>
                          <a:spcPts val="1000"/>
                        </a:spcAft>
                      </a:pPr>
                      <a:r>
                        <a:rPr lang="en-US" sz="1400" kern="1200">
                          <a:solidFill>
                            <a:schemeClr val="tx1"/>
                          </a:solidFill>
                          <a:latin typeface="Times New Roman" pitchFamily="18" charset="0"/>
                          <a:ea typeface="+mn-ea"/>
                          <a:cs typeface="Times New Roman" pitchFamily="18" charset="0"/>
                        </a:rPr>
                        <a:t> </a:t>
                      </a:r>
                    </a:p>
                  </a:txBody>
                  <a:tcPr marL="37832" marR="37832" marT="0" marB="0"/>
                </a:tc>
                <a:tc hMerge="1">
                  <a:txBody>
                    <a:bodyPr/>
                    <a:lstStyle/>
                    <a:p>
                      <a:endParaRPr lang="en-US"/>
                    </a:p>
                  </a:txBody>
                  <a:tcPr/>
                </a:tc>
                <a:tc hMerge="1">
                  <a:txBody>
                    <a:bodyPr/>
                    <a:lstStyle/>
                    <a:p>
                      <a:endParaRPr lang="en-US"/>
                    </a:p>
                  </a:txBody>
                  <a:tcPr/>
                </a:tc>
                <a:tc hMerge="1">
                  <a:txBody>
                    <a:bodyPr/>
                    <a:lstStyle/>
                    <a:p>
                      <a:endParaRPr lang="en-US"/>
                    </a:p>
                  </a:txBody>
                  <a:tcPr/>
                </a:tc>
              </a:tr>
              <a:tr h="300300">
                <a:tc gridSpan="2">
                  <a:txBody>
                    <a:bodyPr/>
                    <a:lstStyle/>
                    <a:p>
                      <a:pPr marL="0" marR="0" algn="just">
                        <a:lnSpc>
                          <a:spcPct val="150000"/>
                        </a:lnSpc>
                        <a:spcBef>
                          <a:spcPts val="0"/>
                        </a:spcBef>
                        <a:spcAft>
                          <a:spcPts val="1000"/>
                        </a:spcAft>
                      </a:pPr>
                      <a:r>
                        <a:rPr lang="en-US" sz="1400" kern="1200" dirty="0">
                          <a:solidFill>
                            <a:schemeClr val="tx1"/>
                          </a:solidFill>
                          <a:latin typeface="Times New Roman" pitchFamily="18" charset="0"/>
                          <a:ea typeface="+mn-ea"/>
                          <a:cs typeface="Times New Roman" pitchFamily="18" charset="0"/>
                        </a:rPr>
                        <a:t>Depth of Rock Layer if Available</a:t>
                      </a:r>
                    </a:p>
                  </a:txBody>
                  <a:tcPr marL="37832" marR="37832" marT="0" marB="0"/>
                </a:tc>
                <a:tc hMerge="1">
                  <a:txBody>
                    <a:bodyPr/>
                    <a:lstStyle/>
                    <a:p>
                      <a:endParaRPr lang="en-US"/>
                    </a:p>
                  </a:txBody>
                  <a:tcPr/>
                </a:tc>
                <a:tc gridSpan="4">
                  <a:txBody>
                    <a:bodyPr/>
                    <a:lstStyle/>
                    <a:p>
                      <a:pPr marL="0" marR="0" algn="just">
                        <a:lnSpc>
                          <a:spcPct val="150000"/>
                        </a:lnSpc>
                        <a:spcBef>
                          <a:spcPts val="0"/>
                        </a:spcBef>
                        <a:spcAft>
                          <a:spcPts val="1000"/>
                        </a:spcAft>
                      </a:pPr>
                      <a:r>
                        <a:rPr lang="en-US" sz="1400" kern="1200">
                          <a:solidFill>
                            <a:schemeClr val="tx1"/>
                          </a:solidFill>
                          <a:latin typeface="Times New Roman" pitchFamily="18" charset="0"/>
                          <a:ea typeface="+mn-ea"/>
                          <a:cs typeface="Times New Roman" pitchFamily="18" charset="0"/>
                        </a:rPr>
                        <a:t> </a:t>
                      </a:r>
                    </a:p>
                  </a:txBody>
                  <a:tcPr marL="37832" marR="37832" marT="0" marB="0"/>
                </a:tc>
                <a:tc hMerge="1">
                  <a:txBody>
                    <a:bodyPr/>
                    <a:lstStyle/>
                    <a:p>
                      <a:endParaRPr lang="en-US"/>
                    </a:p>
                  </a:txBody>
                  <a:tcPr/>
                </a:tc>
                <a:tc hMerge="1">
                  <a:txBody>
                    <a:bodyPr/>
                    <a:lstStyle/>
                    <a:p>
                      <a:endParaRPr lang="en-US"/>
                    </a:p>
                  </a:txBody>
                  <a:tcPr/>
                </a:tc>
                <a:tc hMerge="1">
                  <a:txBody>
                    <a:bodyPr/>
                    <a:lstStyle/>
                    <a:p>
                      <a:endParaRPr lang="en-US"/>
                    </a:p>
                  </a:txBody>
                  <a:tcPr/>
                </a:tc>
              </a:tr>
              <a:tr h="300300">
                <a:tc gridSpan="2">
                  <a:txBody>
                    <a:bodyPr/>
                    <a:lstStyle/>
                    <a:p>
                      <a:pPr marL="0" marR="0" algn="just">
                        <a:lnSpc>
                          <a:spcPct val="150000"/>
                        </a:lnSpc>
                        <a:spcBef>
                          <a:spcPts val="0"/>
                        </a:spcBef>
                        <a:spcAft>
                          <a:spcPts val="1000"/>
                        </a:spcAft>
                      </a:pPr>
                      <a:r>
                        <a:rPr lang="en-US" sz="1400" kern="1200" dirty="0">
                          <a:solidFill>
                            <a:schemeClr val="tx1"/>
                          </a:solidFill>
                          <a:latin typeface="Times New Roman" pitchFamily="18" charset="0"/>
                          <a:ea typeface="+mn-ea"/>
                          <a:cs typeface="Times New Roman" pitchFamily="18" charset="0"/>
                        </a:rPr>
                        <a:t>Geological Section </a:t>
                      </a:r>
                    </a:p>
                  </a:txBody>
                  <a:tcPr marL="37832" marR="37832" marT="0" marB="0"/>
                </a:tc>
                <a:tc hMerge="1">
                  <a:txBody>
                    <a:bodyPr/>
                    <a:lstStyle/>
                    <a:p>
                      <a:endParaRPr lang="en-US"/>
                    </a:p>
                  </a:txBody>
                  <a:tcPr/>
                </a:tc>
                <a:tc gridSpan="4">
                  <a:txBody>
                    <a:bodyPr/>
                    <a:lstStyle/>
                    <a:p>
                      <a:pPr marL="0" marR="0" algn="just">
                        <a:lnSpc>
                          <a:spcPct val="150000"/>
                        </a:lnSpc>
                        <a:spcBef>
                          <a:spcPts val="0"/>
                        </a:spcBef>
                        <a:spcAft>
                          <a:spcPts val="1000"/>
                        </a:spcAft>
                      </a:pPr>
                      <a:r>
                        <a:rPr lang="en-US" sz="1400" kern="1200">
                          <a:solidFill>
                            <a:schemeClr val="tx1"/>
                          </a:solidFill>
                          <a:latin typeface="Times New Roman" pitchFamily="18" charset="0"/>
                          <a:ea typeface="+mn-ea"/>
                          <a:cs typeface="Times New Roman" pitchFamily="18" charset="0"/>
                        </a:rPr>
                        <a:t> </a:t>
                      </a:r>
                    </a:p>
                  </a:txBody>
                  <a:tcPr marL="37832" marR="37832" marT="0" marB="0"/>
                </a:tc>
                <a:tc hMerge="1">
                  <a:txBody>
                    <a:bodyPr/>
                    <a:lstStyle/>
                    <a:p>
                      <a:endParaRPr lang="en-US"/>
                    </a:p>
                  </a:txBody>
                  <a:tcPr/>
                </a:tc>
                <a:tc hMerge="1">
                  <a:txBody>
                    <a:bodyPr/>
                    <a:lstStyle/>
                    <a:p>
                      <a:endParaRPr lang="en-US"/>
                    </a:p>
                  </a:txBody>
                  <a:tcPr/>
                </a:tc>
                <a:tc hMerge="1">
                  <a:txBody>
                    <a:bodyPr/>
                    <a:lstStyle/>
                    <a:p>
                      <a:endParaRPr lang="en-US"/>
                    </a:p>
                  </a:txBody>
                  <a:tcPr/>
                </a:tc>
              </a:tr>
              <a:tr h="300300">
                <a:tc gridSpan="2">
                  <a:txBody>
                    <a:bodyPr/>
                    <a:lstStyle/>
                    <a:p>
                      <a:pPr marL="0" marR="0" algn="just">
                        <a:lnSpc>
                          <a:spcPct val="150000"/>
                        </a:lnSpc>
                        <a:spcBef>
                          <a:spcPts val="0"/>
                        </a:spcBef>
                        <a:spcAft>
                          <a:spcPts val="1000"/>
                        </a:spcAft>
                      </a:pPr>
                      <a:r>
                        <a:rPr lang="en-US" sz="1400" kern="1200" dirty="0">
                          <a:solidFill>
                            <a:schemeClr val="tx1"/>
                          </a:solidFill>
                          <a:latin typeface="Times New Roman" pitchFamily="18" charset="0"/>
                          <a:ea typeface="+mn-ea"/>
                          <a:cs typeface="Times New Roman" pitchFamily="18" charset="0"/>
                        </a:rPr>
                        <a:t>Depth of Groundwater </a:t>
                      </a:r>
                    </a:p>
                  </a:txBody>
                  <a:tcPr marL="37832" marR="37832" marT="0" marB="0"/>
                </a:tc>
                <a:tc hMerge="1">
                  <a:txBody>
                    <a:bodyPr/>
                    <a:lstStyle/>
                    <a:p>
                      <a:endParaRPr lang="en-US"/>
                    </a:p>
                  </a:txBody>
                  <a:tcPr/>
                </a:tc>
                <a:tc gridSpan="4">
                  <a:txBody>
                    <a:bodyPr/>
                    <a:lstStyle/>
                    <a:p>
                      <a:pPr marL="0" marR="0" algn="just">
                        <a:lnSpc>
                          <a:spcPct val="150000"/>
                        </a:lnSpc>
                        <a:spcBef>
                          <a:spcPts val="0"/>
                        </a:spcBef>
                        <a:spcAft>
                          <a:spcPts val="1000"/>
                        </a:spcAft>
                      </a:pPr>
                      <a:r>
                        <a:rPr lang="en-US" sz="1400" kern="1200">
                          <a:solidFill>
                            <a:schemeClr val="tx1"/>
                          </a:solidFill>
                          <a:latin typeface="Times New Roman" pitchFamily="18" charset="0"/>
                          <a:ea typeface="+mn-ea"/>
                          <a:cs typeface="Times New Roman" pitchFamily="18" charset="0"/>
                        </a:rPr>
                        <a:t> </a:t>
                      </a:r>
                    </a:p>
                  </a:txBody>
                  <a:tcPr marL="37832" marR="37832" marT="0" marB="0"/>
                </a:tc>
                <a:tc hMerge="1">
                  <a:txBody>
                    <a:bodyPr/>
                    <a:lstStyle/>
                    <a:p>
                      <a:endParaRPr lang="en-US"/>
                    </a:p>
                  </a:txBody>
                  <a:tcPr/>
                </a:tc>
                <a:tc hMerge="1">
                  <a:txBody>
                    <a:bodyPr/>
                    <a:lstStyle/>
                    <a:p>
                      <a:endParaRPr lang="en-US"/>
                    </a:p>
                  </a:txBody>
                  <a:tcPr/>
                </a:tc>
                <a:tc hMerge="1">
                  <a:txBody>
                    <a:bodyPr/>
                    <a:lstStyle/>
                    <a:p>
                      <a:endParaRPr lang="en-US"/>
                    </a:p>
                  </a:txBody>
                  <a:tcPr/>
                </a:tc>
              </a:tr>
              <a:tr h="300300">
                <a:tc gridSpan="2">
                  <a:txBody>
                    <a:bodyPr/>
                    <a:lstStyle/>
                    <a:p>
                      <a:pPr marL="0" marR="0" algn="just">
                        <a:lnSpc>
                          <a:spcPct val="150000"/>
                        </a:lnSpc>
                        <a:spcBef>
                          <a:spcPts val="0"/>
                        </a:spcBef>
                        <a:spcAft>
                          <a:spcPts val="1000"/>
                        </a:spcAft>
                      </a:pPr>
                      <a:r>
                        <a:rPr lang="en-US" sz="1400" kern="1200" dirty="0">
                          <a:solidFill>
                            <a:schemeClr val="tx1"/>
                          </a:solidFill>
                          <a:latin typeface="Times New Roman" pitchFamily="18" charset="0"/>
                          <a:ea typeface="+mn-ea"/>
                          <a:cs typeface="Times New Roman" pitchFamily="18" charset="0"/>
                        </a:rPr>
                        <a:t>Type of Suggested Foundation </a:t>
                      </a:r>
                    </a:p>
                  </a:txBody>
                  <a:tcPr marL="37832" marR="37832" marT="0" marB="0"/>
                </a:tc>
                <a:tc hMerge="1">
                  <a:txBody>
                    <a:bodyPr/>
                    <a:lstStyle/>
                    <a:p>
                      <a:endParaRPr lang="en-US"/>
                    </a:p>
                  </a:txBody>
                  <a:tcPr/>
                </a:tc>
                <a:tc gridSpan="4">
                  <a:txBody>
                    <a:bodyPr/>
                    <a:lstStyle/>
                    <a:p>
                      <a:pPr marL="0" marR="0" algn="just">
                        <a:lnSpc>
                          <a:spcPct val="150000"/>
                        </a:lnSpc>
                        <a:spcBef>
                          <a:spcPts val="0"/>
                        </a:spcBef>
                        <a:spcAft>
                          <a:spcPts val="1000"/>
                        </a:spcAft>
                      </a:pPr>
                      <a:r>
                        <a:rPr lang="en-US" sz="1400" kern="1200">
                          <a:solidFill>
                            <a:schemeClr val="tx1"/>
                          </a:solidFill>
                          <a:latin typeface="Times New Roman" pitchFamily="18" charset="0"/>
                          <a:ea typeface="+mn-ea"/>
                          <a:cs typeface="Times New Roman" pitchFamily="18" charset="0"/>
                        </a:rPr>
                        <a:t> </a:t>
                      </a:r>
                    </a:p>
                  </a:txBody>
                  <a:tcPr marL="37832" marR="37832" marT="0" marB="0"/>
                </a:tc>
                <a:tc hMerge="1">
                  <a:txBody>
                    <a:bodyPr/>
                    <a:lstStyle/>
                    <a:p>
                      <a:endParaRPr lang="en-US"/>
                    </a:p>
                  </a:txBody>
                  <a:tcPr/>
                </a:tc>
                <a:tc hMerge="1">
                  <a:txBody>
                    <a:bodyPr/>
                    <a:lstStyle/>
                    <a:p>
                      <a:endParaRPr lang="en-US"/>
                    </a:p>
                  </a:txBody>
                  <a:tcPr/>
                </a:tc>
                <a:tc hMerge="1">
                  <a:txBody>
                    <a:bodyPr/>
                    <a:lstStyle/>
                    <a:p>
                      <a:endParaRPr lang="en-US"/>
                    </a:p>
                  </a:txBody>
                  <a:tcPr/>
                </a:tc>
              </a:tr>
              <a:tr h="300300">
                <a:tc gridSpan="2">
                  <a:txBody>
                    <a:bodyPr/>
                    <a:lstStyle/>
                    <a:p>
                      <a:pPr marL="0" marR="0" algn="just">
                        <a:lnSpc>
                          <a:spcPct val="150000"/>
                        </a:lnSpc>
                        <a:spcBef>
                          <a:spcPts val="0"/>
                        </a:spcBef>
                        <a:spcAft>
                          <a:spcPts val="1000"/>
                        </a:spcAft>
                      </a:pPr>
                      <a:r>
                        <a:rPr lang="en-US" sz="1400" kern="1200" dirty="0">
                          <a:solidFill>
                            <a:schemeClr val="tx1"/>
                          </a:solidFill>
                          <a:latin typeface="Times New Roman" pitchFamily="18" charset="0"/>
                          <a:ea typeface="+mn-ea"/>
                          <a:cs typeface="Times New Roman" pitchFamily="18" charset="0"/>
                        </a:rPr>
                        <a:t>Bearing Capacity of foundation soil &amp; depth </a:t>
                      </a:r>
                    </a:p>
                  </a:txBody>
                  <a:tcPr marL="37832" marR="37832" marT="0" marB="0"/>
                </a:tc>
                <a:tc hMerge="1">
                  <a:txBody>
                    <a:bodyPr/>
                    <a:lstStyle/>
                    <a:p>
                      <a:endParaRPr lang="en-US"/>
                    </a:p>
                  </a:txBody>
                  <a:tcPr/>
                </a:tc>
                <a:tc gridSpan="4">
                  <a:txBody>
                    <a:bodyPr/>
                    <a:lstStyle/>
                    <a:p>
                      <a:pPr marL="0" marR="0" algn="just">
                        <a:lnSpc>
                          <a:spcPct val="150000"/>
                        </a:lnSpc>
                        <a:spcBef>
                          <a:spcPts val="0"/>
                        </a:spcBef>
                        <a:spcAft>
                          <a:spcPts val="1000"/>
                        </a:spcAft>
                      </a:pPr>
                      <a:r>
                        <a:rPr lang="en-US" sz="1400" kern="1200" dirty="0">
                          <a:solidFill>
                            <a:schemeClr val="tx1"/>
                          </a:solidFill>
                          <a:latin typeface="Times New Roman" pitchFamily="18" charset="0"/>
                          <a:ea typeface="+mn-ea"/>
                          <a:cs typeface="Times New Roman" pitchFamily="18" charset="0"/>
                        </a:rPr>
                        <a:t> </a:t>
                      </a:r>
                    </a:p>
                  </a:txBody>
                  <a:tcPr marL="37832" marR="37832" marT="0" marB="0"/>
                </a:tc>
                <a:tc hMerge="1">
                  <a:txBody>
                    <a:bodyPr/>
                    <a:lstStyle/>
                    <a:p>
                      <a:endParaRPr lang="en-US"/>
                    </a:p>
                  </a:txBody>
                  <a:tcPr/>
                </a:tc>
                <a:tc hMerge="1">
                  <a:txBody>
                    <a:bodyPr/>
                    <a:lstStyle/>
                    <a:p>
                      <a:endParaRPr lang="en-US"/>
                    </a:p>
                  </a:txBody>
                  <a:tcPr/>
                </a:tc>
                <a:tc hMerge="1">
                  <a:txBody>
                    <a:bodyPr/>
                    <a:lstStyle/>
                    <a:p>
                      <a:endParaRPr lang="en-US"/>
                    </a:p>
                  </a:txBody>
                  <a:tcPr/>
                </a:tc>
              </a:tr>
              <a:tr h="355348">
                <a:tc gridSpan="2">
                  <a:txBody>
                    <a:bodyPr/>
                    <a:lstStyle/>
                    <a:p>
                      <a:pPr marL="0" marR="0" algn="just">
                        <a:lnSpc>
                          <a:spcPct val="150000"/>
                        </a:lnSpc>
                        <a:spcBef>
                          <a:spcPts val="0"/>
                        </a:spcBef>
                        <a:spcAft>
                          <a:spcPts val="1000"/>
                        </a:spcAft>
                      </a:pPr>
                      <a:r>
                        <a:rPr lang="en-US" sz="1400" kern="1200" dirty="0">
                          <a:solidFill>
                            <a:schemeClr val="tx1"/>
                          </a:solidFill>
                          <a:latin typeface="Times New Roman" pitchFamily="18" charset="0"/>
                          <a:ea typeface="+mn-ea"/>
                          <a:cs typeface="Times New Roman" pitchFamily="18" charset="0"/>
                        </a:rPr>
                        <a:t>Expected Geotechnical Problems in the Soil or the Location </a:t>
                      </a:r>
                    </a:p>
                  </a:txBody>
                  <a:tcPr marL="37832" marR="37832" marT="0" marB="0"/>
                </a:tc>
                <a:tc hMerge="1">
                  <a:txBody>
                    <a:bodyPr/>
                    <a:lstStyle/>
                    <a:p>
                      <a:endParaRPr lang="en-US"/>
                    </a:p>
                  </a:txBody>
                  <a:tcPr/>
                </a:tc>
                <a:tc gridSpan="4">
                  <a:txBody>
                    <a:bodyPr/>
                    <a:lstStyle/>
                    <a:p>
                      <a:pPr marL="0" marR="0" algn="just">
                        <a:lnSpc>
                          <a:spcPct val="150000"/>
                        </a:lnSpc>
                        <a:spcBef>
                          <a:spcPts val="0"/>
                        </a:spcBef>
                        <a:spcAft>
                          <a:spcPts val="1000"/>
                        </a:spcAft>
                      </a:pPr>
                      <a:r>
                        <a:rPr lang="en-US" sz="1400" kern="1200" dirty="0">
                          <a:solidFill>
                            <a:schemeClr val="tx1"/>
                          </a:solidFill>
                          <a:latin typeface="Times New Roman" pitchFamily="18" charset="0"/>
                          <a:ea typeface="+mn-ea"/>
                          <a:cs typeface="Times New Roman" pitchFamily="18" charset="0"/>
                        </a:rPr>
                        <a:t> </a:t>
                      </a:r>
                    </a:p>
                  </a:txBody>
                  <a:tcPr marL="37832" marR="37832" marT="0" marB="0"/>
                </a:tc>
                <a:tc hMerge="1">
                  <a:txBody>
                    <a:bodyPr/>
                    <a:lstStyle/>
                    <a:p>
                      <a:endParaRPr lang="en-US"/>
                    </a:p>
                  </a:txBody>
                  <a:tcPr/>
                </a:tc>
                <a:tc hMerge="1">
                  <a:txBody>
                    <a:bodyPr/>
                    <a:lstStyle/>
                    <a:p>
                      <a:endParaRPr lang="en-US"/>
                    </a:p>
                  </a:txBody>
                  <a:tcPr/>
                </a:tc>
                <a:tc hMerge="1">
                  <a:txBody>
                    <a:bodyPr/>
                    <a:lstStyle/>
                    <a:p>
                      <a:endParaRPr lang="en-US"/>
                    </a:p>
                  </a:txBody>
                  <a:tcPr/>
                </a:tc>
              </a:tr>
              <a:tr h="300300">
                <a:tc gridSpan="2">
                  <a:txBody>
                    <a:bodyPr/>
                    <a:lstStyle/>
                    <a:p>
                      <a:pPr marL="0" marR="0" algn="just">
                        <a:lnSpc>
                          <a:spcPct val="150000"/>
                        </a:lnSpc>
                        <a:spcBef>
                          <a:spcPts val="0"/>
                        </a:spcBef>
                        <a:spcAft>
                          <a:spcPts val="1000"/>
                        </a:spcAft>
                      </a:pPr>
                      <a:r>
                        <a:rPr lang="en-US" sz="1400" kern="1200" dirty="0">
                          <a:solidFill>
                            <a:schemeClr val="tx1"/>
                          </a:solidFill>
                          <a:latin typeface="Times New Roman" pitchFamily="18" charset="0"/>
                          <a:ea typeface="+mn-ea"/>
                          <a:cs typeface="Times New Roman" pitchFamily="18" charset="0"/>
                        </a:rPr>
                        <a:t>General Notes </a:t>
                      </a:r>
                    </a:p>
                  </a:txBody>
                  <a:tcPr marL="37832" marR="37832" marT="0" marB="0"/>
                </a:tc>
                <a:tc hMerge="1">
                  <a:txBody>
                    <a:bodyPr/>
                    <a:lstStyle/>
                    <a:p>
                      <a:endParaRPr lang="en-US"/>
                    </a:p>
                  </a:txBody>
                  <a:tcPr/>
                </a:tc>
                <a:tc gridSpan="4">
                  <a:txBody>
                    <a:bodyPr/>
                    <a:lstStyle/>
                    <a:p>
                      <a:pPr marL="0" marR="0" algn="just">
                        <a:lnSpc>
                          <a:spcPct val="150000"/>
                        </a:lnSpc>
                        <a:spcBef>
                          <a:spcPts val="0"/>
                        </a:spcBef>
                        <a:spcAft>
                          <a:spcPts val="1000"/>
                        </a:spcAft>
                      </a:pPr>
                      <a:r>
                        <a:rPr lang="en-US" sz="1400" kern="1200" dirty="0">
                          <a:solidFill>
                            <a:schemeClr val="tx1"/>
                          </a:solidFill>
                          <a:latin typeface="Times New Roman" pitchFamily="18" charset="0"/>
                          <a:ea typeface="+mn-ea"/>
                          <a:cs typeface="Times New Roman" pitchFamily="18" charset="0"/>
                        </a:rPr>
                        <a:t> </a:t>
                      </a:r>
                    </a:p>
                  </a:txBody>
                  <a:tcPr marL="37832" marR="37832" marT="0" marB="0"/>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649766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357" y="94579"/>
            <a:ext cx="10515600" cy="1325563"/>
          </a:xfrm>
        </p:spPr>
        <p:txBody>
          <a:bodyPr>
            <a:normAutofit/>
          </a:bodyPr>
          <a:lstStyle/>
          <a:p>
            <a:r>
              <a:rPr lang="en-US" b="1" i="1" dirty="0">
                <a:latin typeface="Times New Roman" pitchFamily="18" charset="0"/>
                <a:cs typeface="Times New Roman" pitchFamily="18" charset="0"/>
              </a:rPr>
              <a:t>Raw Data of the </a:t>
            </a:r>
            <a:r>
              <a:rPr lang="en-US" b="1" i="1" dirty="0" smtClean="0">
                <a:latin typeface="Times New Roman" pitchFamily="18" charset="0"/>
                <a:cs typeface="Times New Roman" pitchFamily="18" charset="0"/>
              </a:rPr>
              <a:t>Questionnaire:</a:t>
            </a:r>
            <a:endParaRPr lang="en-US" b="1" i="1" dirty="0">
              <a:latin typeface="Times New Roman" pitchFamily="18" charset="0"/>
              <a:cs typeface="Times New Roman" pitchFamily="18" charset="0"/>
            </a:endParaRPr>
          </a:p>
        </p:txBody>
      </p:sp>
      <p:sp>
        <p:nvSpPr>
          <p:cNvPr id="5" name="Rectangle 4"/>
          <p:cNvSpPr>
            <a:spLocks noChangeArrowheads="1"/>
          </p:cNvSpPr>
          <p:nvPr/>
        </p:nvSpPr>
        <p:spPr bwMode="auto">
          <a:xfrm flipV="1">
            <a:off x="0" y="-2"/>
            <a:ext cx="264131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0142"/>
            <a:ext cx="12192000" cy="4990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886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latin typeface="Times New Roman" pitchFamily="18" charset="0"/>
                <a:cs typeface="Times New Roman" pitchFamily="18" charset="0"/>
              </a:rPr>
              <a:t>Methodology </a:t>
            </a:r>
            <a:endParaRPr lang="en-US" dirty="0"/>
          </a:p>
        </p:txBody>
      </p:sp>
      <p:sp>
        <p:nvSpPr>
          <p:cNvPr id="3" name="Content Placeholder 2"/>
          <p:cNvSpPr>
            <a:spLocks noGrp="1"/>
          </p:cNvSpPr>
          <p:nvPr>
            <p:ph idx="1"/>
          </p:nvPr>
        </p:nvSpPr>
        <p:spPr/>
        <p:txBody>
          <a:bodyPr/>
          <a:lstStyle/>
          <a:p>
            <a:r>
              <a:rPr lang="en-US" b="1" dirty="0" smtClean="0"/>
              <a:t>Data sorting and spatial joining :</a:t>
            </a:r>
          </a:p>
          <a:p>
            <a:pPr marL="0" indent="0">
              <a:buNone/>
            </a:pPr>
            <a:r>
              <a:rPr lang="en-US" dirty="0" smtClean="0"/>
              <a:t>In this stage the collected data were sorted in excel spreadsheet and connected to basins and parcels.</a:t>
            </a:r>
          </a:p>
          <a:p>
            <a:pPr marL="0" indent="0">
              <a:buNone/>
            </a:pPr>
            <a:endParaRPr lang="en-US" dirty="0"/>
          </a:p>
          <a:p>
            <a:pPr marL="0" indent="0">
              <a:buNone/>
            </a:pPr>
            <a:r>
              <a:rPr lang="en-US" dirty="0" smtClean="0"/>
              <a:t>After that we convert this data from excel to Arc </a:t>
            </a:r>
            <a:r>
              <a:rPr lang="en-US" dirty="0" err="1" smtClean="0"/>
              <a:t>Gis</a:t>
            </a:r>
            <a:r>
              <a:rPr lang="en-US" dirty="0" smtClean="0"/>
              <a:t> 10.1 and join it spatially to </a:t>
            </a:r>
            <a:r>
              <a:rPr lang="en-US" dirty="0" err="1" smtClean="0"/>
              <a:t>Tulkarm</a:t>
            </a:r>
            <a:r>
              <a:rPr lang="en-US" dirty="0" smtClean="0"/>
              <a:t> Map. </a:t>
            </a:r>
          </a:p>
        </p:txBody>
      </p:sp>
    </p:spTree>
    <p:extLst>
      <p:ext uri="{BB962C8B-B14F-4D97-AF65-F5344CB8AC3E}">
        <p14:creationId xmlns:p14="http://schemas.microsoft.com/office/powerpoint/2010/main" val="4030845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latin typeface="Times New Roman" pitchFamily="18" charset="0"/>
                <a:cs typeface="Times New Roman" pitchFamily="18" charset="0"/>
              </a:rPr>
              <a:t>Methodology </a:t>
            </a:r>
            <a:endParaRPr lang="en-US" dirty="0"/>
          </a:p>
        </p:txBody>
      </p:sp>
      <p:sp>
        <p:nvSpPr>
          <p:cNvPr id="3" name="Content Placeholder 2"/>
          <p:cNvSpPr>
            <a:spLocks noGrp="1"/>
          </p:cNvSpPr>
          <p:nvPr>
            <p:ph idx="1"/>
          </p:nvPr>
        </p:nvSpPr>
        <p:spPr/>
        <p:txBody>
          <a:bodyPr>
            <a:normAutofit lnSpcReduction="10000"/>
          </a:bodyPr>
          <a:lstStyle/>
          <a:p>
            <a:r>
              <a:rPr lang="en-US" b="1" dirty="0" smtClean="0"/>
              <a:t>Data analysis: </a:t>
            </a:r>
          </a:p>
          <a:p>
            <a:pPr marL="0" indent="0">
              <a:buNone/>
            </a:pPr>
            <a:r>
              <a:rPr lang="en-US" dirty="0" smtClean="0"/>
              <a:t>In this stage we analyze the data using Arc GIS 10.1 tools, the analysis was performed using two tools:</a:t>
            </a:r>
          </a:p>
          <a:p>
            <a:pPr marL="0" indent="0">
              <a:buNone/>
            </a:pPr>
            <a:r>
              <a:rPr lang="en-US" dirty="0" smtClean="0"/>
              <a:t>1- </a:t>
            </a:r>
            <a:r>
              <a:rPr lang="en-US" b="1" dirty="0" smtClean="0"/>
              <a:t>IDW tool: </a:t>
            </a:r>
            <a:r>
              <a:rPr lang="en-US" dirty="0" smtClean="0"/>
              <a:t>Inverse </a:t>
            </a:r>
            <a:r>
              <a:rPr lang="en-US" dirty="0"/>
              <a:t>distance weighted (IDW) interpolation determines cell values using a linearly weighted combination of a set of sample points. The weight is a </a:t>
            </a:r>
            <a:r>
              <a:rPr lang="en-US" dirty="0" smtClean="0"/>
              <a:t>function </a:t>
            </a:r>
            <a:r>
              <a:rPr lang="en-US" dirty="0"/>
              <a:t>of inverse distance. </a:t>
            </a:r>
            <a:endParaRPr lang="en-US" dirty="0" smtClean="0"/>
          </a:p>
          <a:p>
            <a:pPr marL="0" indent="0">
              <a:buNone/>
            </a:pPr>
            <a:endParaRPr lang="en-US" dirty="0"/>
          </a:p>
          <a:p>
            <a:pPr marL="0" indent="0">
              <a:buNone/>
            </a:pPr>
            <a:r>
              <a:rPr lang="en-US" dirty="0"/>
              <a:t>2- </a:t>
            </a:r>
            <a:r>
              <a:rPr lang="en-US" b="1" dirty="0" smtClean="0"/>
              <a:t>Create </a:t>
            </a:r>
            <a:r>
              <a:rPr lang="en-US" b="1" dirty="0" err="1"/>
              <a:t>thiessen</a:t>
            </a:r>
            <a:r>
              <a:rPr lang="en-US" b="1" dirty="0"/>
              <a:t> </a:t>
            </a:r>
            <a:r>
              <a:rPr lang="en-US" b="1" dirty="0" smtClean="0"/>
              <a:t>polygon : </a:t>
            </a:r>
            <a:r>
              <a:rPr lang="en-US" dirty="0"/>
              <a:t> </a:t>
            </a:r>
            <a:r>
              <a:rPr lang="en-US" dirty="0" err="1"/>
              <a:t>Thiessen</a:t>
            </a:r>
            <a:r>
              <a:rPr lang="en-US" dirty="0"/>
              <a:t> polygons are polygons whose boundaries define the area that is closest to each point relative to all other points.</a:t>
            </a:r>
            <a:endParaRPr lang="en-US" b="1" dirty="0"/>
          </a:p>
        </p:txBody>
      </p:sp>
    </p:spTree>
    <p:extLst>
      <p:ext uri="{BB962C8B-B14F-4D97-AF65-F5344CB8AC3E}">
        <p14:creationId xmlns:p14="http://schemas.microsoft.com/office/powerpoint/2010/main" val="3641001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90015"/>
          </a:xfrm>
        </p:spPr>
        <p:txBody>
          <a:bodyPr>
            <a:normAutofit/>
          </a:bodyPr>
          <a:lstStyle/>
          <a:p>
            <a:pPr algn="ctr"/>
            <a:r>
              <a:rPr lang="en-US" sz="8000" b="1" i="1" dirty="0">
                <a:latin typeface="Times New Roman" pitchFamily="18" charset="0"/>
                <a:cs typeface="Times New Roman" pitchFamily="18" charset="0"/>
              </a:rPr>
              <a:t>Project output </a:t>
            </a:r>
            <a:r>
              <a:rPr lang="en-US" sz="8000" b="1" i="1" dirty="0" smtClean="0">
                <a:latin typeface="Times New Roman" pitchFamily="18" charset="0"/>
                <a:cs typeface="Times New Roman" pitchFamily="18" charset="0"/>
              </a:rPr>
              <a:t/>
            </a:r>
            <a:br>
              <a:rPr lang="en-US" sz="8000" b="1" i="1" dirty="0" smtClean="0">
                <a:latin typeface="Times New Roman" pitchFamily="18" charset="0"/>
                <a:cs typeface="Times New Roman" pitchFamily="18" charset="0"/>
              </a:rPr>
            </a:br>
            <a:r>
              <a:rPr lang="en-US" sz="8000" b="1" i="1" dirty="0" smtClean="0">
                <a:latin typeface="Times New Roman" pitchFamily="18" charset="0"/>
                <a:cs typeface="Times New Roman" pitchFamily="18" charset="0"/>
              </a:rPr>
              <a:t/>
            </a:r>
            <a:br>
              <a:rPr lang="en-US" sz="8000" b="1" i="1" dirty="0" smtClean="0">
                <a:latin typeface="Times New Roman" pitchFamily="18" charset="0"/>
                <a:cs typeface="Times New Roman" pitchFamily="18" charset="0"/>
              </a:rPr>
            </a:br>
            <a:r>
              <a:rPr lang="en-US" sz="8000" b="1" i="1" dirty="0" smtClean="0">
                <a:latin typeface="Times New Roman" pitchFamily="18" charset="0"/>
                <a:cs typeface="Times New Roman" pitchFamily="18" charset="0"/>
              </a:rPr>
              <a:t>Geological Maps </a:t>
            </a:r>
            <a:endParaRPr lang="en-US" sz="8000" b="1" i="1" dirty="0">
              <a:latin typeface="Times New Roman" pitchFamily="18" charset="0"/>
              <a:cs typeface="Times New Roman" pitchFamily="18" charset="0"/>
            </a:endParaRPr>
          </a:p>
        </p:txBody>
      </p:sp>
    </p:spTree>
    <p:extLst>
      <p:ext uri="{BB962C8B-B14F-4D97-AF65-F5344CB8AC3E}">
        <p14:creationId xmlns:p14="http://schemas.microsoft.com/office/powerpoint/2010/main" val="2332078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006" y="0"/>
            <a:ext cx="10515600" cy="1325563"/>
          </a:xfrm>
        </p:spPr>
        <p:txBody>
          <a:bodyPr>
            <a:normAutofit/>
          </a:bodyPr>
          <a:lstStyle/>
          <a:p>
            <a:r>
              <a:rPr lang="en-US" b="1" i="1" dirty="0">
                <a:latin typeface="Times New Roman" pitchFamily="18" charset="0"/>
                <a:cs typeface="Times New Roman" pitchFamily="18" charset="0"/>
              </a:rPr>
              <a:t>1- Bearing capacity map:</a:t>
            </a:r>
          </a:p>
        </p:txBody>
      </p:sp>
      <p:pic>
        <p:nvPicPr>
          <p:cNvPr id="2050" name="Picture 2" descr="bearing capa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2996" y="1091820"/>
            <a:ext cx="6396037" cy="5766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5503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495" y="0"/>
            <a:ext cx="10515600" cy="1325563"/>
          </a:xfrm>
        </p:spPr>
        <p:txBody>
          <a:bodyPr/>
          <a:lstStyle/>
          <a:p>
            <a:r>
              <a:rPr lang="en-US" b="1" i="1" dirty="0">
                <a:latin typeface="Times New Roman" pitchFamily="18" charset="0"/>
                <a:cs typeface="Times New Roman" pitchFamily="18" charset="0"/>
              </a:rPr>
              <a:t>2- Swelling potential </a:t>
            </a:r>
            <a:r>
              <a:rPr lang="en-US" b="1" i="1" dirty="0" smtClean="0">
                <a:latin typeface="Times New Roman" pitchFamily="18" charset="0"/>
                <a:cs typeface="Times New Roman" pitchFamily="18" charset="0"/>
              </a:rPr>
              <a:t>map:</a:t>
            </a:r>
            <a:endParaRPr lang="en-US" b="1" i="1" dirty="0">
              <a:latin typeface="Times New Roman" pitchFamily="18" charset="0"/>
              <a:cs typeface="Times New Roman" pitchFamily="18" charset="0"/>
            </a:endParaRPr>
          </a:p>
        </p:txBody>
      </p:sp>
      <p:pic>
        <p:nvPicPr>
          <p:cNvPr id="6146" name="Picture 2" descr="swel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8655" y="1022942"/>
            <a:ext cx="6819118" cy="5835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1395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552" y="0"/>
            <a:ext cx="10515600" cy="1325563"/>
          </a:xfrm>
        </p:spPr>
        <p:txBody>
          <a:bodyPr/>
          <a:lstStyle/>
          <a:p>
            <a:r>
              <a:rPr lang="en-US" b="1" i="1" dirty="0">
                <a:latin typeface="Times New Roman" pitchFamily="18" charset="0"/>
                <a:cs typeface="Times New Roman" pitchFamily="18" charset="0"/>
              </a:rPr>
              <a:t>3- Sliding </a:t>
            </a:r>
            <a:r>
              <a:rPr lang="en-US" b="1" i="1" dirty="0" smtClean="0">
                <a:latin typeface="Times New Roman" pitchFamily="18" charset="0"/>
                <a:cs typeface="Times New Roman" pitchFamily="18" charset="0"/>
              </a:rPr>
              <a:t>map:</a:t>
            </a:r>
            <a:endParaRPr lang="en-US" b="1" i="1" dirty="0">
              <a:latin typeface="Times New Roman" pitchFamily="18" charset="0"/>
              <a:cs typeface="Times New Roman" pitchFamily="18" charset="0"/>
            </a:endParaRPr>
          </a:p>
        </p:txBody>
      </p:sp>
      <p:pic>
        <p:nvPicPr>
          <p:cNvPr id="5122" name="Picture 2" descr="sli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757" y="1120847"/>
            <a:ext cx="6314149" cy="5737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3471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949" y="0"/>
            <a:ext cx="10515600" cy="1325563"/>
          </a:xfrm>
        </p:spPr>
        <p:txBody>
          <a:bodyPr/>
          <a:lstStyle/>
          <a:p>
            <a:r>
              <a:rPr lang="en-US" b="1" i="1" dirty="0">
                <a:latin typeface="Times New Roman" pitchFamily="18" charset="0"/>
                <a:cs typeface="Times New Roman" pitchFamily="18" charset="0"/>
              </a:rPr>
              <a:t>4-</a:t>
            </a:r>
            <a:r>
              <a:rPr lang="en-US" dirty="0"/>
              <a:t> </a:t>
            </a:r>
            <a:r>
              <a:rPr lang="en-US" b="1" i="1" dirty="0">
                <a:latin typeface="Times New Roman" pitchFamily="18" charset="0"/>
                <a:cs typeface="Times New Roman" pitchFamily="18" charset="0"/>
              </a:rPr>
              <a:t>Accumulation of water </a:t>
            </a:r>
            <a:r>
              <a:rPr lang="en-US" b="1" i="1" dirty="0" smtClean="0">
                <a:latin typeface="Times New Roman" pitchFamily="18" charset="0"/>
                <a:cs typeface="Times New Roman" pitchFamily="18" charset="0"/>
              </a:rPr>
              <a:t>map:</a:t>
            </a:r>
            <a:endParaRPr lang="en-US" b="1" i="1" dirty="0">
              <a:latin typeface="Times New Roman" pitchFamily="18" charset="0"/>
              <a:cs typeface="Times New Roman" pitchFamily="18" charset="0"/>
            </a:endParaRPr>
          </a:p>
        </p:txBody>
      </p:sp>
      <p:pic>
        <p:nvPicPr>
          <p:cNvPr id="3074" name="Picture 2" descr="accomudation of w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5700" y="1062320"/>
            <a:ext cx="6682640" cy="579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857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54" y="0"/>
            <a:ext cx="10515600" cy="1325563"/>
          </a:xfrm>
        </p:spPr>
        <p:txBody>
          <a:bodyPr>
            <a:normAutofit/>
          </a:bodyPr>
          <a:lstStyle/>
          <a:p>
            <a:r>
              <a:rPr lang="en-US" b="1" i="1" dirty="0">
                <a:latin typeface="Times New Roman" pitchFamily="18" charset="0"/>
                <a:cs typeface="Times New Roman" pitchFamily="18" charset="0"/>
              </a:rPr>
              <a:t>5- Cavitation area </a:t>
            </a:r>
            <a:r>
              <a:rPr lang="en-US" b="1" i="1" dirty="0" smtClean="0">
                <a:latin typeface="Times New Roman" pitchFamily="18" charset="0"/>
                <a:cs typeface="Times New Roman" pitchFamily="18" charset="0"/>
              </a:rPr>
              <a:t>map:</a:t>
            </a:r>
            <a:endParaRPr lang="en-US" b="1" i="1" dirty="0">
              <a:latin typeface="Times New Roman" pitchFamily="18" charset="0"/>
              <a:cs typeface="Times New Roman" pitchFamily="18" charset="0"/>
            </a:endParaRPr>
          </a:p>
        </p:txBody>
      </p:sp>
      <p:pic>
        <p:nvPicPr>
          <p:cNvPr id="4098" name="Picture 2" descr="cavi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7587" y="996287"/>
            <a:ext cx="6300503" cy="586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1486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latin typeface="Times New Roman" pitchFamily="18" charset="0"/>
                <a:cs typeface="Times New Roman" pitchFamily="18" charset="0"/>
              </a:rPr>
              <a:t>Layout: </a:t>
            </a:r>
            <a:endParaRPr lang="en-US" b="1" i="1" dirty="0">
              <a:latin typeface="Times New Roman" pitchFamily="18" charset="0"/>
              <a:cs typeface="Times New Roman" pitchFamily="18" charset="0"/>
            </a:endParaRPr>
          </a:p>
        </p:txBody>
      </p:sp>
      <p:sp>
        <p:nvSpPr>
          <p:cNvPr id="5" name="Content Placeholder 4"/>
          <p:cNvSpPr>
            <a:spLocks noGrp="1"/>
          </p:cNvSpPr>
          <p:nvPr>
            <p:ph idx="1"/>
          </p:nvPr>
        </p:nvSpPr>
        <p:spPr>
          <a:xfrm>
            <a:off x="731520" y="1539240"/>
            <a:ext cx="10683240" cy="4820603"/>
          </a:xfrm>
        </p:spPr>
        <p:txBody>
          <a:bodyPr>
            <a:normAutofit/>
          </a:bodyPr>
          <a:lstStyle/>
          <a:p>
            <a:pPr algn="just">
              <a:buFont typeface="Wingdings" pitchFamily="2" charset="2"/>
              <a:buChar char="ü"/>
            </a:pPr>
            <a:r>
              <a:rPr lang="en-US" sz="3200" dirty="0" smtClean="0">
                <a:latin typeface="Times New Roman" pitchFamily="18" charset="0"/>
                <a:cs typeface="Times New Roman" pitchFamily="18" charset="0"/>
              </a:rPr>
              <a:t> Introduction</a:t>
            </a:r>
            <a:r>
              <a:rPr lang="en-US" sz="3200" dirty="0">
                <a:latin typeface="Times New Roman" pitchFamily="18" charset="0"/>
                <a:cs typeface="Times New Roman" pitchFamily="18" charset="0"/>
              </a:rPr>
              <a:t>.</a:t>
            </a:r>
          </a:p>
          <a:p>
            <a:pPr algn="just">
              <a:buFont typeface="Wingdings" pitchFamily="2" charset="2"/>
              <a:buChar char="ü"/>
            </a:pPr>
            <a:r>
              <a:rPr lang="en-US" sz="3200" dirty="0" smtClean="0">
                <a:latin typeface="Times New Roman" pitchFamily="18" charset="0"/>
                <a:cs typeface="Times New Roman" pitchFamily="18" charset="0"/>
              </a:rPr>
              <a:t> About </a:t>
            </a:r>
            <a:r>
              <a:rPr lang="en-US" sz="3200" dirty="0">
                <a:latin typeface="Times New Roman" pitchFamily="18" charset="0"/>
                <a:cs typeface="Times New Roman" pitchFamily="18" charset="0"/>
              </a:rPr>
              <a:t>the Project.</a:t>
            </a:r>
          </a:p>
          <a:p>
            <a:pPr algn="just">
              <a:buFont typeface="Wingdings" pitchFamily="2" charset="2"/>
              <a:buChar char="ü"/>
            </a:pPr>
            <a:r>
              <a:rPr lang="en-US" sz="3200" dirty="0" smtClean="0">
                <a:latin typeface="Times New Roman" pitchFamily="18" charset="0"/>
                <a:cs typeface="Times New Roman" pitchFamily="18" charset="0"/>
              </a:rPr>
              <a:t> Study </a:t>
            </a:r>
            <a:r>
              <a:rPr lang="en-US" sz="3200" dirty="0">
                <a:latin typeface="Times New Roman" pitchFamily="18" charset="0"/>
                <a:cs typeface="Times New Roman" pitchFamily="18" charset="0"/>
              </a:rPr>
              <a:t>area.</a:t>
            </a:r>
          </a:p>
          <a:p>
            <a:pPr algn="just">
              <a:buFont typeface="Wingdings" pitchFamily="2" charset="2"/>
              <a:buChar char="ü"/>
            </a:pPr>
            <a:r>
              <a:rPr lang="en-US" sz="3200" dirty="0" smtClean="0">
                <a:latin typeface="Times New Roman" pitchFamily="18" charset="0"/>
                <a:cs typeface="Times New Roman" pitchFamily="18" charset="0"/>
              </a:rPr>
              <a:t> Importance </a:t>
            </a:r>
            <a:r>
              <a:rPr lang="en-US" sz="3200" dirty="0">
                <a:latin typeface="Times New Roman" pitchFamily="18" charset="0"/>
                <a:cs typeface="Times New Roman" pitchFamily="18" charset="0"/>
              </a:rPr>
              <a:t>of the project.</a:t>
            </a:r>
          </a:p>
          <a:p>
            <a:pPr algn="just">
              <a:buFont typeface="Wingdings" pitchFamily="2" charset="2"/>
              <a:buChar char="ü"/>
            </a:pPr>
            <a:r>
              <a:rPr lang="en-US" sz="3200" dirty="0" smtClean="0">
                <a:latin typeface="Times New Roman" pitchFamily="18" charset="0"/>
                <a:cs typeface="Times New Roman" pitchFamily="18" charset="0"/>
              </a:rPr>
              <a:t> Methodology</a:t>
            </a:r>
            <a:r>
              <a:rPr lang="en-US" sz="3200" dirty="0">
                <a:latin typeface="Times New Roman" pitchFamily="18" charset="0"/>
                <a:cs typeface="Times New Roman" pitchFamily="18" charset="0"/>
              </a:rPr>
              <a:t>.  </a:t>
            </a:r>
          </a:p>
          <a:p>
            <a:pPr algn="just">
              <a:buFont typeface="Wingdings" pitchFamily="2" charset="2"/>
              <a:buChar char="ü"/>
            </a:pPr>
            <a:r>
              <a:rPr lang="en-US" sz="3200" dirty="0" smtClean="0">
                <a:latin typeface="Times New Roman" pitchFamily="18" charset="0"/>
                <a:cs typeface="Times New Roman" pitchFamily="18" charset="0"/>
              </a:rPr>
              <a:t> Project </a:t>
            </a:r>
            <a:r>
              <a:rPr lang="en-US" sz="3200" dirty="0">
                <a:latin typeface="Times New Roman" pitchFamily="18" charset="0"/>
                <a:cs typeface="Times New Roman" pitchFamily="18" charset="0"/>
              </a:rPr>
              <a:t>output geological maps.</a:t>
            </a:r>
          </a:p>
          <a:p>
            <a:pPr algn="just">
              <a:buFont typeface="Wingdings" pitchFamily="2" charset="2"/>
              <a:buChar char="ü"/>
            </a:pPr>
            <a:r>
              <a:rPr lang="en-US" sz="3200" dirty="0" smtClean="0">
                <a:latin typeface="Times New Roman" pitchFamily="18" charset="0"/>
                <a:cs typeface="Times New Roman" pitchFamily="18" charset="0"/>
              </a:rPr>
              <a:t> Conclusion</a:t>
            </a:r>
            <a:r>
              <a:rPr lang="en-US" sz="3200" dirty="0">
                <a:latin typeface="Times New Roman" pitchFamily="18" charset="0"/>
                <a:cs typeface="Times New Roman" pitchFamily="18" charset="0"/>
              </a:rPr>
              <a:t>.</a:t>
            </a:r>
          </a:p>
          <a:p>
            <a:pPr algn="just">
              <a:buFont typeface="Wingdings" pitchFamily="2" charset="2"/>
              <a:buChar char="ü"/>
            </a:pPr>
            <a:r>
              <a:rPr lang="en-US" sz="3200" smtClean="0">
                <a:latin typeface="Times New Roman" pitchFamily="18" charset="0"/>
                <a:cs typeface="Times New Roman" pitchFamily="18" charset="0"/>
              </a:rPr>
              <a:t> Important </a:t>
            </a:r>
            <a:r>
              <a:rPr lang="en-US" sz="3200" dirty="0" smtClean="0">
                <a:latin typeface="Times New Roman" pitchFamily="18" charset="0"/>
                <a:cs typeface="Times New Roman" pitchFamily="18" charset="0"/>
              </a:rPr>
              <a:t>Notes. </a:t>
            </a:r>
            <a:endParaRPr lang="ar-SA" sz="3200" dirty="0">
              <a:latin typeface="Times New Roman" pitchFamily="18" charset="0"/>
              <a:cs typeface="Times New Roman" pitchFamily="18" charset="0"/>
            </a:endParaRPr>
          </a:p>
        </p:txBody>
      </p:sp>
    </p:spTree>
    <p:extLst>
      <p:ext uri="{BB962C8B-B14F-4D97-AF65-F5344CB8AC3E}">
        <p14:creationId xmlns:p14="http://schemas.microsoft.com/office/powerpoint/2010/main" val="2415965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904" y="0"/>
            <a:ext cx="10515600" cy="1325563"/>
          </a:xfrm>
        </p:spPr>
        <p:txBody>
          <a:bodyPr>
            <a:normAutofit/>
          </a:bodyPr>
          <a:lstStyle/>
          <a:p>
            <a:r>
              <a:rPr lang="en-US" b="1" i="1" dirty="0">
                <a:latin typeface="Times New Roman" pitchFamily="18" charset="0"/>
                <a:cs typeface="Times New Roman" pitchFamily="18" charset="0"/>
              </a:rPr>
              <a:t>6- Top soil of the sites </a:t>
            </a:r>
            <a:r>
              <a:rPr lang="en-US" b="1" i="1" dirty="0" smtClean="0">
                <a:latin typeface="Times New Roman" pitchFamily="18" charset="0"/>
                <a:cs typeface="Times New Roman" pitchFamily="18" charset="0"/>
              </a:rPr>
              <a:t>map:</a:t>
            </a:r>
            <a:endParaRPr lang="en-US" b="1" i="1" dirty="0">
              <a:latin typeface="Times New Roman" pitchFamily="18" charset="0"/>
              <a:cs typeface="Times New Roman" pitchFamily="18" charset="0"/>
            </a:endParaRPr>
          </a:p>
        </p:txBody>
      </p:sp>
      <p:pic>
        <p:nvPicPr>
          <p:cNvPr id="7170" name="Picture 2" descr="top so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8279" y="1112291"/>
            <a:ext cx="6737232" cy="5745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64671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905" y="0"/>
            <a:ext cx="10515600" cy="1325563"/>
          </a:xfrm>
        </p:spPr>
        <p:txBody>
          <a:bodyPr>
            <a:normAutofit/>
          </a:bodyPr>
          <a:lstStyle/>
          <a:p>
            <a:r>
              <a:rPr lang="en-US" b="1" i="1" dirty="0">
                <a:latin typeface="Times New Roman" pitchFamily="18" charset="0"/>
                <a:cs typeface="Times New Roman" pitchFamily="18" charset="0"/>
              </a:rPr>
              <a:t>7- Foundation type </a:t>
            </a:r>
            <a:r>
              <a:rPr lang="en-US" b="1" i="1" dirty="0" smtClean="0">
                <a:latin typeface="Times New Roman" pitchFamily="18" charset="0"/>
                <a:cs typeface="Times New Roman" pitchFamily="18" charset="0"/>
              </a:rPr>
              <a:t>map:</a:t>
            </a:r>
            <a:r>
              <a:rPr lang="en-US" b="1" i="1" dirty="0">
                <a:latin typeface="Times New Roman" pitchFamily="18" charset="0"/>
                <a:cs typeface="Times New Roman" pitchFamily="18" charset="0"/>
              </a:rPr>
              <a:t/>
            </a:r>
            <a:br>
              <a:rPr lang="en-US" b="1" i="1" dirty="0">
                <a:latin typeface="Times New Roman" pitchFamily="18" charset="0"/>
                <a:cs typeface="Times New Roman" pitchFamily="18" charset="0"/>
              </a:rPr>
            </a:br>
            <a:endParaRPr lang="en-US" b="1" i="1" dirty="0">
              <a:latin typeface="Times New Roman" pitchFamily="18" charset="0"/>
              <a:cs typeface="Times New Roman" pitchFamily="18" charset="0"/>
            </a:endParaRPr>
          </a:p>
        </p:txBody>
      </p:sp>
      <p:pic>
        <p:nvPicPr>
          <p:cNvPr id="4" name="Picture 3"/>
          <p:cNvPicPr>
            <a:picLocks noChangeAspect="1"/>
          </p:cNvPicPr>
          <p:nvPr/>
        </p:nvPicPr>
        <p:blipFill>
          <a:blip r:embed="rId2"/>
          <a:stretch>
            <a:fillRect/>
          </a:stretch>
        </p:blipFill>
        <p:spPr>
          <a:xfrm>
            <a:off x="1950225" y="833379"/>
            <a:ext cx="6429499" cy="6024621"/>
          </a:xfrm>
          <a:prstGeom prst="rect">
            <a:avLst/>
          </a:prstGeom>
        </p:spPr>
      </p:pic>
    </p:spTree>
    <p:extLst>
      <p:ext uri="{BB962C8B-B14F-4D97-AF65-F5344CB8AC3E}">
        <p14:creationId xmlns:p14="http://schemas.microsoft.com/office/powerpoint/2010/main" val="5830150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848" y="0"/>
            <a:ext cx="10515600" cy="1325563"/>
          </a:xfrm>
        </p:spPr>
        <p:txBody>
          <a:bodyPr>
            <a:normAutofit/>
          </a:bodyPr>
          <a:lstStyle/>
          <a:p>
            <a:r>
              <a:rPr lang="en-US" b="1" i="1" dirty="0">
                <a:latin typeface="Times New Roman" pitchFamily="18" charset="0"/>
                <a:cs typeface="Times New Roman" pitchFamily="18" charset="0"/>
              </a:rPr>
              <a:t>8- Foundation </a:t>
            </a:r>
            <a:r>
              <a:rPr lang="en-US" b="1" i="1" dirty="0" smtClean="0">
                <a:latin typeface="Times New Roman" pitchFamily="18" charset="0"/>
                <a:cs typeface="Times New Roman" pitchFamily="18" charset="0"/>
              </a:rPr>
              <a:t>soil </a:t>
            </a:r>
            <a:r>
              <a:rPr lang="en-US" b="1" i="1" dirty="0">
                <a:latin typeface="Times New Roman" pitchFamily="18" charset="0"/>
                <a:cs typeface="Times New Roman" pitchFamily="18" charset="0"/>
              </a:rPr>
              <a:t>type map:</a:t>
            </a:r>
          </a:p>
        </p:txBody>
      </p:sp>
      <p:pic>
        <p:nvPicPr>
          <p:cNvPr id="4" name="Picture 3"/>
          <p:cNvPicPr>
            <a:picLocks noChangeAspect="1"/>
          </p:cNvPicPr>
          <p:nvPr/>
        </p:nvPicPr>
        <p:blipFill>
          <a:blip r:embed="rId2"/>
          <a:stretch>
            <a:fillRect/>
          </a:stretch>
        </p:blipFill>
        <p:spPr>
          <a:xfrm>
            <a:off x="2465651" y="1119116"/>
            <a:ext cx="6787532" cy="5738884"/>
          </a:xfrm>
          <a:prstGeom prst="rect">
            <a:avLst/>
          </a:prstGeom>
        </p:spPr>
      </p:pic>
    </p:spTree>
    <p:extLst>
      <p:ext uri="{BB962C8B-B14F-4D97-AF65-F5344CB8AC3E}">
        <p14:creationId xmlns:p14="http://schemas.microsoft.com/office/powerpoint/2010/main" val="14961548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0780" y="0"/>
            <a:ext cx="10515600" cy="1325563"/>
          </a:xfrm>
        </p:spPr>
        <p:txBody>
          <a:bodyPr/>
          <a:lstStyle/>
          <a:p>
            <a:r>
              <a:rPr lang="en-US" b="1" i="1" dirty="0" smtClean="0">
                <a:latin typeface="Times New Roman" pitchFamily="18" charset="0"/>
                <a:cs typeface="Times New Roman" pitchFamily="18" charset="0"/>
              </a:rPr>
              <a:t>Conclusion</a:t>
            </a:r>
            <a:r>
              <a:rPr lang="en-US" b="1" dirty="0"/>
              <a:t>:</a:t>
            </a:r>
          </a:p>
        </p:txBody>
      </p:sp>
      <p:sp>
        <p:nvSpPr>
          <p:cNvPr id="3" name="Content Placeholder 2"/>
          <p:cNvSpPr>
            <a:spLocks noGrp="1"/>
          </p:cNvSpPr>
          <p:nvPr>
            <p:ph idx="1"/>
          </p:nvPr>
        </p:nvSpPr>
        <p:spPr>
          <a:xfrm>
            <a:off x="109183" y="1153236"/>
            <a:ext cx="11818962" cy="5704764"/>
          </a:xfrm>
        </p:spPr>
        <p:txBody>
          <a:bodyPr>
            <a:noAutofit/>
          </a:bodyPr>
          <a:lstStyle/>
          <a:p>
            <a:pPr algn="just">
              <a:lnSpc>
                <a:spcPct val="110000"/>
              </a:lnSpc>
            </a:pPr>
            <a:r>
              <a:rPr lang="en-US" sz="2400" dirty="0">
                <a:latin typeface="Times New Roman" pitchFamily="18" charset="0"/>
                <a:cs typeface="Times New Roman" pitchFamily="18" charset="0"/>
              </a:rPr>
              <a:t>Geotechnical maps are of very important use all over the world. Most of the cities in the world have their own geotechnical map. It is usually give vital data and information regarding type and depth of foundation, bearing capacity, water table elevation, swelling potential, sliding possibilities, etc.</a:t>
            </a:r>
          </a:p>
          <a:p>
            <a:pPr algn="just">
              <a:lnSpc>
                <a:spcPct val="110000"/>
              </a:lnSpc>
            </a:pPr>
            <a:r>
              <a:rPr lang="en-US" sz="2400" dirty="0">
                <a:latin typeface="Times New Roman" pitchFamily="18" charset="0"/>
                <a:cs typeface="Times New Roman" pitchFamily="18" charset="0"/>
              </a:rPr>
              <a:t>The aim of this project is to develop geotechnical map(s) for Tulkarm City to provide the important geotechnical parameters as mentioned above.</a:t>
            </a:r>
          </a:p>
          <a:p>
            <a:pPr algn="just">
              <a:lnSpc>
                <a:spcPct val="110000"/>
              </a:lnSpc>
            </a:pPr>
            <a:r>
              <a:rPr lang="en-US" sz="2400" dirty="0">
                <a:latin typeface="Times New Roman" pitchFamily="18" charset="0"/>
                <a:cs typeface="Times New Roman" pitchFamily="18" charset="0"/>
              </a:rPr>
              <a:t> eight maps were developed and will provide bearing capacity, accumulation of water, cavities, sliding, swelling, top soil and foundation type, foundation soil.</a:t>
            </a:r>
          </a:p>
          <a:p>
            <a:pPr algn="just">
              <a:lnSpc>
                <a:spcPct val="110000"/>
              </a:lnSpc>
            </a:pPr>
            <a:r>
              <a:rPr lang="en-US" sz="2400" dirty="0">
                <a:latin typeface="Times New Roman" pitchFamily="18" charset="0"/>
                <a:cs typeface="Times New Roman" pitchFamily="18" charset="0"/>
              </a:rPr>
              <a:t>These maps will provide data for civil engineering projects in simple way, very cheap, fast resource as </a:t>
            </a:r>
            <a:r>
              <a:rPr lang="en-US" sz="2400" dirty="0" smtClean="0">
                <a:latin typeface="Times New Roman" pitchFamily="18" charset="0"/>
                <a:cs typeface="Times New Roman" pitchFamily="18" charset="0"/>
              </a:rPr>
              <a:t>follows: Foundation soil, allowable </a:t>
            </a:r>
            <a:r>
              <a:rPr lang="en-US" sz="2400" dirty="0">
                <a:latin typeface="Times New Roman" pitchFamily="18" charset="0"/>
                <a:cs typeface="Times New Roman" pitchFamily="18" charset="0"/>
              </a:rPr>
              <a:t>bearing </a:t>
            </a:r>
            <a:r>
              <a:rPr lang="en-US" sz="2400" dirty="0" smtClean="0">
                <a:latin typeface="Times New Roman" pitchFamily="18" charset="0"/>
                <a:cs typeface="Times New Roman" pitchFamily="18" charset="0"/>
              </a:rPr>
              <a:t>capacity, expected </a:t>
            </a:r>
            <a:r>
              <a:rPr lang="en-US" sz="2400" dirty="0">
                <a:latin typeface="Times New Roman" pitchFamily="18" charset="0"/>
                <a:cs typeface="Times New Roman" pitchFamily="18" charset="0"/>
              </a:rPr>
              <a:t>foundation </a:t>
            </a:r>
            <a:r>
              <a:rPr lang="en-US" sz="2400" dirty="0" smtClean="0">
                <a:latin typeface="Times New Roman" pitchFamily="18" charset="0"/>
                <a:cs typeface="Times New Roman" pitchFamily="18" charset="0"/>
              </a:rPr>
              <a:t>problems, feasibility </a:t>
            </a:r>
            <a:r>
              <a:rPr lang="en-US" sz="2400" dirty="0">
                <a:latin typeface="Times New Roman" pitchFamily="18" charset="0"/>
                <a:cs typeface="Times New Roman" pitchFamily="18" charset="0"/>
              </a:rPr>
              <a:t>Studies for civil engineering </a:t>
            </a:r>
            <a:r>
              <a:rPr lang="en-US" sz="2400" dirty="0" smtClean="0">
                <a:latin typeface="Times New Roman" pitchFamily="18" charset="0"/>
                <a:cs typeface="Times New Roman" pitchFamily="18" charset="0"/>
              </a:rPr>
              <a:t>projects, land </a:t>
            </a:r>
            <a:r>
              <a:rPr lang="en-US" sz="2400" dirty="0">
                <a:latin typeface="Times New Roman" pitchFamily="18" charset="0"/>
                <a:cs typeface="Times New Roman" pitchFamily="18" charset="0"/>
              </a:rPr>
              <a:t>use </a:t>
            </a:r>
            <a:r>
              <a:rPr lang="en-US" sz="2400" dirty="0" smtClean="0">
                <a:latin typeface="Times New Roman" pitchFamily="18" charset="0"/>
                <a:cs typeface="Times New Roman" pitchFamily="18" charset="0"/>
              </a:rPr>
              <a:t>policy.</a:t>
            </a:r>
            <a:endParaRPr lang="en-US" sz="2400" dirty="0">
              <a:latin typeface="Times New Roman" pitchFamily="18" charset="0"/>
              <a:cs typeface="Times New Roman" pitchFamily="18" charset="0"/>
            </a:endParaRPr>
          </a:p>
          <a:p>
            <a:endParaRPr lang="en-US" sz="1050" dirty="0" smtClean="0"/>
          </a:p>
          <a:p>
            <a:pPr marL="0" indent="0">
              <a:buNone/>
            </a:pPr>
            <a:endParaRPr lang="en-US" sz="1050" dirty="0"/>
          </a:p>
        </p:txBody>
      </p:sp>
    </p:spTree>
    <p:extLst>
      <p:ext uri="{BB962C8B-B14F-4D97-AF65-F5344CB8AC3E}">
        <p14:creationId xmlns:p14="http://schemas.microsoft.com/office/powerpoint/2010/main" val="38837690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latin typeface="Times New Roman" pitchFamily="18" charset="0"/>
                <a:cs typeface="Times New Roman" pitchFamily="18" charset="0"/>
              </a:rPr>
              <a:t>Important Notes : </a:t>
            </a:r>
            <a:endParaRPr lang="en-US" dirty="0"/>
          </a:p>
        </p:txBody>
      </p:sp>
      <p:sp>
        <p:nvSpPr>
          <p:cNvPr id="3" name="Content Placeholder 2"/>
          <p:cNvSpPr>
            <a:spLocks noGrp="1"/>
          </p:cNvSpPr>
          <p:nvPr>
            <p:ph idx="1"/>
          </p:nvPr>
        </p:nvSpPr>
        <p:spPr>
          <a:xfrm>
            <a:off x="359959" y="1839273"/>
            <a:ext cx="11472081" cy="4643413"/>
          </a:xfrm>
        </p:spPr>
        <p:txBody>
          <a:bodyPr/>
          <a:lstStyle/>
          <a:p>
            <a:pPr algn="just"/>
            <a:r>
              <a:rPr lang="en-US" sz="2400" dirty="0">
                <a:latin typeface="Times New Roman" pitchFamily="18" charset="0"/>
                <a:cs typeface="Times New Roman" pitchFamily="18" charset="0"/>
              </a:rPr>
              <a:t>It is important to mention that this map is not 100% correct. Due to generalization, local and always small areas and sites within the zones may be different in geotechnical characteristics than those characteristics of the major zone</a:t>
            </a:r>
            <a:r>
              <a:rPr lang="en-US" sz="2400" dirty="0" smtClean="0">
                <a:latin typeface="Times New Roman" pitchFamily="18" charset="0"/>
                <a:cs typeface="Times New Roman" pitchFamily="18" charset="0"/>
              </a:rPr>
              <a:t>.</a:t>
            </a:r>
          </a:p>
          <a:p>
            <a:pPr marL="0" indent="0" algn="just">
              <a:buNone/>
            </a:pPr>
            <a:r>
              <a:rPr lang="en-US" sz="2400" dirty="0" smtClean="0">
                <a:latin typeface="Times New Roman" pitchFamily="18" charset="0"/>
                <a:cs typeface="Times New Roman" pitchFamily="18" charset="0"/>
              </a:rPr>
              <a:t> </a:t>
            </a:r>
          </a:p>
          <a:p>
            <a:pPr algn="just"/>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traditional saying that lands is different in every foot in its geotechnical characteristics. This saying may be applied to our map in some locations</a:t>
            </a:r>
            <a:r>
              <a:rPr lang="en-US" sz="2400" dirty="0" smtClean="0">
                <a:latin typeface="Times New Roman" pitchFamily="18" charset="0"/>
                <a:cs typeface="Times New Roman" pitchFamily="18" charset="0"/>
              </a:rPr>
              <a:t>.</a:t>
            </a:r>
          </a:p>
          <a:p>
            <a:pPr marL="0" indent="0" algn="just">
              <a:buNone/>
            </a:pP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More features may be added to make this map more comprehensive, such as, location of faults, wells and springs and taking more samples and data for more precise information</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endParaRPr lang="en-US" dirty="0"/>
          </a:p>
        </p:txBody>
      </p:sp>
    </p:spTree>
    <p:extLst>
      <p:ext uri="{BB962C8B-B14F-4D97-AF65-F5344CB8AC3E}">
        <p14:creationId xmlns:p14="http://schemas.microsoft.com/office/powerpoint/2010/main" val="28928080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ANd9GcQ9tV2l7e8LEuFXbk0_Lcm2WqWc82tP79q0C7XUWW7QsCKOBV3f"/>
          <p:cNvPicPr>
            <a:picLocks noGrp="1" noChangeAspect="1" noChangeArrowheads="1"/>
          </p:cNvPicPr>
          <p:nvPr>
            <p:ph sz="quarter" idx="1"/>
          </p:nvPr>
        </p:nvPicPr>
        <p:blipFill>
          <a:blip r:embed="rId3"/>
          <a:srcRect/>
          <a:stretch>
            <a:fillRect/>
          </a:stretch>
        </p:blipFill>
        <p:spPr bwMode="auto">
          <a:xfrm>
            <a:off x="0" y="0"/>
            <a:ext cx="12192000" cy="6858000"/>
          </a:xfrm>
          <a:prstGeom prst="rect">
            <a:avLst/>
          </a:prstGeom>
          <a:noFill/>
        </p:spPr>
      </p:pic>
      <p:sp>
        <p:nvSpPr>
          <p:cNvPr id="5" name="مستطيل 4"/>
          <p:cNvSpPr/>
          <p:nvPr/>
        </p:nvSpPr>
        <p:spPr>
          <a:xfrm rot="20834644">
            <a:off x="2304188" y="4823701"/>
            <a:ext cx="8285979" cy="1631216"/>
          </a:xfrm>
          <a:prstGeom prst="rect">
            <a:avLst/>
          </a:prstGeom>
          <a:noFill/>
        </p:spPr>
        <p:txBody>
          <a:bodyPr wrap="square" lIns="91440" tIns="45720" rIns="91440" bIns="45720">
            <a:spAutoFit/>
          </a:bodyPr>
          <a:lstStyle/>
          <a:p>
            <a:pPr algn="ctr"/>
            <a:r>
              <a:rPr lang="en-US" sz="10000" b="1" dirty="0">
                <a:ln w="10541" cmpd="sng">
                  <a:solidFill>
                    <a:schemeClr val="accent1">
                      <a:shade val="88000"/>
                      <a:satMod val="110000"/>
                    </a:schemeClr>
                  </a:solidFill>
                  <a:prstDash val="solid"/>
                </a:ln>
                <a:solidFill>
                  <a:schemeClr val="bg1"/>
                </a:solidFill>
                <a:latin typeface="Chiller" pitchFamily="82" charset="0"/>
              </a:rPr>
              <a:t>Thank You </a:t>
            </a:r>
            <a:endParaRPr lang="ar-SA" sz="10000" b="1" dirty="0">
              <a:ln w="10541" cmpd="sng">
                <a:solidFill>
                  <a:schemeClr val="accent1">
                    <a:shade val="88000"/>
                    <a:satMod val="110000"/>
                  </a:schemeClr>
                </a:solidFill>
                <a:prstDash val="solid"/>
              </a:ln>
              <a:solidFill>
                <a:schemeClr val="bg1"/>
              </a:solidFill>
              <a:latin typeface="Chiller" pitchFamily="82" charset="0"/>
            </a:endParaRPr>
          </a:p>
        </p:txBody>
      </p:sp>
    </p:spTree>
    <p:extLst>
      <p:ext uri="{BB962C8B-B14F-4D97-AF65-F5344CB8AC3E}">
        <p14:creationId xmlns:p14="http://schemas.microsoft.com/office/powerpoint/2010/main" val="2282190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b="1" i="1" dirty="0" smtClean="0">
                <a:latin typeface="Times New Roman" pitchFamily="18" charset="0"/>
                <a:cs typeface="Times New Roman" pitchFamily="18" charset="0"/>
              </a:rPr>
              <a:t>Introduction:</a:t>
            </a:r>
            <a:endParaRPr lang="ar-SA" b="1" i="1" dirty="0">
              <a:latin typeface="Times New Roman" pitchFamily="18" charset="0"/>
              <a:cs typeface="Times New Roman" pitchFamily="18" charset="0"/>
            </a:endParaRPr>
          </a:p>
        </p:txBody>
      </p:sp>
      <p:sp>
        <p:nvSpPr>
          <p:cNvPr id="3" name="عنصر نائب للمحتوى 2"/>
          <p:cNvSpPr>
            <a:spLocks noGrp="1"/>
          </p:cNvSpPr>
          <p:nvPr>
            <p:ph sz="quarter" idx="1"/>
          </p:nvPr>
        </p:nvSpPr>
        <p:spPr>
          <a:xfrm>
            <a:off x="838200" y="1600200"/>
            <a:ext cx="11227558" cy="5257800"/>
          </a:xfrm>
        </p:spPr>
        <p:txBody>
          <a:bodyPr>
            <a:normAutofit/>
          </a:bodyPr>
          <a:lstStyle/>
          <a:p>
            <a:pPr algn="just" rtl="0"/>
            <a:r>
              <a:rPr lang="en-US" sz="2400" dirty="0">
                <a:latin typeface="Times New Roman" pitchFamily="18" charset="0"/>
                <a:cs typeface="Times New Roman" pitchFamily="18" charset="0"/>
              </a:rPr>
              <a:t>Geology is the study of the Earth, its processes, materials, history, </a:t>
            </a:r>
            <a:r>
              <a:rPr lang="en-US" sz="2400" dirty="0" smtClean="0">
                <a:latin typeface="Times New Roman" pitchFamily="18" charset="0"/>
                <a:cs typeface="Times New Roman" pitchFamily="18" charset="0"/>
              </a:rPr>
              <a:t>and  effect </a:t>
            </a:r>
            <a:r>
              <a:rPr lang="en-US" sz="2400" dirty="0">
                <a:latin typeface="Times New Roman" pitchFamily="18" charset="0"/>
                <a:cs typeface="Times New Roman" pitchFamily="18" charset="0"/>
              </a:rPr>
              <a:t>on humans and life in general</a:t>
            </a:r>
            <a:r>
              <a:rPr lang="en-US" sz="2400" dirty="0" smtClean="0">
                <a:latin typeface="Times New Roman" pitchFamily="18" charset="0"/>
                <a:cs typeface="Times New Roman" pitchFamily="18" charset="0"/>
              </a:rPr>
              <a:t>.</a:t>
            </a:r>
          </a:p>
          <a:p>
            <a:pPr algn="just" rtl="0"/>
            <a:endParaRPr lang="en-US" sz="2400" dirty="0">
              <a:latin typeface="Times New Roman" pitchFamily="18" charset="0"/>
              <a:cs typeface="Times New Roman" pitchFamily="18" charset="0"/>
            </a:endParaRPr>
          </a:p>
          <a:p>
            <a:pPr algn="just"/>
            <a:r>
              <a:rPr lang="en-US" sz="2400" b="1" dirty="0" smtClean="0">
                <a:solidFill>
                  <a:srgbClr val="FF0000"/>
                </a:solidFill>
                <a:latin typeface="Times New Roman" pitchFamily="18" charset="0"/>
                <a:cs typeface="Times New Roman" pitchFamily="18" charset="0"/>
              </a:rPr>
              <a:t>What is the geotechnical map ?</a:t>
            </a:r>
          </a:p>
          <a:p>
            <a:pPr algn="just"/>
            <a:r>
              <a:rPr lang="en-US" sz="2400" dirty="0" smtClean="0">
                <a:latin typeface="Times New Roman" pitchFamily="18" charset="0"/>
                <a:cs typeface="Times New Roman" pitchFamily="18" charset="0"/>
              </a:rPr>
              <a:t>Geotechnical or Geological </a:t>
            </a:r>
            <a:r>
              <a:rPr lang="en-US" sz="2400" dirty="0">
                <a:latin typeface="Times New Roman" pitchFamily="18" charset="0"/>
                <a:cs typeface="Times New Roman" pitchFamily="18" charset="0"/>
              </a:rPr>
              <a:t>map is a special-purpose map made </a:t>
            </a:r>
            <a:r>
              <a:rPr lang="en-US" sz="2400" dirty="0" smtClean="0">
                <a:latin typeface="Times New Roman" pitchFamily="18" charset="0"/>
                <a:cs typeface="Times New Roman" pitchFamily="18" charset="0"/>
              </a:rPr>
              <a:t>to how</a:t>
            </a:r>
            <a:r>
              <a:rPr lang="en-US" sz="2400" dirty="0">
                <a:latin typeface="Times New Roman" pitchFamily="18" charset="0"/>
                <a:cs typeface="Times New Roman" pitchFamily="18" charset="0"/>
              </a:rPr>
              <a:t> geological features</a:t>
            </a:r>
            <a:r>
              <a:rPr lang="en-US" sz="2400" dirty="0" smtClean="0">
                <a:latin typeface="Times New Roman" pitchFamily="18" charset="0"/>
                <a:cs typeface="Times New Roman" pitchFamily="18" charset="0"/>
              </a:rPr>
              <a:t>.</a:t>
            </a:r>
          </a:p>
          <a:p>
            <a:pPr algn="just"/>
            <a:endParaRPr lang="en-US" sz="2400" dirty="0" smtClean="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Rock units or geologic strata are shown by color or symbols to indicate where they are exposed at the surface. Bedding planes and structural features such as faults, folds, foliations, and lineation are shown with strike and dip or trend and plunge symbols which give these features' three-dimensional orientations</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532876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latin typeface="Times New Roman" pitchFamily="18" charset="0"/>
                <a:cs typeface="Times New Roman" pitchFamily="18" charset="0"/>
              </a:rPr>
              <a:t>About the Project </a:t>
            </a:r>
          </a:p>
        </p:txBody>
      </p:sp>
      <p:sp>
        <p:nvSpPr>
          <p:cNvPr id="3" name="Content Placeholder 2"/>
          <p:cNvSpPr>
            <a:spLocks noGrp="1"/>
          </p:cNvSpPr>
          <p:nvPr>
            <p:ph idx="1"/>
          </p:nvPr>
        </p:nvSpPr>
        <p:spPr>
          <a:xfrm>
            <a:off x="824552" y="1745280"/>
            <a:ext cx="10515600" cy="4486275"/>
          </a:xfrm>
        </p:spPr>
        <p:txBody>
          <a:bodyPr/>
          <a:lstStyle/>
          <a:p>
            <a:r>
              <a:rPr lang="en-US" dirty="0" smtClean="0"/>
              <a:t>This project aims mainly to create a geotechnical map for </a:t>
            </a:r>
            <a:r>
              <a:rPr lang="en-US" dirty="0" err="1" smtClean="0"/>
              <a:t>Tulkarm</a:t>
            </a:r>
            <a:r>
              <a:rPr lang="en-US" dirty="0" smtClean="0"/>
              <a:t> city in Palestine.</a:t>
            </a:r>
          </a:p>
          <a:p>
            <a:pPr marL="0" indent="0">
              <a:buNone/>
            </a:pPr>
            <a:endParaRPr lang="en-US" dirty="0"/>
          </a:p>
          <a:p>
            <a:pPr marL="0" indent="0">
              <a:buNone/>
            </a:pPr>
            <a:r>
              <a:rPr lang="en-US" b="1" i="1" dirty="0" smtClean="0">
                <a:solidFill>
                  <a:srgbClr val="FF0000"/>
                </a:solidFill>
              </a:rPr>
              <a:t>Project inputs:</a:t>
            </a:r>
          </a:p>
          <a:p>
            <a:pPr>
              <a:buFont typeface="Wingdings" panose="05000000000000000000" pitchFamily="2" charset="2"/>
              <a:buChar char="ü"/>
            </a:pPr>
            <a:r>
              <a:rPr lang="en-US" dirty="0" smtClean="0"/>
              <a:t>Soil tests for different locations on </a:t>
            </a:r>
            <a:r>
              <a:rPr lang="en-US" dirty="0" err="1" smtClean="0"/>
              <a:t>Tulkarm</a:t>
            </a:r>
            <a:r>
              <a:rPr lang="en-US" dirty="0" smtClean="0"/>
              <a:t> city, this tests were chosen to be will distributed over the study area.</a:t>
            </a:r>
          </a:p>
          <a:p>
            <a:pPr>
              <a:buFont typeface="Wingdings" panose="05000000000000000000" pitchFamily="2" charset="2"/>
              <a:buChar char="ü"/>
            </a:pPr>
            <a:r>
              <a:rPr lang="en-US" dirty="0" err="1" smtClean="0"/>
              <a:t>Tulkarm</a:t>
            </a:r>
            <a:r>
              <a:rPr lang="en-US" dirty="0" smtClean="0"/>
              <a:t> city map (</a:t>
            </a:r>
            <a:r>
              <a:rPr lang="en-US" dirty="0" err="1" smtClean="0"/>
              <a:t>Autocad</a:t>
            </a:r>
            <a:r>
              <a:rPr lang="en-US" dirty="0" smtClean="0"/>
              <a:t> and GIS maps)</a:t>
            </a:r>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1090343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latin typeface="Times New Roman" pitchFamily="18" charset="0"/>
                <a:cs typeface="Times New Roman" pitchFamily="18" charset="0"/>
              </a:rPr>
              <a:t>About the Project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i="1" dirty="0">
                <a:solidFill>
                  <a:srgbClr val="FF0000"/>
                </a:solidFill>
              </a:rPr>
              <a:t>Project </a:t>
            </a:r>
            <a:r>
              <a:rPr lang="en-US" b="1" i="1" dirty="0" smtClean="0">
                <a:solidFill>
                  <a:srgbClr val="FF0000"/>
                </a:solidFill>
              </a:rPr>
              <a:t>outputs:</a:t>
            </a:r>
          </a:p>
          <a:p>
            <a:pPr>
              <a:buFont typeface="Wingdings" panose="05000000000000000000" pitchFamily="2" charset="2"/>
              <a:buChar char="ü"/>
            </a:pPr>
            <a:r>
              <a:rPr lang="en-US" b="1" i="1" dirty="0" smtClean="0"/>
              <a:t> Bearing capacity map.</a:t>
            </a:r>
          </a:p>
          <a:p>
            <a:pPr>
              <a:buFont typeface="Wingdings" panose="05000000000000000000" pitchFamily="2" charset="2"/>
              <a:buChar char="ü"/>
            </a:pPr>
            <a:r>
              <a:rPr lang="en-US" b="1" i="1" dirty="0" smtClean="0"/>
              <a:t>Sliding potential map.</a:t>
            </a:r>
          </a:p>
          <a:p>
            <a:pPr>
              <a:buFont typeface="Wingdings" panose="05000000000000000000" pitchFamily="2" charset="2"/>
              <a:buChar char="ü"/>
            </a:pPr>
            <a:r>
              <a:rPr lang="en-US" b="1" i="1" dirty="0" smtClean="0"/>
              <a:t>Swelling potential map.</a:t>
            </a:r>
          </a:p>
          <a:p>
            <a:pPr>
              <a:buFont typeface="Wingdings" panose="05000000000000000000" pitchFamily="2" charset="2"/>
              <a:buChar char="ü"/>
            </a:pPr>
            <a:r>
              <a:rPr lang="en-US" b="1" i="1" dirty="0" smtClean="0"/>
              <a:t>Accommodation of water map.</a:t>
            </a:r>
          </a:p>
          <a:p>
            <a:pPr>
              <a:buFont typeface="Wingdings" panose="05000000000000000000" pitchFamily="2" charset="2"/>
              <a:buChar char="ü"/>
            </a:pPr>
            <a:r>
              <a:rPr lang="en-US" b="1" i="1" dirty="0" smtClean="0"/>
              <a:t>Cavities map.</a:t>
            </a:r>
          </a:p>
          <a:p>
            <a:pPr>
              <a:buFont typeface="Wingdings" panose="05000000000000000000" pitchFamily="2" charset="2"/>
              <a:buChar char="ü"/>
            </a:pPr>
            <a:r>
              <a:rPr lang="en-US" b="1" i="1" dirty="0" smtClean="0"/>
              <a:t>Top soil map.</a:t>
            </a:r>
          </a:p>
          <a:p>
            <a:pPr>
              <a:buFont typeface="Wingdings" panose="05000000000000000000" pitchFamily="2" charset="2"/>
              <a:buChar char="ü"/>
            </a:pPr>
            <a:r>
              <a:rPr lang="en-US" b="1" i="1" dirty="0" smtClean="0"/>
              <a:t>Foundation soil map.</a:t>
            </a:r>
          </a:p>
          <a:p>
            <a:pPr>
              <a:buFont typeface="Wingdings" panose="05000000000000000000" pitchFamily="2" charset="2"/>
              <a:buChar char="ü"/>
            </a:pPr>
            <a:r>
              <a:rPr lang="en-US" b="1" i="1" dirty="0" smtClean="0"/>
              <a:t>Foundation type map.</a:t>
            </a:r>
          </a:p>
          <a:p>
            <a:pPr>
              <a:buFont typeface="Wingdings" panose="05000000000000000000" pitchFamily="2" charset="2"/>
              <a:buChar char="ü"/>
            </a:pPr>
            <a:endParaRPr lang="en-US" b="1" i="1" dirty="0" smtClean="0"/>
          </a:p>
        </p:txBody>
      </p:sp>
    </p:spTree>
    <p:extLst>
      <p:ext uri="{BB962C8B-B14F-4D97-AF65-F5344CB8AC3E}">
        <p14:creationId xmlns:p14="http://schemas.microsoft.com/office/powerpoint/2010/main" val="3197436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latin typeface="Times New Roman" pitchFamily="18" charset="0"/>
                <a:cs typeface="Times New Roman" pitchFamily="18" charset="0"/>
              </a:rPr>
              <a:t>Study area </a:t>
            </a:r>
          </a:p>
        </p:txBody>
      </p:sp>
      <p:sp>
        <p:nvSpPr>
          <p:cNvPr id="3" name="Content Placeholder 2"/>
          <p:cNvSpPr>
            <a:spLocks noGrp="1"/>
          </p:cNvSpPr>
          <p:nvPr>
            <p:ph idx="1"/>
          </p:nvPr>
        </p:nvSpPr>
        <p:spPr>
          <a:xfrm>
            <a:off x="838200" y="1690688"/>
            <a:ext cx="10515600" cy="4486275"/>
          </a:xfrm>
        </p:spPr>
        <p:txBody>
          <a:bodyPr/>
          <a:lstStyle/>
          <a:p>
            <a:r>
              <a:rPr lang="en-US" dirty="0" err="1"/>
              <a:t>Tulkarm</a:t>
            </a:r>
            <a:r>
              <a:rPr lang="en-US" dirty="0"/>
              <a:t> district is located in the north western part of the West Bank. It is bounded by the Jenin and Nablus districts in the north, west and south and by the 1948 cease-fire line in the east as shown in </a:t>
            </a:r>
            <a:r>
              <a:rPr lang="en-US" dirty="0" smtClean="0"/>
              <a:t>Figure</a:t>
            </a:r>
            <a:endParaRPr lang="en-US" dirty="0"/>
          </a:p>
        </p:txBody>
      </p:sp>
      <p:pic>
        <p:nvPicPr>
          <p:cNvPr id="1026" name="صورة 2" descr="fig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6638" y="3171044"/>
            <a:ext cx="22955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6514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latin typeface="Times New Roman" pitchFamily="18" charset="0"/>
                <a:cs typeface="Times New Roman" pitchFamily="18" charset="0"/>
              </a:rPr>
              <a:t>Importance of the project </a:t>
            </a:r>
          </a:p>
        </p:txBody>
      </p:sp>
      <p:sp>
        <p:nvSpPr>
          <p:cNvPr id="3" name="Content Placeholder 2"/>
          <p:cNvSpPr>
            <a:spLocks noGrp="1"/>
          </p:cNvSpPr>
          <p:nvPr>
            <p:ph idx="1"/>
          </p:nvPr>
        </p:nvSpPr>
        <p:spPr/>
        <p:txBody>
          <a:bodyPr/>
          <a:lstStyle/>
          <a:p>
            <a:r>
              <a:rPr lang="en-US" dirty="0"/>
              <a:t>A geologic map is the principal tool that geologists use to convey information about the structure and stratigraphy of the earth’s surface; the location and type of geologic hazards such as landslides and faults; and the location and type of </a:t>
            </a:r>
            <a:r>
              <a:rPr lang="en-US" dirty="0" smtClean="0"/>
              <a:t>soils, </a:t>
            </a:r>
            <a:r>
              <a:rPr lang="en-US" dirty="0" err="1" smtClean="0"/>
              <a:t>etc</a:t>
            </a:r>
            <a:r>
              <a:rPr lang="en-US" dirty="0" smtClean="0"/>
              <a:t> … .</a:t>
            </a:r>
          </a:p>
          <a:p>
            <a:endParaRPr lang="en-US" dirty="0"/>
          </a:p>
          <a:p>
            <a:r>
              <a:rPr lang="en-US" dirty="0" smtClean="0"/>
              <a:t>Geotechnical map is useful for any one needs information about the soil at any point  within the study area map (</a:t>
            </a:r>
            <a:r>
              <a:rPr lang="en-US" dirty="0" err="1" smtClean="0"/>
              <a:t>Tulkarm</a:t>
            </a:r>
            <a:r>
              <a:rPr lang="en-US" dirty="0" smtClean="0"/>
              <a:t> map) and it is available at any time, this will save time, money, and efforts.</a:t>
            </a:r>
          </a:p>
          <a:p>
            <a:endParaRPr lang="en-US" dirty="0" smtClean="0"/>
          </a:p>
          <a:p>
            <a:endParaRPr lang="en-US" dirty="0" smtClean="0"/>
          </a:p>
          <a:p>
            <a:endParaRPr lang="en-US" dirty="0"/>
          </a:p>
        </p:txBody>
      </p:sp>
    </p:spTree>
    <p:extLst>
      <p:ext uri="{BB962C8B-B14F-4D97-AF65-F5344CB8AC3E}">
        <p14:creationId xmlns:p14="http://schemas.microsoft.com/office/powerpoint/2010/main" val="2827009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latin typeface="Times New Roman" pitchFamily="18" charset="0"/>
                <a:cs typeface="Times New Roman" pitchFamily="18" charset="0"/>
              </a:rPr>
              <a:t>Methodology: </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Ø"/>
            </a:pPr>
            <a:r>
              <a:rPr lang="en-US" dirty="0" smtClean="0"/>
              <a:t>Data collection : in this stage soil tests and information were collected about predetermined and will distributed points on study area as showing in the next questionnaire.</a:t>
            </a:r>
          </a:p>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Data sorting and spatial joining: in this stage the collected data were sorted and connected to the locations on which the soil test </a:t>
            </a:r>
            <a:r>
              <a:rPr lang="en-US" dirty="0"/>
              <a:t>was </a:t>
            </a:r>
            <a:r>
              <a:rPr lang="en-US" dirty="0" smtClean="0"/>
              <a:t>performed using excel, AutoCAD and Arc GIS 10.1.</a:t>
            </a:r>
          </a:p>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Data analysis and maps production using Arc GIS.</a:t>
            </a:r>
          </a:p>
          <a:p>
            <a:pPr>
              <a:buFont typeface="Wingdings" panose="05000000000000000000" pitchFamily="2" charset="2"/>
              <a:buChar char="Ø"/>
            </a:pPr>
            <a:endParaRPr lang="en-US" dirty="0" smtClean="0"/>
          </a:p>
          <a:p>
            <a:pPr marL="0" indent="0">
              <a:buNone/>
            </a:pPr>
            <a:r>
              <a:rPr lang="en-US" dirty="0" smtClean="0"/>
              <a:t/>
            </a:r>
            <a:br>
              <a:rPr lang="en-US" dirty="0" smtClean="0"/>
            </a:br>
            <a:endParaRPr lang="en-US" dirty="0" smtClean="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246165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latin typeface="Times New Roman" pitchFamily="18" charset="0"/>
                <a:cs typeface="Times New Roman" pitchFamily="18" charset="0"/>
              </a:rPr>
              <a:t>Methodology </a:t>
            </a:r>
          </a:p>
        </p:txBody>
      </p:sp>
      <p:sp>
        <p:nvSpPr>
          <p:cNvPr id="3" name="Content Placeholder 2"/>
          <p:cNvSpPr>
            <a:spLocks noGrp="1"/>
          </p:cNvSpPr>
          <p:nvPr>
            <p:ph idx="1"/>
          </p:nvPr>
        </p:nvSpPr>
        <p:spPr/>
        <p:txBody>
          <a:bodyPr/>
          <a:lstStyle/>
          <a:p>
            <a:r>
              <a:rPr lang="en-US" b="1" dirty="0" smtClean="0"/>
              <a:t>Data Collection Stage:</a:t>
            </a:r>
          </a:p>
          <a:p>
            <a:pPr marL="0" indent="0">
              <a:buNone/>
            </a:pPr>
            <a:r>
              <a:rPr lang="en-US" dirty="0" smtClean="0"/>
              <a:t>In this stage all available soil tests within the study area were collected from soil testing labs and centers e.g. </a:t>
            </a:r>
            <a:r>
              <a:rPr lang="en-US" dirty="0" err="1" smtClean="0"/>
              <a:t>Hijjawi</a:t>
            </a:r>
            <a:r>
              <a:rPr lang="en-US" dirty="0" smtClean="0"/>
              <a:t> lab, Al-</a:t>
            </a:r>
            <a:r>
              <a:rPr lang="en-US" dirty="0" err="1" smtClean="0"/>
              <a:t>Meezan</a:t>
            </a:r>
            <a:r>
              <a:rPr lang="en-US" dirty="0" smtClean="0"/>
              <a:t> lab, Jenin Lab and </a:t>
            </a:r>
            <a:r>
              <a:rPr lang="en-US" dirty="0" err="1" smtClean="0"/>
              <a:t>Tulkarm</a:t>
            </a:r>
            <a:r>
              <a:rPr lang="en-US" dirty="0" smtClean="0"/>
              <a:t> municipality.</a:t>
            </a:r>
          </a:p>
          <a:p>
            <a:pPr marL="0" indent="0">
              <a:buNone/>
            </a:pPr>
            <a:endParaRPr lang="en-US" dirty="0" smtClean="0"/>
          </a:p>
          <a:p>
            <a:pPr marL="0" indent="0">
              <a:buNone/>
            </a:pPr>
            <a:r>
              <a:rPr lang="en-US" dirty="0" smtClean="0"/>
              <a:t>In addition , we made many site investigations in order to collect the missing data.</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33588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TotalTime>
  <Words>943</Words>
  <Application>Microsoft Office PowerPoint</Application>
  <PresentationFormat>Custom</PresentationFormat>
  <Paragraphs>131</Paragraphs>
  <Slides>25</Slides>
  <Notes>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Layout: </vt:lpstr>
      <vt:lpstr>Introduction:</vt:lpstr>
      <vt:lpstr>About the Project </vt:lpstr>
      <vt:lpstr>About the Project </vt:lpstr>
      <vt:lpstr>Study area </vt:lpstr>
      <vt:lpstr>Importance of the project </vt:lpstr>
      <vt:lpstr>Methodology: </vt:lpstr>
      <vt:lpstr>Methodology </vt:lpstr>
      <vt:lpstr>Questionnaire:</vt:lpstr>
      <vt:lpstr>Raw Data of the Questionnaire:</vt:lpstr>
      <vt:lpstr>Methodology </vt:lpstr>
      <vt:lpstr>Methodology </vt:lpstr>
      <vt:lpstr>Project output   Geological Maps </vt:lpstr>
      <vt:lpstr>1- Bearing capacity map:</vt:lpstr>
      <vt:lpstr>2- Swelling potential map:</vt:lpstr>
      <vt:lpstr>3- Sliding map:</vt:lpstr>
      <vt:lpstr>4- Accumulation of water map:</vt:lpstr>
      <vt:lpstr>5- Cavitation area map:</vt:lpstr>
      <vt:lpstr>6- Top soil of the sites map:</vt:lpstr>
      <vt:lpstr>7- Foundation type map: </vt:lpstr>
      <vt:lpstr>8- Foundation soil type map:</vt:lpstr>
      <vt:lpstr>Conclusion:</vt:lpstr>
      <vt:lpstr>Important Notes :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AbOoD</dc:creator>
  <cp:lastModifiedBy>Ahmad Awad</cp:lastModifiedBy>
  <cp:revision>41</cp:revision>
  <dcterms:created xsi:type="dcterms:W3CDTF">2013-12-23T08:39:32Z</dcterms:created>
  <dcterms:modified xsi:type="dcterms:W3CDTF">2014-05-19T05:27:38Z</dcterms:modified>
</cp:coreProperties>
</file>