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sldIdLst>
    <p:sldId id="256" r:id="rId2"/>
    <p:sldId id="368" r:id="rId3"/>
    <p:sldId id="370" r:id="rId4"/>
    <p:sldId id="371" r:id="rId5"/>
    <p:sldId id="372" r:id="rId6"/>
    <p:sldId id="373" r:id="rId7"/>
    <p:sldId id="374" r:id="rId8"/>
    <p:sldId id="375" r:id="rId9"/>
    <p:sldId id="376" r:id="rId10"/>
    <p:sldId id="301" r:id="rId11"/>
    <p:sldId id="302" r:id="rId12"/>
    <p:sldId id="258" r:id="rId13"/>
    <p:sldId id="312" r:id="rId14"/>
    <p:sldId id="313" r:id="rId15"/>
    <p:sldId id="259" r:id="rId16"/>
    <p:sldId id="260" r:id="rId17"/>
    <p:sldId id="263" r:id="rId18"/>
    <p:sldId id="264" r:id="rId19"/>
    <p:sldId id="265" r:id="rId20"/>
    <p:sldId id="266" r:id="rId21"/>
    <p:sldId id="377" r:id="rId22"/>
    <p:sldId id="378" r:id="rId23"/>
    <p:sldId id="379" r:id="rId24"/>
    <p:sldId id="380" r:id="rId25"/>
    <p:sldId id="381" r:id="rId26"/>
    <p:sldId id="382" r:id="rId27"/>
    <p:sldId id="383" r:id="rId28"/>
    <p:sldId id="384" r:id="rId29"/>
    <p:sldId id="385" r:id="rId30"/>
    <p:sldId id="386" r:id="rId31"/>
    <p:sldId id="387" r:id="rId32"/>
    <p:sldId id="388" r:id="rId33"/>
    <p:sldId id="389" r:id="rId34"/>
    <p:sldId id="390" r:id="rId35"/>
    <p:sldId id="391" r:id="rId36"/>
    <p:sldId id="392" r:id="rId37"/>
    <p:sldId id="393" r:id="rId38"/>
    <p:sldId id="341" r:id="rId39"/>
    <p:sldId id="325" r:id="rId40"/>
    <p:sldId id="353" r:id="rId41"/>
    <p:sldId id="350" r:id="rId42"/>
    <p:sldId id="349" r:id="rId43"/>
    <p:sldId id="348" r:id="rId44"/>
    <p:sldId id="347" r:id="rId45"/>
    <p:sldId id="346" r:id="rId46"/>
    <p:sldId id="345" r:id="rId47"/>
    <p:sldId id="344" r:id="rId48"/>
    <p:sldId id="354" r:id="rId49"/>
    <p:sldId id="356" r:id="rId50"/>
    <p:sldId id="358" r:id="rId51"/>
    <p:sldId id="357" r:id="rId52"/>
    <p:sldId id="359" r:id="rId53"/>
    <p:sldId id="364" r:id="rId54"/>
    <p:sldId id="355" r:id="rId55"/>
    <p:sldId id="363" r:id="rId56"/>
    <p:sldId id="362" r:id="rId57"/>
    <p:sldId id="361" r:id="rId58"/>
    <p:sldId id="360" r:id="rId59"/>
    <p:sldId id="365" r:id="rId60"/>
    <p:sldId id="366" r:id="rId61"/>
    <p:sldId id="394" r:id="rId6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9F9F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85" autoAdjust="0"/>
    <p:restoredTop sz="94658" autoAdjust="0"/>
  </p:normalViewPr>
  <p:slideViewPr>
    <p:cSldViewPr>
      <p:cViewPr>
        <p:scale>
          <a:sx n="66" d="100"/>
          <a:sy n="66" d="100"/>
        </p:scale>
        <p:origin x="-972" y="-4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dirty="0"/>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861E907-C1DB-4F08-B49F-24772FAA083A}" type="datetimeFigureOut">
              <a:rPr lang="ar-SA" smtClean="0"/>
              <a:pPr/>
              <a:t>27/06/1432</a:t>
            </a:fld>
            <a:endParaRPr lang="ar-SA" dirty="0"/>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dirty="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dirty="0"/>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451B15C-6332-4C14-87E9-65193FD5C3A4}" type="slidenum">
              <a:rPr lang="ar-SA" smtClean="0"/>
              <a:pPr/>
              <a:t>‹#›</a:t>
            </a:fld>
            <a:endParaRPr lang="ar-SA" dirty="0"/>
          </a:p>
        </p:txBody>
      </p:sp>
    </p:spTree>
    <p:extLst>
      <p:ext uri="{BB962C8B-B14F-4D97-AF65-F5344CB8AC3E}">
        <p14:creationId xmlns:p14="http://schemas.microsoft.com/office/powerpoint/2010/main" xmlns="" val="280304536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err="1" smtClean="0"/>
              <a:t>Otal</a:t>
            </a:r>
            <a:r>
              <a:rPr lang="en-US" dirty="0" smtClean="0"/>
              <a:t> </a:t>
            </a:r>
            <a:endParaRPr lang="ar-SA" dirty="0"/>
          </a:p>
        </p:txBody>
      </p:sp>
      <p:sp>
        <p:nvSpPr>
          <p:cNvPr id="4" name="عنصر نائب لرقم الشريحة 3"/>
          <p:cNvSpPr>
            <a:spLocks noGrp="1"/>
          </p:cNvSpPr>
          <p:nvPr>
            <p:ph type="sldNum" sz="quarter" idx="10"/>
          </p:nvPr>
        </p:nvSpPr>
        <p:spPr/>
        <p:txBody>
          <a:bodyPr/>
          <a:lstStyle/>
          <a:p>
            <a:fld id="{F451B15C-6332-4C14-87E9-65193FD5C3A4}" type="slidenum">
              <a:rPr lang="ar-SA" smtClean="0"/>
              <a:pPr/>
              <a:t>39</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20488893-03FA-40DE-844C-BEDD948F4871}" type="datetimeFigureOut">
              <a:rPr lang="en-US"/>
              <a:pPr>
                <a:defRPr/>
              </a:pPr>
              <a:t>5/30/2011</a:t>
            </a:fld>
            <a:endParaRPr lang="en-US" dirty="0"/>
          </a:p>
        </p:txBody>
      </p:sp>
      <p:sp>
        <p:nvSpPr>
          <p:cNvPr id="5" name="Footer Placeholder 18"/>
          <p:cNvSpPr>
            <a:spLocks noGrp="1"/>
          </p:cNvSpPr>
          <p:nvPr>
            <p:ph type="ftr" sz="quarter" idx="11"/>
          </p:nvPr>
        </p:nvSpPr>
        <p:spPr/>
        <p:txBody>
          <a:bodyPr/>
          <a:lstStyle>
            <a:lvl1pPr>
              <a:defRPr/>
            </a:lvl1pPr>
          </a:lstStyle>
          <a:p>
            <a:pPr>
              <a:defRPr/>
            </a:pP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F83B5A2F-D5EF-4776-9176-7A4982D2AE55}"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3E8F7F1-7744-4312-86FC-047E00EF858B}" type="datetimeFigureOut">
              <a:rPr lang="en-US"/>
              <a:pPr>
                <a:defRPr/>
              </a:pPr>
              <a:t>5/30/2011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00A3AF6C-BCEB-40BF-95C1-15EFA3A691F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3"/>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3"/>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197533B-8191-40E1-98EC-2E1DADB89922}" type="datetimeFigureOut">
              <a:rPr lang="en-US"/>
              <a:pPr>
                <a:defRPr/>
              </a:pPr>
              <a:t>5/30/2011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85937BDD-4046-4EA4-B738-B8076AE8E3F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dirty="0"/>
              <a:t>5/25/2010</a:t>
            </a:r>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909732B-7497-4D0A-BDD4-15335FB50B2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5"/>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0AE7507-0DB3-4AE8-A7AC-0C144B772C09}" type="datetimeFigureOut">
              <a:rPr lang="en-US"/>
              <a:pPr>
                <a:defRPr/>
              </a:pPr>
              <a:t>5/30/2011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366DBAD-97B2-4513-9669-81F29205BA0A}"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C650F729-230A-4F5A-B7FB-823DF5DE4046}" type="datetimeFigureOut">
              <a:rPr lang="en-US"/>
              <a:pPr>
                <a:defRPr/>
              </a:pPr>
              <a:t>5/30/2011</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6B31782A-63D3-4FF1-B5E7-68B3A827135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7" y="185975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2" y="2514601"/>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7" y="2514601"/>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FABECF64-29EC-44D5-B6EB-E07B935BF89A}" type="datetimeFigureOut">
              <a:rPr lang="en-US"/>
              <a:pPr>
                <a:defRPr/>
              </a:pPr>
              <a:t>5/30/2011</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dirty="0"/>
          </a:p>
        </p:txBody>
      </p:sp>
      <p:sp>
        <p:nvSpPr>
          <p:cNvPr id="9" name="Slide Number Placeholder 17"/>
          <p:cNvSpPr>
            <a:spLocks noGrp="1"/>
          </p:cNvSpPr>
          <p:nvPr>
            <p:ph type="sldNum" sz="quarter" idx="12"/>
          </p:nvPr>
        </p:nvSpPr>
        <p:spPr/>
        <p:txBody>
          <a:bodyPr/>
          <a:lstStyle>
            <a:lvl1pPr>
              <a:defRPr/>
            </a:lvl1pPr>
          </a:lstStyle>
          <a:p>
            <a:pPr>
              <a:defRPr/>
            </a:pPr>
            <a:fld id="{F07B4614-9818-40D4-8B70-28C01C2B29F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4EEAC7CE-74D0-4F05-9B01-E02C6E8469F6}" type="datetimeFigureOut">
              <a:rPr lang="en-US"/>
              <a:pPr>
                <a:defRPr/>
              </a:pPr>
              <a:t>5/30/2011</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dirty="0"/>
          </a:p>
        </p:txBody>
      </p:sp>
      <p:sp>
        <p:nvSpPr>
          <p:cNvPr id="5" name="Slide Number Placeholder 17"/>
          <p:cNvSpPr>
            <a:spLocks noGrp="1"/>
          </p:cNvSpPr>
          <p:nvPr>
            <p:ph type="sldNum" sz="quarter" idx="12"/>
          </p:nvPr>
        </p:nvSpPr>
        <p:spPr/>
        <p:txBody>
          <a:bodyPr/>
          <a:lstStyle>
            <a:lvl1pPr>
              <a:defRPr/>
            </a:lvl1pPr>
          </a:lstStyle>
          <a:p>
            <a:pPr>
              <a:defRPr/>
            </a:pPr>
            <a:fld id="{7A3A4C04-CD8E-4550-A045-11B5F2B20B8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976A2C6-E868-4C84-8BE9-03238A337F65}" type="datetimeFigureOut">
              <a:rPr lang="en-US"/>
              <a:pPr>
                <a:defRPr/>
              </a:pPr>
              <a:t>5/30/2011</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8AA7384B-A95E-4A06-8183-87AE32DC7C7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1" y="1676400"/>
            <a:ext cx="5111751"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870D0181-43C2-44F8-B064-18411EBBB2FD}" type="datetimeFigureOut">
              <a:rPr lang="en-US"/>
              <a:pPr>
                <a:defRPr/>
              </a:pPr>
              <a:t>5/30/2011</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22AF01AF-9FAA-4C9D-8DD1-467CF33F29E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ight Triangle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reeform 15"/>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Freeform 16"/>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Title 1"/>
          <p:cNvSpPr>
            <a:spLocks noGrp="1"/>
          </p:cNvSpPr>
          <p:nvPr>
            <p:ph type="title"/>
          </p:nvPr>
        </p:nvSpPr>
        <p:spPr>
          <a:xfrm>
            <a:off x="609600" y="1176998"/>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757CBE51-491B-4C91-8041-3235207ABC66}" type="datetimeFigureOut">
              <a:rPr lang="en-US"/>
              <a:pPr>
                <a:defRPr/>
              </a:pPr>
              <a:t>5/30/2011</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1BF089E7-C637-464F-98E3-1C9434A6FB8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3E48C0AE-5270-4762-93EA-6AC2EC7E1D1B}" type="datetimeFigureOut">
              <a:rPr lang="en-US"/>
              <a:pPr>
                <a:defRPr/>
              </a:pPr>
              <a:t>5/30/2011</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E3E27E11-9E93-4E06-A935-3157F082052A}"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gr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66" r:id="rId4"/>
    <p:sldLayoutId id="2147483767" r:id="rId5"/>
    <p:sldLayoutId id="2147483768" r:id="rId6"/>
    <p:sldLayoutId id="2147483769" r:id="rId7"/>
    <p:sldLayoutId id="2147483770" r:id="rId8"/>
    <p:sldLayoutId id="2147483776" r:id="rId9"/>
    <p:sldLayoutId id="2147483771" r:id="rId10"/>
    <p:sldLayoutId id="2147483772"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9F9F9"/>
        </a:solidFill>
        <a:effectLst/>
      </p:bgPr>
    </p:bg>
    <p:spTree>
      <p:nvGrpSpPr>
        <p:cNvPr id="1" name=""/>
        <p:cNvGrpSpPr/>
        <p:nvPr/>
      </p:nvGrpSpPr>
      <p:grpSpPr>
        <a:xfrm>
          <a:off x="0" y="0"/>
          <a:ext cx="0" cy="0"/>
          <a:chOff x="0" y="0"/>
          <a:chExt cx="0" cy="0"/>
        </a:xfrm>
      </p:grpSpPr>
      <p:sp>
        <p:nvSpPr>
          <p:cNvPr id="26626" name="Freeform 2"/>
          <p:cNvSpPr>
            <a:spLocks/>
          </p:cNvSpPr>
          <p:nvPr/>
        </p:nvSpPr>
        <p:spPr bwMode="auto">
          <a:xfrm flipH="1">
            <a:off x="0" y="0"/>
            <a:ext cx="1230313" cy="6858000"/>
          </a:xfrm>
          <a:custGeom>
            <a:avLst/>
            <a:gdLst/>
            <a:ahLst/>
            <a:cxnLst>
              <a:cxn ang="0">
                <a:pos x="502" y="0"/>
              </a:cxn>
              <a:cxn ang="0">
                <a:pos x="93" y="0"/>
              </a:cxn>
              <a:cxn ang="0">
                <a:pos x="0" y="3168"/>
              </a:cxn>
              <a:cxn ang="0">
                <a:pos x="502" y="3168"/>
              </a:cxn>
              <a:cxn ang="0">
                <a:pos x="502" y="0"/>
              </a:cxn>
            </a:cxnLst>
            <a:rect l="0" t="0" r="r" b="b"/>
            <a:pathLst>
              <a:path w="502" h="3168">
                <a:moveTo>
                  <a:pt x="502" y="0"/>
                </a:moveTo>
                <a:cubicBezTo>
                  <a:pt x="93" y="0"/>
                  <a:pt x="93" y="0"/>
                  <a:pt x="93" y="0"/>
                </a:cubicBezTo>
                <a:cubicBezTo>
                  <a:pt x="146" y="383"/>
                  <a:pt x="323" y="1900"/>
                  <a:pt x="0" y="3168"/>
                </a:cubicBezTo>
                <a:cubicBezTo>
                  <a:pt x="502" y="3168"/>
                  <a:pt x="502" y="3168"/>
                  <a:pt x="502" y="3168"/>
                </a:cubicBezTo>
                <a:lnTo>
                  <a:pt x="502"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pPr fontAlgn="auto">
              <a:spcBef>
                <a:spcPts val="0"/>
              </a:spcBef>
              <a:spcAft>
                <a:spcPts val="0"/>
              </a:spcAft>
              <a:defRPr/>
            </a:pPr>
            <a:endParaRPr lang="en-US" dirty="0"/>
          </a:p>
        </p:txBody>
      </p:sp>
      <p:sp>
        <p:nvSpPr>
          <p:cNvPr id="26628" name="Rectangle 4"/>
          <p:cNvSpPr>
            <a:spLocks noChangeArrowheads="1"/>
          </p:cNvSpPr>
          <p:nvPr/>
        </p:nvSpPr>
        <p:spPr bwMode="auto">
          <a:xfrm>
            <a:off x="1600200" y="5562600"/>
            <a:ext cx="6483350" cy="12954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a:defRPr/>
            </a:pPr>
            <a:r>
              <a:rPr lang="en-US" dirty="0">
                <a:solidFill>
                  <a:srgbClr val="FFFFFF"/>
                </a:solidFill>
                <a:latin typeface="Calibri" pitchFamily="34" charset="0"/>
                <a:ea typeface="Arial" pitchFamily="34" charset="0"/>
              </a:rPr>
              <a:t>    </a:t>
            </a:r>
            <a:r>
              <a:rPr lang="en-US" dirty="0">
                <a:solidFill>
                  <a:srgbClr val="FFFFFF"/>
                </a:solidFill>
                <a:latin typeface="Algerian" pitchFamily="82" charset="0"/>
                <a:ea typeface="Arial" pitchFamily="34" charset="0"/>
              </a:rPr>
              <a:t>Graduation Project title:</a:t>
            </a:r>
          </a:p>
          <a:p>
            <a:pPr algn="ctr">
              <a:defRPr/>
            </a:pPr>
            <a:endParaRPr lang="en-US" dirty="0">
              <a:solidFill>
                <a:srgbClr val="FFFFFF"/>
              </a:solidFill>
              <a:latin typeface="Algerian" pitchFamily="82" charset="0"/>
              <a:ea typeface="Arial" pitchFamily="34" charset="0"/>
            </a:endParaRPr>
          </a:p>
          <a:p>
            <a:pPr algn="ctr">
              <a:defRPr/>
            </a:pPr>
            <a:r>
              <a:rPr lang="en-US" dirty="0">
                <a:solidFill>
                  <a:srgbClr val="FFFFFF"/>
                </a:solidFill>
                <a:latin typeface="Times New Roman" pitchFamily="18" charset="0"/>
                <a:ea typeface="Arial" pitchFamily="34" charset="0"/>
              </a:rPr>
              <a:t>DESIGN OF  YA’BAD SECONDARY </a:t>
            </a:r>
          </a:p>
          <a:p>
            <a:pPr algn="ctr">
              <a:defRPr/>
            </a:pPr>
            <a:r>
              <a:rPr lang="en-US" dirty="0">
                <a:solidFill>
                  <a:srgbClr val="FFFFFF"/>
                </a:solidFill>
                <a:latin typeface="Times New Roman" pitchFamily="18" charset="0"/>
                <a:ea typeface="Arial" pitchFamily="34" charset="0"/>
              </a:rPr>
              <a:t>BOYS  SCHOOL</a:t>
            </a:r>
          </a:p>
          <a:p>
            <a:pPr>
              <a:defRPr/>
            </a:pPr>
            <a:endParaRPr lang="en-US" dirty="0"/>
          </a:p>
        </p:txBody>
      </p:sp>
      <p:sp>
        <p:nvSpPr>
          <p:cNvPr id="6152" name="Rectangle 5"/>
          <p:cNvSpPr>
            <a:spLocks noChangeArrowheads="1"/>
          </p:cNvSpPr>
          <p:nvPr/>
        </p:nvSpPr>
        <p:spPr bwMode="auto">
          <a:xfrm flipH="1">
            <a:off x="2286000" y="5410200"/>
            <a:ext cx="76200" cy="1447800"/>
          </a:xfrm>
          <a:prstGeom prst="rect">
            <a:avLst/>
          </a:prstGeom>
          <a:solidFill>
            <a:srgbClr val="FFFFFF"/>
          </a:solidFill>
          <a:ln w="0">
            <a:solidFill>
              <a:srgbClr val="FFFFFF"/>
            </a:solidFill>
            <a:miter lim="800000"/>
            <a:headEnd/>
            <a:tailEnd/>
          </a:ln>
        </p:spPr>
        <p:txBody>
          <a:bodyPr/>
          <a:lstStyle/>
          <a:p>
            <a:endParaRPr lang="ar-SA" dirty="0">
              <a:latin typeface="Constantia"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1185692330"/>
              </p:ext>
            </p:extLst>
          </p:nvPr>
        </p:nvGraphicFramePr>
        <p:xfrm>
          <a:off x="1295400" y="0"/>
          <a:ext cx="6065671" cy="5664200"/>
        </p:xfrm>
        <a:graphic>
          <a:graphicData uri="http://schemas.openxmlformats.org/drawingml/2006/table">
            <a:tbl>
              <a:tblPr/>
              <a:tblGrid>
                <a:gridCol w="6065671"/>
              </a:tblGrid>
              <a:tr h="5664200">
                <a:tc>
                  <a:txBody>
                    <a:bodyPr/>
                    <a:lstStyle/>
                    <a:p>
                      <a:pPr marL="431800" marR="0" algn="ctr">
                        <a:lnSpc>
                          <a:spcPct val="150000"/>
                        </a:lnSpc>
                        <a:spcBef>
                          <a:spcPts val="0"/>
                        </a:spcBef>
                        <a:spcAft>
                          <a:spcPts val="0"/>
                        </a:spcAft>
                      </a:pPr>
                      <a:r>
                        <a:rPr lang="ar-SA" sz="1800" b="1" dirty="0" smtClean="0">
                          <a:solidFill>
                            <a:srgbClr val="000000"/>
                          </a:solidFill>
                          <a:latin typeface="Times New Roman"/>
                          <a:ea typeface="Tw Cen MT"/>
                        </a:rPr>
                        <a:t>بسم الله الرحمن الرحيم</a:t>
                      </a:r>
                      <a:endParaRPr lang="en-US" sz="1800" b="1" dirty="0" smtClean="0">
                        <a:solidFill>
                          <a:srgbClr val="000000"/>
                        </a:solidFill>
                        <a:latin typeface="Times New Roman"/>
                        <a:ea typeface="Tw Cen MT"/>
                      </a:endParaRPr>
                    </a:p>
                    <a:p>
                      <a:pPr marL="431800" marR="0" algn="ctr">
                        <a:lnSpc>
                          <a:spcPct val="150000"/>
                        </a:lnSpc>
                        <a:spcBef>
                          <a:spcPts val="0"/>
                        </a:spcBef>
                        <a:spcAft>
                          <a:spcPts val="0"/>
                        </a:spcAft>
                      </a:pPr>
                      <a:r>
                        <a:rPr lang="en-US" sz="1800" dirty="0" smtClean="0">
                          <a:solidFill>
                            <a:srgbClr val="000000"/>
                          </a:solidFill>
                          <a:latin typeface="Arial" pitchFamily="34" charset="0"/>
                          <a:ea typeface="Tw Cen MT"/>
                          <a:cs typeface="Arial" pitchFamily="34" charset="0"/>
                        </a:rPr>
                        <a:t>An- </a:t>
                      </a:r>
                      <a:r>
                        <a:rPr lang="en-US" sz="1800" dirty="0">
                          <a:solidFill>
                            <a:srgbClr val="000000"/>
                          </a:solidFill>
                          <a:latin typeface="Arial" pitchFamily="34" charset="0"/>
                          <a:ea typeface="Tw Cen MT"/>
                          <a:cs typeface="Arial" pitchFamily="34" charset="0"/>
                        </a:rPr>
                        <a:t>Najah National University</a:t>
                      </a:r>
                      <a:endParaRPr lang="en-US" sz="1800" dirty="0">
                        <a:latin typeface="Arial" pitchFamily="34" charset="0"/>
                        <a:ea typeface="Tw Cen MT"/>
                        <a:cs typeface="Arial" pitchFamily="34" charset="0"/>
                      </a:endParaRPr>
                    </a:p>
                    <a:p>
                      <a:pPr marL="431800" marR="0" algn="ctr" rtl="0" eaLnBrk="1" latinLnBrk="0" hangingPunct="1">
                        <a:lnSpc>
                          <a:spcPct val="150000"/>
                        </a:lnSpc>
                        <a:spcBef>
                          <a:spcPts val="0"/>
                        </a:spcBef>
                        <a:spcAft>
                          <a:spcPts val="0"/>
                        </a:spcAft>
                      </a:pPr>
                      <a:r>
                        <a:rPr kumimoji="0" lang="en-US" sz="1800" kern="1200" dirty="0">
                          <a:solidFill>
                            <a:srgbClr val="000000"/>
                          </a:solidFill>
                          <a:latin typeface="Arial" pitchFamily="34" charset="0"/>
                          <a:ea typeface="Tw Cen MT"/>
                          <a:cs typeface="Arial" pitchFamily="34" charset="0"/>
                        </a:rPr>
                        <a:t>Faculty of </a:t>
                      </a:r>
                      <a:r>
                        <a:rPr kumimoji="0" lang="en-US" sz="1800" kern="1200" dirty="0" smtClean="0">
                          <a:solidFill>
                            <a:srgbClr val="000000"/>
                          </a:solidFill>
                          <a:latin typeface="Arial" pitchFamily="34" charset="0"/>
                          <a:ea typeface="Tw Cen MT"/>
                          <a:cs typeface="Arial" pitchFamily="34" charset="0"/>
                        </a:rPr>
                        <a:t>Engineering</a:t>
                      </a:r>
                    </a:p>
                    <a:p>
                      <a:pPr marL="431800" marR="0" algn="ctr" rtl="0" eaLnBrk="1" latinLnBrk="0" hangingPunct="1">
                        <a:lnSpc>
                          <a:spcPct val="150000"/>
                        </a:lnSpc>
                        <a:spcBef>
                          <a:spcPts val="0"/>
                        </a:spcBef>
                        <a:spcAft>
                          <a:spcPts val="0"/>
                        </a:spcAft>
                      </a:pPr>
                      <a:r>
                        <a:rPr kumimoji="0" lang="en-US" sz="1800" kern="1200" dirty="0" smtClean="0">
                          <a:solidFill>
                            <a:srgbClr val="000000"/>
                          </a:solidFill>
                          <a:latin typeface="Arial" pitchFamily="34" charset="0"/>
                          <a:ea typeface="Tw Cen MT"/>
                          <a:cs typeface="Arial" pitchFamily="34" charset="0"/>
                        </a:rPr>
                        <a:t>Department of  Building Engineering</a:t>
                      </a:r>
                      <a:endParaRPr kumimoji="0" lang="en-US" sz="1800" kern="1200" dirty="0">
                        <a:solidFill>
                          <a:srgbClr val="000000"/>
                        </a:solidFill>
                        <a:latin typeface="Arial" pitchFamily="34" charset="0"/>
                        <a:ea typeface="Tw Cen MT"/>
                        <a:cs typeface="Arial" pitchFamily="34" charset="0"/>
                      </a:endParaRPr>
                    </a:p>
                    <a:p>
                      <a:pPr marL="431800" marR="0" algn="ctr" rtl="0" eaLnBrk="1" latinLnBrk="0" hangingPunct="1">
                        <a:lnSpc>
                          <a:spcPct val="150000"/>
                        </a:lnSpc>
                        <a:spcBef>
                          <a:spcPts val="0"/>
                        </a:spcBef>
                        <a:spcAft>
                          <a:spcPts val="0"/>
                        </a:spcAft>
                        <a:tabLst>
                          <a:tab pos="4817110" algn="l"/>
                        </a:tabLst>
                      </a:pPr>
                      <a:r>
                        <a:rPr kumimoji="0" lang="en-US" sz="1800" kern="1200" dirty="0">
                          <a:solidFill>
                            <a:srgbClr val="000000"/>
                          </a:solidFill>
                          <a:latin typeface="Arial" pitchFamily="34" charset="0"/>
                          <a:ea typeface="Tw Cen MT"/>
                          <a:cs typeface="Arial" pitchFamily="34" charset="0"/>
                        </a:rPr>
                        <a:t>Department of Civil Engineering</a:t>
                      </a:r>
                    </a:p>
                    <a:p>
                      <a:pPr marL="431800" marR="0" algn="ctr" rtl="0" eaLnBrk="1" latinLnBrk="0" hangingPunct="1">
                        <a:lnSpc>
                          <a:spcPct val="150000"/>
                        </a:lnSpc>
                        <a:spcBef>
                          <a:spcPts val="0"/>
                        </a:spcBef>
                        <a:spcAft>
                          <a:spcPts val="0"/>
                        </a:spcAft>
                        <a:tabLst>
                          <a:tab pos="4817110" algn="l"/>
                        </a:tabLst>
                      </a:pPr>
                      <a:r>
                        <a:rPr kumimoji="0" lang="en-US" sz="1800" kern="1200" dirty="0">
                          <a:solidFill>
                            <a:srgbClr val="000000"/>
                          </a:solidFill>
                          <a:latin typeface="Arial" pitchFamily="34" charset="0"/>
                          <a:ea typeface="Tw Cen MT"/>
                          <a:cs typeface="Arial" pitchFamily="34" charset="0"/>
                        </a:rPr>
                        <a:t>Graduation </a:t>
                      </a:r>
                      <a:r>
                        <a:rPr kumimoji="0" lang="en-US" sz="1800" kern="1200" dirty="0" smtClean="0">
                          <a:solidFill>
                            <a:srgbClr val="000000"/>
                          </a:solidFill>
                          <a:latin typeface="Arial" pitchFamily="34" charset="0"/>
                          <a:ea typeface="Tw Cen MT"/>
                          <a:cs typeface="Arial" pitchFamily="34" charset="0"/>
                        </a:rPr>
                        <a:t>Project</a:t>
                      </a:r>
                    </a:p>
                    <a:p>
                      <a:pPr marL="431800" marR="0" algn="ctr" rtl="0" eaLnBrk="1" latinLnBrk="0" hangingPunct="1">
                        <a:lnSpc>
                          <a:spcPct val="150000"/>
                        </a:lnSpc>
                        <a:spcBef>
                          <a:spcPts val="0"/>
                        </a:spcBef>
                        <a:spcAft>
                          <a:spcPts val="0"/>
                        </a:spcAft>
                        <a:tabLst>
                          <a:tab pos="4817110" algn="l"/>
                        </a:tabLst>
                      </a:pPr>
                      <a:endParaRPr lang="en-US" sz="1000" dirty="0">
                        <a:latin typeface="Microsoft Sans Serif"/>
                        <a:ea typeface="Tw Cen MT"/>
                      </a:endParaRPr>
                    </a:p>
                    <a:p>
                      <a:pPr marL="431800" marR="0" algn="ctr">
                        <a:lnSpc>
                          <a:spcPct val="150000"/>
                        </a:lnSpc>
                        <a:spcBef>
                          <a:spcPts val="0"/>
                        </a:spcBef>
                        <a:spcAft>
                          <a:spcPts val="0"/>
                        </a:spcAft>
                      </a:pPr>
                      <a:r>
                        <a:rPr lang="en-US" sz="1600" dirty="0">
                          <a:solidFill>
                            <a:srgbClr val="000000"/>
                          </a:solidFill>
                          <a:latin typeface="Algerian"/>
                          <a:ea typeface="Tw Cen MT"/>
                        </a:rPr>
                        <a:t>Supervised By</a:t>
                      </a:r>
                      <a:endParaRPr lang="en-US" sz="1000" dirty="0">
                        <a:latin typeface="Microsoft Sans Serif"/>
                        <a:ea typeface="Tw Cen MT"/>
                      </a:endParaRPr>
                    </a:p>
                    <a:p>
                      <a:pPr marL="431800" marR="0" algn="ctr">
                        <a:lnSpc>
                          <a:spcPct val="150000"/>
                        </a:lnSpc>
                        <a:spcBef>
                          <a:spcPts val="0"/>
                        </a:spcBef>
                        <a:spcAft>
                          <a:spcPts val="0"/>
                        </a:spcAft>
                        <a:tabLst>
                          <a:tab pos="4817110" algn="l"/>
                        </a:tabLst>
                      </a:pPr>
                      <a:r>
                        <a:rPr kumimoji="0" lang="en-US" sz="1800" kern="1200" dirty="0" smtClean="0">
                          <a:solidFill>
                            <a:srgbClr val="000000"/>
                          </a:solidFill>
                          <a:latin typeface="Arial" pitchFamily="34" charset="0"/>
                          <a:ea typeface="Tw Cen MT"/>
                          <a:cs typeface="Arial" pitchFamily="34" charset="0"/>
                        </a:rPr>
                        <a:t>Dr .Monther Dowaikat</a:t>
                      </a:r>
                    </a:p>
                    <a:p>
                      <a:pPr marL="431800" marR="0" algn="ctr">
                        <a:lnSpc>
                          <a:spcPct val="150000"/>
                        </a:lnSpc>
                        <a:spcBef>
                          <a:spcPts val="0"/>
                        </a:spcBef>
                        <a:spcAft>
                          <a:spcPts val="0"/>
                        </a:spcAft>
                        <a:tabLst>
                          <a:tab pos="4817110" algn="l"/>
                        </a:tabLst>
                      </a:pPr>
                      <a:endParaRPr kumimoji="0" lang="en-US" sz="1800" kern="1200" dirty="0">
                        <a:solidFill>
                          <a:srgbClr val="000000"/>
                        </a:solidFill>
                        <a:latin typeface="Arial" pitchFamily="34" charset="0"/>
                        <a:ea typeface="Tw Cen MT"/>
                        <a:cs typeface="Arial" pitchFamily="34" charset="0"/>
                      </a:endParaRPr>
                    </a:p>
                    <a:p>
                      <a:pPr marL="431800" marR="0" algn="ctr">
                        <a:lnSpc>
                          <a:spcPct val="150000"/>
                        </a:lnSpc>
                        <a:spcBef>
                          <a:spcPts val="0"/>
                        </a:spcBef>
                        <a:spcAft>
                          <a:spcPts val="0"/>
                        </a:spcAft>
                        <a:tabLst>
                          <a:tab pos="4817110" algn="l"/>
                        </a:tabLst>
                      </a:pPr>
                      <a:r>
                        <a:rPr lang="en-US" sz="1600" dirty="0">
                          <a:solidFill>
                            <a:srgbClr val="000000"/>
                          </a:solidFill>
                          <a:latin typeface="Algerian"/>
                          <a:ea typeface="Tw Cen MT"/>
                        </a:rPr>
                        <a:t>Prepared </a:t>
                      </a:r>
                      <a:r>
                        <a:rPr lang="en-US" sz="1600" dirty="0" smtClean="0">
                          <a:solidFill>
                            <a:srgbClr val="000000"/>
                          </a:solidFill>
                          <a:latin typeface="Algerian"/>
                          <a:ea typeface="Tw Cen MT"/>
                        </a:rPr>
                        <a:t>by:</a:t>
                      </a:r>
                    </a:p>
                    <a:p>
                      <a:pPr marL="431800" marR="0" indent="0" algn="ctr" defTabSz="914400" rtl="0" eaLnBrk="1" fontAlgn="auto" latinLnBrk="0" hangingPunct="1">
                        <a:lnSpc>
                          <a:spcPct val="150000"/>
                        </a:lnSpc>
                        <a:spcBef>
                          <a:spcPts val="0"/>
                        </a:spcBef>
                        <a:spcAft>
                          <a:spcPts val="0"/>
                        </a:spcAft>
                        <a:buClrTx/>
                        <a:buSzTx/>
                        <a:buFontTx/>
                        <a:buNone/>
                        <a:tabLst>
                          <a:tab pos="4817110" algn="l"/>
                        </a:tabLst>
                        <a:defRPr/>
                      </a:pPr>
                      <a:r>
                        <a:rPr kumimoji="0" lang="en-US" sz="1800" kern="1200" dirty="0" smtClean="0">
                          <a:solidFill>
                            <a:srgbClr val="000000"/>
                          </a:solidFill>
                          <a:latin typeface="Arial" pitchFamily="34" charset="0"/>
                          <a:ea typeface="Tw Cen MT"/>
                          <a:cs typeface="Arial" pitchFamily="34" charset="0"/>
                        </a:rPr>
                        <a:t>Shehadeh Ismail</a:t>
                      </a:r>
                    </a:p>
                    <a:p>
                      <a:pPr marL="431800" marR="0" algn="ctr" rtl="0" eaLnBrk="1" latinLnBrk="0" hangingPunct="1">
                        <a:lnSpc>
                          <a:spcPct val="150000"/>
                        </a:lnSpc>
                        <a:spcBef>
                          <a:spcPts val="0"/>
                        </a:spcBef>
                        <a:spcAft>
                          <a:spcPts val="0"/>
                        </a:spcAft>
                        <a:tabLst>
                          <a:tab pos="4817110" algn="l"/>
                        </a:tabLst>
                      </a:pPr>
                      <a:r>
                        <a:rPr kumimoji="0" lang="en-US" sz="1800" kern="1200" dirty="0" smtClean="0">
                          <a:solidFill>
                            <a:srgbClr val="000000"/>
                          </a:solidFill>
                          <a:latin typeface="Arial" pitchFamily="34" charset="0"/>
                          <a:ea typeface="Tw Cen MT"/>
                          <a:cs typeface="Arial" pitchFamily="34" charset="0"/>
                        </a:rPr>
                        <a:t>Jameel Abu Baker</a:t>
                      </a:r>
                    </a:p>
                    <a:p>
                      <a:pPr marL="431800" marR="0" algn="ctr" rtl="0" eaLnBrk="1" latinLnBrk="0" hangingPunct="1">
                        <a:lnSpc>
                          <a:spcPct val="150000"/>
                        </a:lnSpc>
                        <a:spcBef>
                          <a:spcPts val="0"/>
                        </a:spcBef>
                        <a:spcAft>
                          <a:spcPts val="0"/>
                        </a:spcAft>
                        <a:tabLst>
                          <a:tab pos="4817110" algn="l"/>
                        </a:tabLst>
                      </a:pPr>
                      <a:r>
                        <a:rPr kumimoji="0" lang="en-US" sz="1800" kern="1200" dirty="0" smtClean="0">
                          <a:solidFill>
                            <a:srgbClr val="000000"/>
                          </a:solidFill>
                          <a:latin typeface="Arial" pitchFamily="34" charset="0"/>
                          <a:ea typeface="Tw Cen MT"/>
                          <a:cs typeface="Arial" pitchFamily="34" charset="0"/>
                        </a:rPr>
                        <a:t>Rami Abu Baker</a:t>
                      </a:r>
                    </a:p>
                  </a:txBody>
                  <a:tcPr marL="113731" marR="113731" marT="0" marB="0">
                    <a:lnL>
                      <a:noFill/>
                    </a:lnL>
                    <a:lnR>
                      <a:noFill/>
                    </a:lnR>
                    <a:lnT>
                      <a:noFill/>
                    </a:lnT>
                    <a:lnB>
                      <a:noFill/>
                    </a:lnB>
                  </a:tcPr>
                </a:tc>
              </a:tr>
            </a:tbl>
          </a:graphicData>
        </a:graphic>
      </p:graphicFrame>
      <p:pic>
        <p:nvPicPr>
          <p:cNvPr id="8" name="Picture 7" descr="شعار الجامعة"/>
          <p:cNvPicPr>
            <a:picLocks noChangeAspect="1"/>
          </p:cNvPicPr>
          <p:nvPr/>
        </p:nvPicPr>
        <p:blipFill>
          <a:blip r:embed="rId2" cstate="print"/>
          <a:srcRect/>
          <a:stretch>
            <a:fillRect/>
          </a:stretch>
        </p:blipFill>
        <p:spPr bwMode="auto">
          <a:xfrm>
            <a:off x="7620000" y="0"/>
            <a:ext cx="1524000" cy="1685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3"/>
          <p:cNvSpPr>
            <a:spLocks noGrp="1"/>
          </p:cNvSpPr>
          <p:nvPr>
            <p:ph idx="1"/>
          </p:nvPr>
        </p:nvSpPr>
        <p:spPr/>
        <p:txBody>
          <a:bodyPr/>
          <a:lstStyle/>
          <a:p>
            <a:pPr eaLnBrk="1" hangingPunct="1"/>
            <a:r>
              <a:rPr lang="en-US" dirty="0" smtClean="0">
                <a:solidFill>
                  <a:schemeClr val="tx2"/>
                </a:solidFill>
                <a:latin typeface="Times New Roman" pitchFamily="18" charset="0"/>
                <a:cs typeface="Times New Roman" pitchFamily="18" charset="0"/>
              </a:rPr>
              <a:t>Chapter two: Architectural And Environmental Analysis and Design</a:t>
            </a:r>
          </a:p>
          <a:p>
            <a:pPr eaLnBrk="1" hangingPunct="1">
              <a:buFont typeface="Wingdings 2" pitchFamily="18" charset="2"/>
              <a:buNone/>
            </a:pPr>
            <a:endParaRPr lang="en-US" dirty="0" smtClean="0">
              <a:solidFill>
                <a:schemeClr val="tx2"/>
              </a:solidFill>
              <a:latin typeface="Times New Roman" pitchFamily="18" charset="0"/>
              <a:cs typeface="Times New Roman" pitchFamily="18" charset="0"/>
            </a:endParaRPr>
          </a:p>
          <a:p>
            <a:pPr lvl="1" eaLnBrk="1" hangingPunct="1"/>
            <a:endParaRPr lang="en-US" dirty="0" smtClean="0">
              <a:solidFill>
                <a:schemeClr val="tx2"/>
              </a:solidFill>
              <a:latin typeface="Times New Roman" pitchFamily="18" charset="0"/>
              <a:cs typeface="Times New Roman" pitchFamily="18" charset="0"/>
            </a:endParaRPr>
          </a:p>
          <a:p>
            <a:pPr lvl="1" eaLnBrk="1" hangingPunct="1"/>
            <a:r>
              <a:rPr lang="en-US" dirty="0" smtClean="0">
                <a:solidFill>
                  <a:schemeClr val="tx2"/>
                </a:solidFill>
                <a:latin typeface="Times New Roman" pitchFamily="18" charset="0"/>
                <a:cs typeface="Times New Roman" pitchFamily="18" charset="0"/>
              </a:rPr>
              <a:t>Architectural system</a:t>
            </a:r>
          </a:p>
          <a:p>
            <a:pPr lvl="1" eaLnBrk="1" hangingPunct="1"/>
            <a:r>
              <a:rPr lang="en-US" dirty="0" smtClean="0">
                <a:solidFill>
                  <a:schemeClr val="tx2"/>
                </a:solidFill>
                <a:latin typeface="Times New Roman" pitchFamily="18" charset="0"/>
                <a:cs typeface="Times New Roman" pitchFamily="18" charset="0"/>
              </a:rPr>
              <a:t>Environmental  system</a:t>
            </a:r>
          </a:p>
          <a:p>
            <a:pPr lvl="1" eaLnBrk="1" hangingPunct="1">
              <a:buFont typeface="Wingdings 2" pitchFamily="18" charset="2"/>
              <a:buNone/>
            </a:pPr>
            <a:endParaRPr lang="en-US" dirty="0" smtClean="0"/>
          </a:p>
        </p:txBody>
      </p:sp>
      <p:sp>
        <p:nvSpPr>
          <p:cNvPr id="7171" name="Rectangle 1"/>
          <p:cNvSpPr>
            <a:spLocks noChangeArrowheads="1"/>
          </p:cNvSpPr>
          <p:nvPr/>
        </p:nvSpPr>
        <p:spPr bwMode="auto">
          <a:xfrm>
            <a:off x="2895600" y="990600"/>
            <a:ext cx="3124200" cy="523875"/>
          </a:xfrm>
          <a:prstGeom prst="rect">
            <a:avLst/>
          </a:prstGeom>
          <a:noFill/>
          <a:ln w="9525">
            <a:noFill/>
            <a:miter lim="800000"/>
            <a:headEnd/>
            <a:tailEnd/>
          </a:ln>
        </p:spPr>
        <p:txBody>
          <a:bodyPr anchor="ctr">
            <a:spAutoFit/>
          </a:bodyPr>
          <a:lstStyle/>
          <a:p>
            <a:pPr algn="ctr"/>
            <a:r>
              <a:rPr lang="en-US" sz="2800" b="1" dirty="0">
                <a:solidFill>
                  <a:schemeClr val="tx2"/>
                </a:solidFill>
                <a:cs typeface="Times New Roman" pitchFamily="18" charset="0"/>
              </a:rPr>
              <a:t>Main topics </a:t>
            </a:r>
            <a:endParaRPr lang="en-US" sz="2400" b="1" dirty="0">
              <a:solidFill>
                <a:schemeClr val="tx2"/>
              </a:solidFill>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389438"/>
          </a:xfrm>
        </p:spPr>
        <p:txBody>
          <a:bodyPr>
            <a:normAutofit/>
          </a:bodyPr>
          <a:lstStyle/>
          <a:p>
            <a:pPr marL="274320" lvl="1" indent="-274320" eaLnBrk="1" fontAlgn="auto" hangingPunct="1">
              <a:spcAft>
                <a:spcPts val="0"/>
              </a:spcAft>
              <a:buClr>
                <a:schemeClr val="accent3"/>
              </a:buClr>
              <a:buSzPct val="95000"/>
              <a:buFont typeface="Wingdings 2"/>
              <a:buChar char=""/>
              <a:defRPr/>
            </a:pPr>
            <a:r>
              <a:rPr lang="en-US" b="1" dirty="0" smtClean="0">
                <a:solidFill>
                  <a:schemeClr val="accent1">
                    <a:lumMod val="75000"/>
                  </a:schemeClr>
                </a:solidFill>
                <a:latin typeface="Times New Roman" pitchFamily="18" charset="0"/>
                <a:cs typeface="Times New Roman" pitchFamily="18" charset="0"/>
              </a:rPr>
              <a:t>Architectural system:</a:t>
            </a:r>
          </a:p>
          <a:p>
            <a:pPr marL="274320" indent="-274320" eaLnBrk="1" fontAlgn="auto" hangingPunct="1">
              <a:spcAft>
                <a:spcPts val="0"/>
              </a:spcAft>
              <a:buClr>
                <a:schemeClr val="accent3"/>
              </a:buClr>
              <a:buFont typeface="Wingdings 2"/>
              <a:buChar char=""/>
              <a:defRPr/>
            </a:pPr>
            <a:endParaRPr lang="en-US" sz="2400" b="1" dirty="0" smtClean="0">
              <a:solidFill>
                <a:schemeClr val="accent1">
                  <a:lumMod val="75000"/>
                </a:schemeClr>
              </a:solidFill>
              <a:latin typeface="Times New Roman" pitchFamily="18" charset="0"/>
              <a:cs typeface="Times New Roman" pitchFamily="18" charset="0"/>
            </a:endParaRPr>
          </a:p>
          <a:p>
            <a:pPr>
              <a:defRPr/>
            </a:pPr>
            <a:r>
              <a:rPr lang="en-US" sz="2400" dirty="0" smtClean="0"/>
              <a:t> </a:t>
            </a:r>
            <a:r>
              <a:rPr lang="en-US" sz="2400" dirty="0" smtClean="0">
                <a:solidFill>
                  <a:schemeClr val="accent1">
                    <a:lumMod val="75000"/>
                  </a:schemeClr>
                </a:solidFill>
                <a:latin typeface="Times New Roman" pitchFamily="18" charset="0"/>
                <a:cs typeface="Times New Roman" pitchFamily="18" charset="0"/>
              </a:rPr>
              <a:t>This building is composed of one block with three floors that includes inertial hall which make this building special compared with other schools.</a:t>
            </a:r>
          </a:p>
          <a:p>
            <a:pPr>
              <a:defRPr/>
            </a:pPr>
            <a:r>
              <a:rPr lang="en-US" sz="2400" dirty="0" smtClean="0">
                <a:solidFill>
                  <a:schemeClr val="accent1">
                    <a:lumMod val="75000"/>
                  </a:schemeClr>
                </a:solidFill>
                <a:latin typeface="Times New Roman" pitchFamily="18" charset="0"/>
                <a:cs typeface="Times New Roman" pitchFamily="18" charset="0"/>
              </a:rPr>
              <a:t>The area of each floor is 714m2  while the total area of building is 3395 m2 .</a:t>
            </a:r>
          </a:p>
          <a:p>
            <a:pPr>
              <a:defRPr/>
            </a:pPr>
            <a:r>
              <a:rPr lang="en-US" sz="2400" dirty="0" smtClean="0">
                <a:solidFill>
                  <a:schemeClr val="accent1">
                    <a:lumMod val="75000"/>
                  </a:schemeClr>
                </a:solidFill>
                <a:latin typeface="Times New Roman" pitchFamily="18" charset="0"/>
                <a:cs typeface="Times New Roman" pitchFamily="18" charset="0"/>
              </a:rPr>
              <a:t>A typical floor plan is shown in the following figure</a:t>
            </a:r>
            <a:r>
              <a:rPr lang="en-US" sz="2000" dirty="0" smtClean="0">
                <a:solidFill>
                  <a:schemeClr val="accent1">
                    <a:lumMod val="75000"/>
                  </a:schemeClr>
                </a:solidFill>
                <a:latin typeface="Times New Roman" pitchFamily="18" charset="0"/>
                <a:cs typeface="Times New Roman" pitchFamily="18" charset="0"/>
              </a:rPr>
              <a:t>:</a:t>
            </a:r>
          </a:p>
        </p:txBody>
      </p:sp>
      <p:sp>
        <p:nvSpPr>
          <p:cNvPr id="13313" name="Rectangle 1"/>
          <p:cNvSpPr>
            <a:spLocks noChangeArrowheads="1"/>
          </p:cNvSpPr>
          <p:nvPr/>
        </p:nvSpPr>
        <p:spPr bwMode="auto">
          <a:xfrm>
            <a:off x="228600" y="990600"/>
            <a:ext cx="8682038" cy="708025"/>
          </a:xfrm>
          <a:prstGeom prst="rect">
            <a:avLst/>
          </a:prstGeom>
          <a:noFill/>
          <a:ln w="9525">
            <a:noFill/>
            <a:miter lim="800000"/>
            <a:headEnd/>
            <a:tailEnd/>
          </a:ln>
          <a:effectLst/>
        </p:spPr>
        <p:txBody>
          <a:bodyPr wrap="square" anchor="ctr">
            <a:spAutoFit/>
          </a:bodyPr>
          <a:lstStyle/>
          <a:p>
            <a:pPr>
              <a:defRPr/>
            </a:pPr>
            <a:r>
              <a:rPr lang="en-US" sz="1600" b="1" dirty="0">
                <a:solidFill>
                  <a:schemeClr val="bg2">
                    <a:lumMod val="10000"/>
                  </a:schemeClr>
                </a:solidFill>
                <a:latin typeface="Calibri" pitchFamily="34" charset="0"/>
                <a:ea typeface="Times New Roman" pitchFamily="18" charset="0"/>
              </a:rPr>
              <a:t>Chapter Two</a:t>
            </a:r>
            <a:endParaRPr lang="en-US" sz="2200" b="1" dirty="0">
              <a:solidFill>
                <a:schemeClr val="bg2">
                  <a:lumMod val="10000"/>
                </a:schemeClr>
              </a:solidFill>
              <a:ea typeface="Times New Roman" pitchFamily="18" charset="0"/>
            </a:endParaRPr>
          </a:p>
          <a:p>
            <a:pPr algn="ctr" eaLnBrk="0" hangingPunct="0">
              <a:defRPr/>
            </a:pPr>
            <a:r>
              <a:rPr lang="en-US" sz="2400" b="1" dirty="0">
                <a:solidFill>
                  <a:schemeClr val="bg2">
                    <a:lumMod val="10000"/>
                  </a:schemeClr>
                </a:solidFill>
                <a:ea typeface="Times New Roman" pitchFamily="18" charset="0"/>
              </a:rPr>
              <a:t> </a:t>
            </a:r>
            <a:r>
              <a:rPr lang="en-US" sz="2400" b="1" dirty="0">
                <a:solidFill>
                  <a:srgbClr val="000000"/>
                </a:solidFill>
                <a:latin typeface="Times New Roman" pitchFamily="18" charset="0"/>
                <a:cs typeface="Times New Roman" pitchFamily="18" charset="0"/>
              </a:rPr>
              <a:t>Architectural And Environmental Analysis and Design</a:t>
            </a:r>
            <a:endParaRPr lang="en-US" sz="2000" b="1" dirty="0">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عنصر نائب للمحتوى 4" descr="New Picture (2).bmp"/>
          <p:cNvPicPr>
            <a:picLocks noGrp="1" noChangeAspect="1"/>
          </p:cNvPicPr>
          <p:nvPr>
            <p:ph idx="1"/>
          </p:nvPr>
        </p:nvPicPr>
        <p:blipFill>
          <a:blip r:embed="rId2"/>
          <a:srcRect/>
          <a:stretch>
            <a:fillRect/>
          </a:stretch>
        </p:blipFill>
        <p:spPr>
          <a:xfrm>
            <a:off x="2209800" y="1828800"/>
            <a:ext cx="5029200" cy="4560888"/>
          </a:xfrm>
        </p:spPr>
      </p:pic>
      <p:sp>
        <p:nvSpPr>
          <p:cNvPr id="5" name="Rectangle 1"/>
          <p:cNvSpPr>
            <a:spLocks noChangeArrowheads="1"/>
          </p:cNvSpPr>
          <p:nvPr/>
        </p:nvSpPr>
        <p:spPr bwMode="auto">
          <a:xfrm>
            <a:off x="228600" y="990600"/>
            <a:ext cx="8682038" cy="708025"/>
          </a:xfrm>
          <a:prstGeom prst="rect">
            <a:avLst/>
          </a:prstGeom>
          <a:noFill/>
          <a:ln w="9525">
            <a:noFill/>
            <a:miter lim="800000"/>
            <a:headEnd/>
            <a:tailEnd/>
          </a:ln>
          <a:effectLst/>
        </p:spPr>
        <p:txBody>
          <a:bodyPr wrap="square" anchor="ctr">
            <a:spAutoFit/>
          </a:bodyPr>
          <a:lstStyle/>
          <a:p>
            <a:pPr>
              <a:defRPr/>
            </a:pPr>
            <a:r>
              <a:rPr lang="en-US" sz="1600" b="1" dirty="0">
                <a:solidFill>
                  <a:schemeClr val="bg2">
                    <a:lumMod val="10000"/>
                  </a:schemeClr>
                </a:solidFill>
                <a:latin typeface="Calibri" pitchFamily="34" charset="0"/>
                <a:ea typeface="Times New Roman" pitchFamily="18" charset="0"/>
              </a:rPr>
              <a:t>Chapter Two</a:t>
            </a:r>
            <a:endParaRPr lang="en-US" sz="2200" b="1" dirty="0">
              <a:solidFill>
                <a:schemeClr val="bg2">
                  <a:lumMod val="10000"/>
                </a:schemeClr>
              </a:solidFill>
              <a:ea typeface="Times New Roman" pitchFamily="18" charset="0"/>
            </a:endParaRPr>
          </a:p>
          <a:p>
            <a:pPr algn="ctr" eaLnBrk="0" hangingPunct="0">
              <a:defRPr/>
            </a:pPr>
            <a:r>
              <a:rPr lang="en-US" sz="2400" b="1" dirty="0">
                <a:solidFill>
                  <a:schemeClr val="bg2">
                    <a:lumMod val="10000"/>
                  </a:schemeClr>
                </a:solidFill>
                <a:ea typeface="Times New Roman" pitchFamily="18" charset="0"/>
              </a:rPr>
              <a:t> </a:t>
            </a:r>
            <a:r>
              <a:rPr lang="en-US" sz="2400" b="1" dirty="0">
                <a:solidFill>
                  <a:srgbClr val="000000"/>
                </a:solidFill>
                <a:latin typeface="Times New Roman" pitchFamily="18" charset="0"/>
                <a:cs typeface="Times New Roman" pitchFamily="18" charset="0"/>
              </a:rPr>
              <a:t>Architectural And Environmental Analysis and Design</a:t>
            </a:r>
            <a:endParaRPr lang="en-US" sz="2000" b="1" dirty="0">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l="22656" t="15625" r="24219" b="19792"/>
          <a:stretch>
            <a:fillRect/>
          </a:stretch>
        </p:blipFill>
        <p:spPr bwMode="auto">
          <a:xfrm>
            <a:off x="1524000" y="1905000"/>
            <a:ext cx="6477000" cy="4724400"/>
          </a:xfrm>
          <a:prstGeom prst="rect">
            <a:avLst/>
          </a:prstGeom>
          <a:noFill/>
          <a:ln w="9525">
            <a:noFill/>
            <a:miter lim="800000"/>
            <a:headEnd/>
            <a:tailEnd/>
          </a:ln>
        </p:spPr>
      </p:pic>
      <p:sp>
        <p:nvSpPr>
          <p:cNvPr id="10243" name="عنصر نائب للمحتوى 6"/>
          <p:cNvSpPr>
            <a:spLocks noGrp="1"/>
          </p:cNvSpPr>
          <p:nvPr>
            <p:ph idx="1"/>
          </p:nvPr>
        </p:nvSpPr>
        <p:spPr>
          <a:xfrm>
            <a:off x="457200" y="1935163"/>
            <a:ext cx="8686800" cy="4922837"/>
          </a:xfrm>
        </p:spPr>
        <p:txBody>
          <a:bodyPr/>
          <a:lstStyle/>
          <a:p>
            <a:r>
              <a:rPr lang="en-US" sz="2000" dirty="0" smtClean="0">
                <a:solidFill>
                  <a:schemeClr val="tx2"/>
                </a:solidFill>
              </a:rPr>
              <a:t>West elevation</a:t>
            </a:r>
          </a:p>
          <a:p>
            <a:endParaRPr lang="en-US" sz="2000" dirty="0" smtClean="0">
              <a:solidFill>
                <a:schemeClr val="tx2"/>
              </a:solidFill>
            </a:endParaRPr>
          </a:p>
          <a:p>
            <a:endParaRPr lang="en-US" sz="2000" dirty="0" smtClean="0">
              <a:solidFill>
                <a:schemeClr val="tx2"/>
              </a:solidFill>
            </a:endParaRPr>
          </a:p>
          <a:p>
            <a:endParaRPr lang="en-US" sz="2000" dirty="0" smtClean="0">
              <a:solidFill>
                <a:schemeClr val="tx2"/>
              </a:solidFill>
            </a:endParaRPr>
          </a:p>
          <a:p>
            <a:endParaRPr lang="en-US" sz="2000" dirty="0" smtClean="0">
              <a:solidFill>
                <a:schemeClr val="tx2"/>
              </a:solidFill>
            </a:endParaRPr>
          </a:p>
          <a:p>
            <a:endParaRPr lang="en-US" sz="2000" dirty="0" smtClean="0">
              <a:solidFill>
                <a:schemeClr val="tx2"/>
              </a:solidFill>
            </a:endParaRPr>
          </a:p>
          <a:p>
            <a:endParaRPr lang="en-US" sz="2000" dirty="0" smtClean="0">
              <a:solidFill>
                <a:schemeClr val="tx2"/>
              </a:solidFill>
            </a:endParaRPr>
          </a:p>
          <a:p>
            <a:endParaRPr lang="en-US" sz="2000" dirty="0" smtClean="0">
              <a:solidFill>
                <a:schemeClr val="tx2"/>
              </a:solidFill>
            </a:endParaRPr>
          </a:p>
          <a:p>
            <a:r>
              <a:rPr lang="en-US" sz="2000" dirty="0" smtClean="0">
                <a:solidFill>
                  <a:schemeClr val="tx2"/>
                </a:solidFill>
              </a:rPr>
              <a:t>North elevation</a:t>
            </a:r>
            <a:endParaRPr lang="ar-SA" sz="2000" dirty="0" smtClean="0">
              <a:solidFill>
                <a:schemeClr val="tx2"/>
              </a:solidFill>
              <a:ea typeface="Majalla UI"/>
            </a:endParaRPr>
          </a:p>
        </p:txBody>
      </p:sp>
      <p:sp>
        <p:nvSpPr>
          <p:cNvPr id="5" name="Rectangle 1"/>
          <p:cNvSpPr>
            <a:spLocks noChangeArrowheads="1"/>
          </p:cNvSpPr>
          <p:nvPr/>
        </p:nvSpPr>
        <p:spPr bwMode="auto">
          <a:xfrm>
            <a:off x="228600" y="990600"/>
            <a:ext cx="8682038" cy="708025"/>
          </a:xfrm>
          <a:prstGeom prst="rect">
            <a:avLst/>
          </a:prstGeom>
          <a:noFill/>
          <a:ln w="9525">
            <a:noFill/>
            <a:miter lim="800000"/>
            <a:headEnd/>
            <a:tailEnd/>
          </a:ln>
          <a:effectLst/>
        </p:spPr>
        <p:txBody>
          <a:bodyPr wrap="square" anchor="ctr">
            <a:spAutoFit/>
          </a:bodyPr>
          <a:lstStyle/>
          <a:p>
            <a:pPr>
              <a:defRPr/>
            </a:pPr>
            <a:r>
              <a:rPr lang="en-US" sz="1600" b="1" dirty="0">
                <a:solidFill>
                  <a:schemeClr val="bg2">
                    <a:lumMod val="10000"/>
                  </a:schemeClr>
                </a:solidFill>
                <a:latin typeface="Calibri" pitchFamily="34" charset="0"/>
                <a:ea typeface="Times New Roman" pitchFamily="18" charset="0"/>
              </a:rPr>
              <a:t>Chapter Two</a:t>
            </a:r>
            <a:endParaRPr lang="en-US" sz="2200" b="1" dirty="0">
              <a:solidFill>
                <a:schemeClr val="bg2">
                  <a:lumMod val="10000"/>
                </a:schemeClr>
              </a:solidFill>
              <a:ea typeface="Times New Roman" pitchFamily="18" charset="0"/>
            </a:endParaRPr>
          </a:p>
          <a:p>
            <a:pPr algn="ctr" eaLnBrk="0" hangingPunct="0">
              <a:defRPr/>
            </a:pPr>
            <a:r>
              <a:rPr lang="en-US" sz="2400" b="1" dirty="0">
                <a:solidFill>
                  <a:srgbClr val="000000"/>
                </a:solidFill>
                <a:ea typeface="Times New Roman" pitchFamily="18" charset="0"/>
              </a:rPr>
              <a:t> </a:t>
            </a:r>
            <a:r>
              <a:rPr lang="en-US" sz="2400" b="1" dirty="0">
                <a:solidFill>
                  <a:srgbClr val="000000"/>
                </a:solidFill>
                <a:latin typeface="Times New Roman" pitchFamily="18" charset="0"/>
                <a:cs typeface="Times New Roman" pitchFamily="18" charset="0"/>
              </a:rPr>
              <a:t>Architectural And Environmental Analysis and Design</a:t>
            </a:r>
            <a:endParaRPr lang="en-US" sz="2000" b="1" dirty="0">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l="27344" t="14583" r="14844" b="19792"/>
          <a:stretch>
            <a:fillRect/>
          </a:stretch>
        </p:blipFill>
        <p:spPr bwMode="auto">
          <a:xfrm>
            <a:off x="1676400" y="1828800"/>
            <a:ext cx="6629400" cy="5029200"/>
          </a:xfrm>
          <a:prstGeom prst="rect">
            <a:avLst/>
          </a:prstGeom>
          <a:noFill/>
          <a:ln w="9525">
            <a:noFill/>
            <a:miter lim="800000"/>
            <a:headEnd/>
            <a:tailEnd/>
          </a:ln>
        </p:spPr>
      </p:pic>
      <p:sp>
        <p:nvSpPr>
          <p:cNvPr id="11267" name="عنصر نائب للمحتوى 6"/>
          <p:cNvSpPr>
            <a:spLocks noGrp="1"/>
          </p:cNvSpPr>
          <p:nvPr>
            <p:ph idx="1"/>
          </p:nvPr>
        </p:nvSpPr>
        <p:spPr>
          <a:xfrm>
            <a:off x="457200" y="1752600"/>
            <a:ext cx="8686800" cy="5105400"/>
          </a:xfrm>
        </p:spPr>
        <p:txBody>
          <a:bodyPr/>
          <a:lstStyle/>
          <a:p>
            <a:endParaRPr lang="en-US" dirty="0" smtClean="0"/>
          </a:p>
          <a:p>
            <a:endParaRPr lang="en-US" dirty="0" smtClean="0"/>
          </a:p>
          <a:p>
            <a:r>
              <a:rPr lang="en-US" sz="2000" dirty="0" smtClean="0">
                <a:solidFill>
                  <a:schemeClr val="tx2"/>
                </a:solidFill>
              </a:rPr>
              <a:t>South elevation</a:t>
            </a:r>
          </a:p>
          <a:p>
            <a:endParaRPr lang="en-US" sz="2000" dirty="0" smtClean="0">
              <a:solidFill>
                <a:schemeClr val="tx2"/>
              </a:solidFill>
            </a:endParaRPr>
          </a:p>
          <a:p>
            <a:endParaRPr lang="en-US" sz="2000" dirty="0" smtClean="0">
              <a:solidFill>
                <a:schemeClr val="tx2"/>
              </a:solidFill>
            </a:endParaRPr>
          </a:p>
          <a:p>
            <a:endParaRPr lang="en-US" sz="2000" dirty="0" smtClean="0">
              <a:solidFill>
                <a:schemeClr val="tx2"/>
              </a:solidFill>
            </a:endParaRPr>
          </a:p>
          <a:p>
            <a:endParaRPr lang="en-US" sz="2000" dirty="0" smtClean="0">
              <a:solidFill>
                <a:schemeClr val="tx2"/>
              </a:solidFill>
            </a:endParaRPr>
          </a:p>
          <a:p>
            <a:r>
              <a:rPr lang="en-US" sz="2000" dirty="0" smtClean="0">
                <a:solidFill>
                  <a:schemeClr val="tx2"/>
                </a:solidFill>
              </a:rPr>
              <a:t>East elevation</a:t>
            </a:r>
          </a:p>
        </p:txBody>
      </p:sp>
      <p:sp>
        <p:nvSpPr>
          <p:cNvPr id="5" name="Rectangle 1"/>
          <p:cNvSpPr>
            <a:spLocks noChangeArrowheads="1"/>
          </p:cNvSpPr>
          <p:nvPr/>
        </p:nvSpPr>
        <p:spPr bwMode="auto">
          <a:xfrm>
            <a:off x="228600" y="990600"/>
            <a:ext cx="8682038" cy="708025"/>
          </a:xfrm>
          <a:prstGeom prst="rect">
            <a:avLst/>
          </a:prstGeom>
          <a:noFill/>
          <a:ln w="9525">
            <a:noFill/>
            <a:miter lim="800000"/>
            <a:headEnd/>
            <a:tailEnd/>
          </a:ln>
          <a:effectLst/>
        </p:spPr>
        <p:txBody>
          <a:bodyPr wrap="square" anchor="ctr">
            <a:spAutoFit/>
          </a:bodyPr>
          <a:lstStyle/>
          <a:p>
            <a:pPr>
              <a:defRPr/>
            </a:pPr>
            <a:r>
              <a:rPr lang="en-US" sz="1600" b="1" dirty="0">
                <a:solidFill>
                  <a:schemeClr val="bg2">
                    <a:lumMod val="10000"/>
                  </a:schemeClr>
                </a:solidFill>
                <a:latin typeface="Calibri" pitchFamily="34" charset="0"/>
                <a:ea typeface="Times New Roman" pitchFamily="18" charset="0"/>
              </a:rPr>
              <a:t>Chapter Two</a:t>
            </a:r>
            <a:endParaRPr lang="en-US" sz="2200" b="1" dirty="0">
              <a:solidFill>
                <a:schemeClr val="bg2">
                  <a:lumMod val="10000"/>
                </a:schemeClr>
              </a:solidFill>
              <a:ea typeface="Times New Roman" pitchFamily="18" charset="0"/>
            </a:endParaRPr>
          </a:p>
          <a:p>
            <a:pPr algn="ctr" eaLnBrk="0" hangingPunct="0">
              <a:defRPr/>
            </a:pPr>
            <a:r>
              <a:rPr lang="en-US" sz="2400" b="1" dirty="0">
                <a:solidFill>
                  <a:schemeClr val="bg2">
                    <a:lumMod val="10000"/>
                  </a:schemeClr>
                </a:solidFill>
                <a:ea typeface="Times New Roman" pitchFamily="18" charset="0"/>
              </a:rPr>
              <a:t> </a:t>
            </a:r>
            <a:r>
              <a:rPr lang="en-US" sz="2400" b="1" dirty="0">
                <a:solidFill>
                  <a:srgbClr val="000000"/>
                </a:solidFill>
                <a:latin typeface="Times New Roman" pitchFamily="18" charset="0"/>
                <a:cs typeface="Times New Roman" pitchFamily="18" charset="0"/>
              </a:rPr>
              <a:t>Architectural And Environmental Analysis and Design</a:t>
            </a:r>
            <a:endParaRPr lang="en-US" sz="2000" b="1" dirty="0">
              <a:solidFill>
                <a:srgbClr val="0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عنصر نائب للمحتوى 3"/>
          <p:cNvSpPr>
            <a:spLocks noGrp="1"/>
          </p:cNvSpPr>
          <p:nvPr>
            <p:ph idx="1"/>
          </p:nvPr>
        </p:nvSpPr>
        <p:spPr/>
        <p:txBody>
          <a:bodyPr/>
          <a:lstStyle/>
          <a:p>
            <a:pPr marL="273050" lvl="1" indent="-273050">
              <a:buClr>
                <a:srgbClr val="0BD0D9"/>
              </a:buClr>
              <a:buSzPct val="95000"/>
              <a:defRPr/>
            </a:pPr>
            <a:r>
              <a:rPr lang="en-US" b="1" dirty="0" smtClean="0">
                <a:solidFill>
                  <a:schemeClr val="accent1">
                    <a:lumMod val="75000"/>
                  </a:schemeClr>
                </a:solidFill>
                <a:latin typeface="Times New Roman" pitchFamily="18" charset="0"/>
                <a:cs typeface="Times New Roman" pitchFamily="18" charset="0"/>
              </a:rPr>
              <a:t>Environmental  system</a:t>
            </a:r>
          </a:p>
          <a:p>
            <a:pPr marL="273050" lvl="1" indent="-273050">
              <a:buClr>
                <a:srgbClr val="0BD0D9"/>
              </a:buClr>
              <a:buSzPct val="95000"/>
              <a:defRPr/>
            </a:pPr>
            <a:endParaRPr lang="en-US" dirty="0" smtClean="0"/>
          </a:p>
          <a:p>
            <a:pPr marL="273050" lvl="1" indent="-273050">
              <a:buClr>
                <a:srgbClr val="0BD0D9"/>
              </a:buClr>
              <a:buSzPct val="95000"/>
              <a:defRPr/>
            </a:pPr>
            <a:r>
              <a:rPr lang="en-US" dirty="0" smtClean="0">
                <a:solidFill>
                  <a:schemeClr val="accent1">
                    <a:lumMod val="75000"/>
                  </a:schemeClr>
                </a:solidFill>
                <a:latin typeface="Times New Roman" pitchFamily="18" charset="0"/>
                <a:cs typeface="Times New Roman" pitchFamily="18" charset="0"/>
              </a:rPr>
              <a:t> Environmental design is very important as much as  the architectural and structural design, where the environmental analysis of the location is the first step that must be carried out by the engineer .</a:t>
            </a:r>
          </a:p>
          <a:p>
            <a:pPr>
              <a:defRPr/>
            </a:pPr>
            <a:r>
              <a:rPr lang="en-US" sz="2400" dirty="0" smtClean="0">
                <a:solidFill>
                  <a:schemeClr val="accent1">
                    <a:lumMod val="75000"/>
                  </a:schemeClr>
                </a:solidFill>
                <a:latin typeface="Times New Roman" pitchFamily="18" charset="0"/>
                <a:cs typeface="Times New Roman" pitchFamily="18" charset="0"/>
              </a:rPr>
              <a:t>This analysis including the study of climatic factors such as solar radiation , temperature , wind and humidity in addition to thermal insulation used. </a:t>
            </a:r>
          </a:p>
          <a:p>
            <a:pPr eaLnBrk="1" hangingPunct="1">
              <a:buFont typeface="Wingdings 2" pitchFamily="18" charset="2"/>
              <a:buNone/>
              <a:defRPr/>
            </a:pPr>
            <a:endParaRPr lang="en-US" sz="2200" dirty="0" smtClean="0"/>
          </a:p>
          <a:p>
            <a:pPr eaLnBrk="1" hangingPunct="1">
              <a:buFont typeface="Wingdings 2" pitchFamily="18" charset="2"/>
              <a:buNone/>
              <a:defRPr/>
            </a:pPr>
            <a:endParaRPr lang="en-US" sz="2200" dirty="0" smtClean="0"/>
          </a:p>
          <a:p>
            <a:pPr eaLnBrk="1" hangingPunct="1">
              <a:buFont typeface="Wingdings 2" pitchFamily="18" charset="2"/>
              <a:buNone/>
              <a:defRPr/>
            </a:pPr>
            <a:endParaRPr lang="en-US" sz="2200" dirty="0" smtClean="0"/>
          </a:p>
        </p:txBody>
      </p:sp>
      <p:sp>
        <p:nvSpPr>
          <p:cNvPr id="4" name="Rectangle 1"/>
          <p:cNvSpPr>
            <a:spLocks noChangeArrowheads="1"/>
          </p:cNvSpPr>
          <p:nvPr/>
        </p:nvSpPr>
        <p:spPr bwMode="auto">
          <a:xfrm>
            <a:off x="228600" y="990600"/>
            <a:ext cx="8682038" cy="708025"/>
          </a:xfrm>
          <a:prstGeom prst="rect">
            <a:avLst/>
          </a:prstGeom>
          <a:noFill/>
          <a:ln w="9525">
            <a:noFill/>
            <a:miter lim="800000"/>
            <a:headEnd/>
            <a:tailEnd/>
          </a:ln>
          <a:effectLst/>
        </p:spPr>
        <p:txBody>
          <a:bodyPr wrap="square" anchor="ctr">
            <a:spAutoFit/>
          </a:bodyPr>
          <a:lstStyle/>
          <a:p>
            <a:pPr>
              <a:defRPr/>
            </a:pPr>
            <a:r>
              <a:rPr lang="en-US" sz="1600" b="1" dirty="0">
                <a:solidFill>
                  <a:schemeClr val="bg2">
                    <a:lumMod val="10000"/>
                  </a:schemeClr>
                </a:solidFill>
                <a:latin typeface="Calibri" pitchFamily="34" charset="0"/>
                <a:ea typeface="Times New Roman" pitchFamily="18" charset="0"/>
              </a:rPr>
              <a:t>Chapter Two</a:t>
            </a:r>
            <a:endParaRPr lang="en-US" sz="2200" b="1" dirty="0">
              <a:solidFill>
                <a:schemeClr val="bg2">
                  <a:lumMod val="10000"/>
                </a:schemeClr>
              </a:solidFill>
              <a:ea typeface="Times New Roman" pitchFamily="18" charset="0"/>
            </a:endParaRPr>
          </a:p>
          <a:p>
            <a:pPr algn="ctr" eaLnBrk="0" hangingPunct="0">
              <a:defRPr/>
            </a:pPr>
            <a:r>
              <a:rPr lang="en-US" sz="2400" b="1" dirty="0">
                <a:solidFill>
                  <a:schemeClr val="bg2">
                    <a:lumMod val="10000"/>
                  </a:schemeClr>
                </a:solidFill>
                <a:ea typeface="Times New Roman" pitchFamily="18" charset="0"/>
              </a:rPr>
              <a:t> </a:t>
            </a:r>
            <a:r>
              <a:rPr lang="en-US" sz="2400" b="1" dirty="0">
                <a:solidFill>
                  <a:srgbClr val="000000"/>
                </a:solidFill>
                <a:latin typeface="Times New Roman" pitchFamily="18" charset="0"/>
                <a:cs typeface="Times New Roman" pitchFamily="18" charset="0"/>
              </a:rPr>
              <a:t>Architectural And Environmental Analysis and Design</a:t>
            </a:r>
            <a:endParaRPr lang="en-US" sz="2000" b="1" dirty="0">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133600"/>
            <a:ext cx="5029200" cy="4724400"/>
          </a:xfrm>
        </p:spPr>
        <p:txBody>
          <a:bodyPr>
            <a:normAutofit/>
          </a:bodyPr>
          <a:lstStyle/>
          <a:p>
            <a:pPr marL="274320" indent="-274320" eaLnBrk="1" fontAlgn="auto" hangingPunct="1">
              <a:spcAft>
                <a:spcPts val="0"/>
              </a:spcAft>
              <a:buClr>
                <a:schemeClr val="accent3"/>
              </a:buClr>
              <a:defRPr/>
            </a:pPr>
            <a:r>
              <a:rPr lang="en-US" sz="2400" dirty="0" smtClean="0">
                <a:solidFill>
                  <a:schemeClr val="tx2"/>
                </a:solidFill>
                <a:latin typeface="Times New Roman" pitchFamily="18" charset="0"/>
                <a:cs typeface="Times New Roman" pitchFamily="18" charset="0"/>
              </a:rPr>
              <a:t>Classification of the project area climate shown in this figure </a:t>
            </a:r>
          </a:p>
          <a:p>
            <a:pPr marL="274320" indent="-274320" eaLnBrk="1" fontAlgn="auto" hangingPunct="1">
              <a:spcAft>
                <a:spcPts val="0"/>
              </a:spcAft>
              <a:buClr>
                <a:schemeClr val="accent3"/>
              </a:buClr>
              <a:defRPr/>
            </a:pPr>
            <a:r>
              <a:rPr lang="en-US" sz="2400" dirty="0" smtClean="0">
                <a:solidFill>
                  <a:schemeClr val="tx2"/>
                </a:solidFill>
                <a:latin typeface="Times New Roman" pitchFamily="18" charset="0"/>
                <a:cs typeface="Times New Roman" pitchFamily="18" charset="0"/>
              </a:rPr>
              <a:t>This area located in the climatic zone-5</a:t>
            </a:r>
          </a:p>
          <a:p>
            <a:pPr marL="274320" indent="-274320" eaLnBrk="1" fontAlgn="auto" hangingPunct="1">
              <a:spcAft>
                <a:spcPts val="0"/>
              </a:spcAft>
              <a:buClr>
                <a:schemeClr val="accent3"/>
              </a:buClr>
              <a:defRPr/>
            </a:pPr>
            <a:r>
              <a:rPr lang="en-US" sz="2400" dirty="0" smtClean="0">
                <a:solidFill>
                  <a:schemeClr val="tx2"/>
                </a:solidFill>
                <a:latin typeface="Times New Roman" pitchFamily="18" charset="0"/>
                <a:cs typeface="Times New Roman" pitchFamily="18" charset="0"/>
              </a:rPr>
              <a:t>The design temperature in winter 8.3  and in summer 33.</a:t>
            </a:r>
          </a:p>
          <a:p>
            <a:pPr marL="274320" indent="-274320" eaLnBrk="1" fontAlgn="auto" hangingPunct="1">
              <a:spcAft>
                <a:spcPts val="0"/>
              </a:spcAft>
              <a:buClr>
                <a:schemeClr val="accent3"/>
              </a:buClr>
              <a:defRPr/>
            </a:pPr>
            <a:r>
              <a:rPr lang="en-US" sz="2400" dirty="0" smtClean="0">
                <a:solidFill>
                  <a:schemeClr val="tx2"/>
                </a:solidFill>
                <a:latin typeface="Times New Roman" pitchFamily="18" charset="0"/>
                <a:cs typeface="Times New Roman" pitchFamily="18" charset="0"/>
              </a:rPr>
              <a:t>Relative humidity for (zone-five) is between (61.5-65.5) in summer and between (65.9-73.7) in winter</a:t>
            </a:r>
          </a:p>
          <a:p>
            <a:pPr marL="274320" indent="-274320" eaLnBrk="1" fontAlgn="auto" hangingPunct="1">
              <a:spcAft>
                <a:spcPts val="0"/>
              </a:spcAft>
              <a:buClr>
                <a:schemeClr val="accent3"/>
              </a:buClr>
              <a:defRPr/>
            </a:pPr>
            <a:r>
              <a:rPr lang="en-US" sz="2400" dirty="0" smtClean="0">
                <a:solidFill>
                  <a:schemeClr val="tx2"/>
                </a:solidFill>
                <a:latin typeface="Times New Roman" pitchFamily="18" charset="0"/>
                <a:cs typeface="Times New Roman" pitchFamily="18" charset="0"/>
              </a:rPr>
              <a:t>The average wind speed (7.9) km / h.</a:t>
            </a:r>
          </a:p>
          <a:p>
            <a:pPr marL="274320" indent="-274320" eaLnBrk="1" fontAlgn="auto" hangingPunct="1">
              <a:spcAft>
                <a:spcPts val="0"/>
              </a:spcAft>
              <a:buClr>
                <a:schemeClr val="accent3"/>
              </a:buClr>
              <a:defRPr/>
            </a:pPr>
            <a:endParaRPr lang="en-US" sz="2400" dirty="0" smtClean="0">
              <a:solidFill>
                <a:schemeClr val="tx2"/>
              </a:solidFill>
              <a:latin typeface="Times New Roman" pitchFamily="18" charset="0"/>
              <a:cs typeface="Times New Roman" pitchFamily="18" charset="0"/>
            </a:endParaRPr>
          </a:p>
        </p:txBody>
      </p:sp>
      <p:pic>
        <p:nvPicPr>
          <p:cNvPr id="13315" name="Picture 1"/>
          <p:cNvPicPr>
            <a:picLocks noChangeAspect="1" noChangeArrowheads="1"/>
          </p:cNvPicPr>
          <p:nvPr/>
        </p:nvPicPr>
        <p:blipFill>
          <a:blip r:embed="rId2"/>
          <a:srcRect/>
          <a:stretch>
            <a:fillRect/>
          </a:stretch>
        </p:blipFill>
        <p:spPr bwMode="auto">
          <a:xfrm>
            <a:off x="5384800" y="1676400"/>
            <a:ext cx="3759200" cy="5181600"/>
          </a:xfrm>
          <a:prstGeom prst="rect">
            <a:avLst/>
          </a:prstGeom>
          <a:noFill/>
          <a:ln w="9525">
            <a:solidFill>
              <a:srgbClr val="000000"/>
            </a:solidFill>
            <a:miter lim="800000"/>
            <a:headEnd/>
            <a:tailEnd/>
          </a:ln>
        </p:spPr>
      </p:pic>
      <p:sp>
        <p:nvSpPr>
          <p:cNvPr id="7" name="Rectangle 1"/>
          <p:cNvSpPr>
            <a:spLocks noChangeArrowheads="1"/>
          </p:cNvSpPr>
          <p:nvPr/>
        </p:nvSpPr>
        <p:spPr bwMode="auto">
          <a:xfrm>
            <a:off x="304800" y="990600"/>
            <a:ext cx="8605838" cy="708025"/>
          </a:xfrm>
          <a:prstGeom prst="rect">
            <a:avLst/>
          </a:prstGeom>
          <a:noFill/>
          <a:ln w="9525">
            <a:noFill/>
            <a:miter lim="800000"/>
            <a:headEnd/>
            <a:tailEnd/>
          </a:ln>
          <a:effectLst/>
        </p:spPr>
        <p:txBody>
          <a:bodyPr wrap="square" anchor="ctr">
            <a:spAutoFit/>
          </a:bodyPr>
          <a:lstStyle/>
          <a:p>
            <a:pPr>
              <a:defRPr/>
            </a:pPr>
            <a:r>
              <a:rPr lang="en-US" sz="1600" b="1" dirty="0">
                <a:solidFill>
                  <a:schemeClr val="bg2">
                    <a:lumMod val="10000"/>
                  </a:schemeClr>
                </a:solidFill>
                <a:latin typeface="Calibri" pitchFamily="34" charset="0"/>
                <a:ea typeface="Times New Roman" pitchFamily="18" charset="0"/>
              </a:rPr>
              <a:t>Chapter Two</a:t>
            </a:r>
            <a:endParaRPr lang="en-US" sz="2200" b="1" dirty="0">
              <a:solidFill>
                <a:schemeClr val="bg2">
                  <a:lumMod val="10000"/>
                </a:schemeClr>
              </a:solidFill>
              <a:ea typeface="Times New Roman" pitchFamily="18" charset="0"/>
            </a:endParaRPr>
          </a:p>
          <a:p>
            <a:pPr algn="ctr" eaLnBrk="0" hangingPunct="0">
              <a:defRPr/>
            </a:pPr>
            <a:r>
              <a:rPr lang="en-US" sz="2400" b="1" dirty="0">
                <a:solidFill>
                  <a:schemeClr val="bg2">
                    <a:lumMod val="10000"/>
                  </a:schemeClr>
                </a:solidFill>
                <a:ea typeface="Times New Roman" pitchFamily="18" charset="0"/>
              </a:rPr>
              <a:t> </a:t>
            </a:r>
            <a:r>
              <a:rPr lang="en-US" sz="2400" b="1" dirty="0">
                <a:solidFill>
                  <a:srgbClr val="000000"/>
                </a:solidFill>
                <a:latin typeface="Times New Roman" pitchFamily="18" charset="0"/>
                <a:cs typeface="Times New Roman" pitchFamily="18" charset="0"/>
              </a:rPr>
              <a:t>Architectural And Environmental Analysis and Design</a:t>
            </a:r>
            <a:endParaRPr lang="en-US" sz="2000" b="1" dirty="0">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0" y="1600200"/>
            <a:ext cx="8915400" cy="954088"/>
          </a:xfrm>
          <a:prstGeom prst="rect">
            <a:avLst/>
          </a:prstGeom>
        </p:spPr>
        <p:txBody>
          <a:bodyPr>
            <a:spAutoFit/>
          </a:bodyPr>
          <a:lstStyle/>
          <a:p>
            <a:pPr marL="274320" indent="-274320" fontAlgn="auto">
              <a:spcAft>
                <a:spcPts val="0"/>
              </a:spcAft>
              <a:buClr>
                <a:schemeClr val="accent3"/>
              </a:buClr>
              <a:buFont typeface="Wingdings 2"/>
              <a:buChar char=""/>
              <a:defRPr/>
            </a:pPr>
            <a:endParaRPr lang="en-US" b="1" u="sng" dirty="0">
              <a:solidFill>
                <a:schemeClr val="accent1">
                  <a:lumMod val="75000"/>
                </a:schemeClr>
              </a:solidFill>
            </a:endParaRPr>
          </a:p>
          <a:p>
            <a:pPr marL="274320" indent="-274320" fontAlgn="auto">
              <a:spcAft>
                <a:spcPts val="0"/>
              </a:spcAft>
              <a:buClr>
                <a:schemeClr val="accent3"/>
              </a:buClr>
              <a:buFont typeface="Wingdings 2"/>
              <a:buChar char=""/>
              <a:defRPr/>
            </a:pPr>
            <a:r>
              <a:rPr lang="en-US" sz="2000" dirty="0">
                <a:solidFill>
                  <a:schemeClr val="accent1">
                    <a:lumMod val="75000"/>
                  </a:schemeClr>
                </a:solidFill>
              </a:rPr>
              <a:t>Wind movement in the project area:</a:t>
            </a:r>
          </a:p>
          <a:p>
            <a:pPr marL="274320" indent="-274320" fontAlgn="auto">
              <a:spcAft>
                <a:spcPts val="0"/>
              </a:spcAft>
              <a:buClr>
                <a:schemeClr val="accent3"/>
              </a:buClr>
              <a:buFont typeface="Wingdings 2"/>
              <a:buNone/>
              <a:defRPr/>
            </a:pPr>
            <a:r>
              <a:rPr lang="en-US" dirty="0">
                <a:solidFill>
                  <a:schemeClr val="accent1">
                    <a:lumMod val="75000"/>
                  </a:schemeClr>
                </a:solidFill>
                <a:latin typeface="Times New Roman" pitchFamily="18" charset="0"/>
                <a:cs typeface="Times New Roman" pitchFamily="18" charset="0"/>
              </a:rPr>
              <a:t>	</a:t>
            </a:r>
            <a:endParaRPr lang="en-US" dirty="0">
              <a:solidFill>
                <a:schemeClr val="accent1">
                  <a:lumMod val="75000"/>
                </a:schemeClr>
              </a:solidFill>
            </a:endParaRPr>
          </a:p>
        </p:txBody>
      </p:sp>
      <p:sp>
        <p:nvSpPr>
          <p:cNvPr id="4" name="Rectangle 1"/>
          <p:cNvSpPr>
            <a:spLocks noChangeArrowheads="1"/>
          </p:cNvSpPr>
          <p:nvPr/>
        </p:nvSpPr>
        <p:spPr bwMode="auto">
          <a:xfrm>
            <a:off x="228600" y="990600"/>
            <a:ext cx="8682038" cy="708025"/>
          </a:xfrm>
          <a:prstGeom prst="rect">
            <a:avLst/>
          </a:prstGeom>
          <a:noFill/>
          <a:ln w="9525">
            <a:noFill/>
            <a:miter lim="800000"/>
            <a:headEnd/>
            <a:tailEnd/>
          </a:ln>
          <a:effectLst/>
        </p:spPr>
        <p:txBody>
          <a:bodyPr wrap="square" anchor="ctr">
            <a:spAutoFit/>
          </a:bodyPr>
          <a:lstStyle/>
          <a:p>
            <a:pPr>
              <a:defRPr/>
            </a:pPr>
            <a:r>
              <a:rPr lang="en-US" sz="1600" b="1" dirty="0">
                <a:solidFill>
                  <a:schemeClr val="bg2">
                    <a:lumMod val="10000"/>
                  </a:schemeClr>
                </a:solidFill>
                <a:latin typeface="Calibri" pitchFamily="34" charset="0"/>
                <a:ea typeface="Times New Roman" pitchFamily="18" charset="0"/>
              </a:rPr>
              <a:t>Chapter Two</a:t>
            </a:r>
            <a:endParaRPr lang="en-US" sz="2200" b="1" dirty="0">
              <a:solidFill>
                <a:schemeClr val="bg2">
                  <a:lumMod val="10000"/>
                </a:schemeClr>
              </a:solidFill>
              <a:ea typeface="Times New Roman" pitchFamily="18" charset="0"/>
            </a:endParaRPr>
          </a:p>
          <a:p>
            <a:pPr algn="ctr" eaLnBrk="0" hangingPunct="0">
              <a:defRPr/>
            </a:pPr>
            <a:r>
              <a:rPr lang="en-US" sz="2400" b="1" dirty="0">
                <a:solidFill>
                  <a:schemeClr val="bg2">
                    <a:lumMod val="10000"/>
                  </a:schemeClr>
                </a:solidFill>
                <a:ea typeface="Times New Roman" pitchFamily="18" charset="0"/>
              </a:rPr>
              <a:t> </a:t>
            </a:r>
            <a:r>
              <a:rPr lang="en-US" sz="2400" b="1" dirty="0">
                <a:solidFill>
                  <a:srgbClr val="000000"/>
                </a:solidFill>
                <a:latin typeface="Times New Roman" pitchFamily="18" charset="0"/>
                <a:cs typeface="Times New Roman" pitchFamily="18" charset="0"/>
              </a:rPr>
              <a:t>Architectural And Environmental Analysis and Design</a:t>
            </a:r>
            <a:endParaRPr lang="en-US" sz="2000" b="1" dirty="0">
              <a:solidFill>
                <a:srgbClr val="000000"/>
              </a:solidFill>
            </a:endParaRPr>
          </a:p>
        </p:txBody>
      </p:sp>
      <p:pic>
        <p:nvPicPr>
          <p:cNvPr id="14340" name="صورة 4"/>
          <p:cNvPicPr>
            <a:picLocks noChangeAspect="1" noChangeArrowheads="1"/>
          </p:cNvPicPr>
          <p:nvPr/>
        </p:nvPicPr>
        <p:blipFill>
          <a:blip r:embed="rId2"/>
          <a:srcRect/>
          <a:stretch>
            <a:fillRect/>
          </a:stretch>
        </p:blipFill>
        <p:spPr bwMode="auto">
          <a:xfrm>
            <a:off x="1219200" y="2362200"/>
            <a:ext cx="67056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04800" y="990600"/>
            <a:ext cx="8605838" cy="708025"/>
          </a:xfrm>
          <a:prstGeom prst="rect">
            <a:avLst/>
          </a:prstGeom>
          <a:noFill/>
          <a:ln w="9525">
            <a:noFill/>
            <a:miter lim="800000"/>
            <a:headEnd/>
            <a:tailEnd/>
          </a:ln>
          <a:effectLst/>
        </p:spPr>
        <p:txBody>
          <a:bodyPr wrap="square" anchor="ctr">
            <a:spAutoFit/>
          </a:bodyPr>
          <a:lstStyle/>
          <a:p>
            <a:pPr>
              <a:defRPr/>
            </a:pPr>
            <a:r>
              <a:rPr lang="en-US" sz="1600" b="1" dirty="0">
                <a:solidFill>
                  <a:schemeClr val="bg2">
                    <a:lumMod val="10000"/>
                  </a:schemeClr>
                </a:solidFill>
                <a:latin typeface="Calibri" pitchFamily="34" charset="0"/>
                <a:ea typeface="Times New Roman" pitchFamily="18" charset="0"/>
              </a:rPr>
              <a:t>Chapter Two</a:t>
            </a:r>
            <a:endParaRPr lang="en-US" sz="2200" b="1" dirty="0">
              <a:solidFill>
                <a:schemeClr val="bg2">
                  <a:lumMod val="10000"/>
                </a:schemeClr>
              </a:solidFill>
              <a:ea typeface="Times New Roman" pitchFamily="18" charset="0"/>
            </a:endParaRPr>
          </a:p>
          <a:p>
            <a:pPr algn="ctr" eaLnBrk="0" hangingPunct="0">
              <a:defRPr/>
            </a:pPr>
            <a:r>
              <a:rPr lang="en-US" sz="2400" b="1" dirty="0">
                <a:solidFill>
                  <a:schemeClr val="bg2">
                    <a:lumMod val="10000"/>
                  </a:schemeClr>
                </a:solidFill>
                <a:ea typeface="Times New Roman" pitchFamily="18" charset="0"/>
              </a:rPr>
              <a:t> </a:t>
            </a:r>
            <a:r>
              <a:rPr lang="en-US" sz="2400" b="1" dirty="0">
                <a:solidFill>
                  <a:srgbClr val="000000"/>
                </a:solidFill>
                <a:latin typeface="Times New Roman" pitchFamily="18" charset="0"/>
                <a:cs typeface="Times New Roman" pitchFamily="18" charset="0"/>
              </a:rPr>
              <a:t>Architectural And Environmental Analysis and Design</a:t>
            </a:r>
            <a:endParaRPr lang="en-US" sz="2000" b="1" dirty="0">
              <a:solidFill>
                <a:srgbClr val="000000"/>
              </a:solidFill>
            </a:endParaRPr>
          </a:p>
        </p:txBody>
      </p:sp>
      <p:sp>
        <p:nvSpPr>
          <p:cNvPr id="7" name="مستطيل 6"/>
          <p:cNvSpPr/>
          <p:nvPr/>
        </p:nvSpPr>
        <p:spPr>
          <a:xfrm>
            <a:off x="0" y="1600200"/>
            <a:ext cx="8915400" cy="954088"/>
          </a:xfrm>
          <a:prstGeom prst="rect">
            <a:avLst/>
          </a:prstGeom>
        </p:spPr>
        <p:txBody>
          <a:bodyPr>
            <a:spAutoFit/>
          </a:bodyPr>
          <a:lstStyle/>
          <a:p>
            <a:pPr marL="274320" indent="-274320" fontAlgn="auto">
              <a:spcAft>
                <a:spcPts val="0"/>
              </a:spcAft>
              <a:buClr>
                <a:schemeClr val="accent3"/>
              </a:buClr>
              <a:buFont typeface="Wingdings 2"/>
              <a:buChar char=""/>
              <a:defRPr/>
            </a:pPr>
            <a:endParaRPr lang="en-US" b="1" u="sng" dirty="0">
              <a:solidFill>
                <a:schemeClr val="accent1">
                  <a:lumMod val="75000"/>
                </a:schemeClr>
              </a:solidFill>
            </a:endParaRPr>
          </a:p>
          <a:p>
            <a:pPr marL="274320" indent="-274320" fontAlgn="auto">
              <a:spcAft>
                <a:spcPts val="0"/>
              </a:spcAft>
              <a:buClr>
                <a:schemeClr val="accent3"/>
              </a:buClr>
              <a:buFont typeface="Wingdings 2"/>
              <a:buChar char=""/>
              <a:defRPr/>
            </a:pPr>
            <a:r>
              <a:rPr lang="en-US" sz="2000" dirty="0">
                <a:solidFill>
                  <a:schemeClr val="accent1">
                    <a:lumMod val="75000"/>
                  </a:schemeClr>
                </a:solidFill>
              </a:rPr>
              <a:t>Solar radiation in the project area:</a:t>
            </a:r>
          </a:p>
          <a:p>
            <a:pPr marL="274320" indent="-274320" fontAlgn="auto">
              <a:spcAft>
                <a:spcPts val="0"/>
              </a:spcAft>
              <a:buClr>
                <a:schemeClr val="accent3"/>
              </a:buClr>
              <a:buFont typeface="Wingdings 2"/>
              <a:buNone/>
              <a:defRPr/>
            </a:pPr>
            <a:r>
              <a:rPr lang="en-US" dirty="0">
                <a:solidFill>
                  <a:schemeClr val="accent1">
                    <a:lumMod val="75000"/>
                  </a:schemeClr>
                </a:solidFill>
                <a:latin typeface="Times New Roman" pitchFamily="18" charset="0"/>
                <a:cs typeface="Times New Roman" pitchFamily="18" charset="0"/>
              </a:rPr>
              <a:t>	</a:t>
            </a:r>
            <a:endParaRPr lang="en-US" dirty="0">
              <a:solidFill>
                <a:schemeClr val="accent1">
                  <a:lumMod val="75000"/>
                </a:schemeClr>
              </a:solidFill>
            </a:endParaRPr>
          </a:p>
        </p:txBody>
      </p:sp>
      <p:pic>
        <p:nvPicPr>
          <p:cNvPr id="15364" name="صورة 7"/>
          <p:cNvPicPr>
            <a:picLocks noChangeAspect="1" noChangeArrowheads="1"/>
          </p:cNvPicPr>
          <p:nvPr/>
        </p:nvPicPr>
        <p:blipFill>
          <a:blip r:embed="rId2"/>
          <a:srcRect/>
          <a:stretch>
            <a:fillRect/>
          </a:stretch>
        </p:blipFill>
        <p:spPr bwMode="auto">
          <a:xfrm>
            <a:off x="4710113" y="2895600"/>
            <a:ext cx="4433887" cy="3962400"/>
          </a:xfrm>
          <a:prstGeom prst="rect">
            <a:avLst/>
          </a:prstGeom>
          <a:noFill/>
          <a:ln w="9525">
            <a:noFill/>
            <a:miter lim="800000"/>
            <a:headEnd/>
            <a:tailEnd/>
          </a:ln>
        </p:spPr>
      </p:pic>
      <p:pic>
        <p:nvPicPr>
          <p:cNvPr id="15365" name="صورة 8"/>
          <p:cNvPicPr>
            <a:picLocks noChangeAspect="1" noChangeArrowheads="1"/>
          </p:cNvPicPr>
          <p:nvPr/>
        </p:nvPicPr>
        <p:blipFill>
          <a:blip r:embed="rId3"/>
          <a:srcRect/>
          <a:stretch>
            <a:fillRect/>
          </a:stretch>
        </p:blipFill>
        <p:spPr bwMode="auto">
          <a:xfrm>
            <a:off x="0" y="2743200"/>
            <a:ext cx="46482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عنصر نائب للمحتوى 2"/>
          <p:cNvSpPr>
            <a:spLocks noGrp="1"/>
          </p:cNvSpPr>
          <p:nvPr>
            <p:ph idx="1"/>
          </p:nvPr>
        </p:nvSpPr>
        <p:spPr>
          <a:xfrm>
            <a:off x="457200" y="1935163"/>
            <a:ext cx="4572000" cy="2332037"/>
          </a:xfrm>
        </p:spPr>
        <p:txBody>
          <a:bodyPr/>
          <a:lstStyle/>
          <a:p>
            <a:r>
              <a:rPr lang="en-US" sz="2400" dirty="0" smtClean="0">
                <a:solidFill>
                  <a:schemeClr val="tx2"/>
                </a:solidFill>
                <a:latin typeface="Times New Roman" pitchFamily="18" charset="0"/>
                <a:cs typeface="Times New Roman" pitchFamily="18" charset="0"/>
              </a:rPr>
              <a:t>According to calculations the appropriate dimension of sun breaker shown in this figure.</a:t>
            </a:r>
            <a:endParaRPr lang="ar-SA" sz="2400" dirty="0" smtClean="0">
              <a:solidFill>
                <a:schemeClr val="tx2"/>
              </a:solidFill>
              <a:latin typeface="Times New Roman" pitchFamily="18" charset="0"/>
              <a:cs typeface="Times New Roman" pitchFamily="18" charset="0"/>
            </a:endParaRPr>
          </a:p>
        </p:txBody>
      </p:sp>
      <p:pic>
        <p:nvPicPr>
          <p:cNvPr id="16387" name="صورة 3"/>
          <p:cNvPicPr>
            <a:picLocks noChangeAspect="1" noChangeArrowheads="1"/>
          </p:cNvPicPr>
          <p:nvPr/>
        </p:nvPicPr>
        <p:blipFill>
          <a:blip r:embed="rId2"/>
          <a:srcRect/>
          <a:stretch>
            <a:fillRect/>
          </a:stretch>
        </p:blipFill>
        <p:spPr bwMode="auto">
          <a:xfrm>
            <a:off x="5867400" y="1752600"/>
            <a:ext cx="3059113" cy="5105400"/>
          </a:xfrm>
          <a:prstGeom prst="rect">
            <a:avLst/>
          </a:prstGeom>
          <a:noFill/>
          <a:ln w="9525">
            <a:noFill/>
            <a:miter lim="800000"/>
            <a:headEnd/>
            <a:tailEnd/>
          </a:ln>
        </p:spPr>
      </p:pic>
      <p:sp>
        <p:nvSpPr>
          <p:cNvPr id="5" name="Rectangle 1"/>
          <p:cNvSpPr>
            <a:spLocks noChangeArrowheads="1"/>
          </p:cNvSpPr>
          <p:nvPr/>
        </p:nvSpPr>
        <p:spPr bwMode="auto">
          <a:xfrm>
            <a:off x="228600" y="990600"/>
            <a:ext cx="8682038" cy="708025"/>
          </a:xfrm>
          <a:prstGeom prst="rect">
            <a:avLst/>
          </a:prstGeom>
          <a:noFill/>
          <a:ln w="9525">
            <a:noFill/>
            <a:miter lim="800000"/>
            <a:headEnd/>
            <a:tailEnd/>
          </a:ln>
          <a:effectLst/>
        </p:spPr>
        <p:txBody>
          <a:bodyPr wrap="square" anchor="ctr">
            <a:spAutoFit/>
          </a:bodyPr>
          <a:lstStyle/>
          <a:p>
            <a:pPr>
              <a:defRPr/>
            </a:pPr>
            <a:r>
              <a:rPr lang="en-US" sz="1600" b="1" dirty="0">
                <a:solidFill>
                  <a:schemeClr val="bg2">
                    <a:lumMod val="10000"/>
                  </a:schemeClr>
                </a:solidFill>
                <a:latin typeface="Calibri" pitchFamily="34" charset="0"/>
                <a:ea typeface="Times New Roman" pitchFamily="18" charset="0"/>
              </a:rPr>
              <a:t>Chapter Two</a:t>
            </a:r>
            <a:endParaRPr lang="en-US" sz="2200" b="1" dirty="0">
              <a:solidFill>
                <a:schemeClr val="bg2">
                  <a:lumMod val="10000"/>
                </a:schemeClr>
              </a:solidFill>
              <a:ea typeface="Times New Roman" pitchFamily="18" charset="0"/>
            </a:endParaRPr>
          </a:p>
          <a:p>
            <a:pPr algn="ctr" eaLnBrk="0" hangingPunct="0">
              <a:defRPr/>
            </a:pPr>
            <a:r>
              <a:rPr lang="en-US" sz="2400" b="1" dirty="0">
                <a:solidFill>
                  <a:schemeClr val="bg2">
                    <a:lumMod val="10000"/>
                  </a:schemeClr>
                </a:solidFill>
                <a:ea typeface="Times New Roman" pitchFamily="18" charset="0"/>
              </a:rPr>
              <a:t> </a:t>
            </a:r>
            <a:r>
              <a:rPr lang="en-US" sz="2400" b="1" dirty="0">
                <a:solidFill>
                  <a:srgbClr val="000000"/>
                </a:solidFill>
                <a:latin typeface="Times New Roman" pitchFamily="18" charset="0"/>
                <a:cs typeface="Times New Roman" pitchFamily="18" charset="0"/>
              </a:rPr>
              <a:t>Architectural And Environmental Analysis and Design</a:t>
            </a:r>
            <a:endParaRPr lang="en-US" sz="2000" b="1" dirty="0">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solidFill>
                  <a:schemeClr val="tx2"/>
                </a:solidFill>
                <a:latin typeface="Times New Roman" pitchFamily="18" charset="0"/>
                <a:cs typeface="Times New Roman" pitchFamily="18" charset="0"/>
              </a:rPr>
              <a:t>Chapter one: Introduction</a:t>
            </a:r>
          </a:p>
          <a:p>
            <a:pPr>
              <a:buNone/>
            </a:pPr>
            <a:endParaRPr lang="en-US" dirty="0" smtClean="0">
              <a:solidFill>
                <a:schemeClr val="tx2"/>
              </a:solidFill>
              <a:latin typeface="Times New Roman" pitchFamily="18" charset="0"/>
              <a:cs typeface="Times New Roman" pitchFamily="18" charset="0"/>
            </a:endParaRPr>
          </a:p>
          <a:p>
            <a:pPr lvl="1"/>
            <a:r>
              <a:rPr lang="en-US" dirty="0" smtClean="0">
                <a:solidFill>
                  <a:schemeClr val="tx2"/>
                </a:solidFill>
                <a:latin typeface="Times New Roman" pitchFamily="18" charset="0"/>
                <a:cs typeface="Times New Roman" pitchFamily="18" charset="0"/>
              </a:rPr>
              <a:t>General</a:t>
            </a:r>
          </a:p>
          <a:p>
            <a:pPr lvl="1"/>
            <a:r>
              <a:rPr lang="en-US" dirty="0" smtClean="0">
                <a:solidFill>
                  <a:schemeClr val="tx2"/>
                </a:solidFill>
                <a:latin typeface="Times New Roman" pitchFamily="18" charset="0"/>
                <a:cs typeface="Times New Roman" pitchFamily="18" charset="0"/>
              </a:rPr>
              <a:t>Materials</a:t>
            </a:r>
          </a:p>
          <a:p>
            <a:pPr lvl="1"/>
            <a:r>
              <a:rPr lang="en-US" dirty="0" smtClean="0">
                <a:solidFill>
                  <a:schemeClr val="tx2"/>
                </a:solidFill>
                <a:latin typeface="Times New Roman" pitchFamily="18" charset="0"/>
                <a:cs typeface="Times New Roman" pitchFamily="18" charset="0"/>
              </a:rPr>
              <a:t>Loads </a:t>
            </a:r>
          </a:p>
          <a:p>
            <a:pPr lvl="1"/>
            <a:r>
              <a:rPr lang="en-US" dirty="0" smtClean="0">
                <a:solidFill>
                  <a:schemeClr val="tx2"/>
                </a:solidFill>
                <a:latin typeface="Times New Roman" pitchFamily="18" charset="0"/>
                <a:cs typeface="Times New Roman" pitchFamily="18" charset="0"/>
              </a:rPr>
              <a:t>Codes and standards</a:t>
            </a:r>
          </a:p>
          <a:p>
            <a:pPr lvl="1"/>
            <a:r>
              <a:rPr lang="en-US" dirty="0" smtClean="0">
                <a:solidFill>
                  <a:schemeClr val="tx2"/>
                </a:solidFill>
                <a:latin typeface="Times New Roman" pitchFamily="18" charset="0"/>
                <a:cs typeface="Times New Roman" pitchFamily="18" charset="0"/>
              </a:rPr>
              <a:t>Building  structural system</a:t>
            </a:r>
          </a:p>
          <a:p>
            <a:pPr lvl="1">
              <a:buNone/>
            </a:pPr>
            <a:r>
              <a:rPr lang="en-US" dirty="0" smtClean="0"/>
              <a:t>	</a:t>
            </a:r>
            <a:endParaRPr lang="en-US" dirty="0"/>
          </a:p>
        </p:txBody>
      </p:sp>
      <p:sp>
        <p:nvSpPr>
          <p:cNvPr id="3" name="Rectangle 1"/>
          <p:cNvSpPr>
            <a:spLocks noChangeArrowheads="1"/>
          </p:cNvSpPr>
          <p:nvPr/>
        </p:nvSpPr>
        <p:spPr bwMode="auto">
          <a:xfrm>
            <a:off x="2895600" y="990600"/>
            <a:ext cx="312419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2"/>
                </a:solidFill>
                <a:effectLst/>
                <a:latin typeface="Arial" pitchFamily="34" charset="0"/>
                <a:ea typeface="Times New Roman" pitchFamily="18" charset="0"/>
                <a:cs typeface="Arial" pitchFamily="34" charset="0"/>
              </a:rPr>
              <a:t>Main topics </a:t>
            </a:r>
            <a:endParaRPr kumimoji="0" lang="en-US" sz="2400" b="1" i="0" u="none" strike="noStrike" cap="none" normalizeH="0" baseline="0" dirty="0" smtClean="0">
              <a:ln>
                <a:noFill/>
              </a:ln>
              <a:solidFill>
                <a:schemeClr val="tx2"/>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9144000" cy="5334000"/>
          </a:xfrm>
        </p:spPr>
        <p:txBody>
          <a:bodyPr>
            <a:normAutofit/>
          </a:bodyPr>
          <a:lstStyle/>
          <a:p>
            <a:pPr marL="274320" indent="-274320" eaLnBrk="1" fontAlgn="auto" hangingPunct="1">
              <a:spcAft>
                <a:spcPts val="0"/>
              </a:spcAft>
              <a:buClr>
                <a:schemeClr val="accent3"/>
              </a:buClr>
              <a:buFont typeface="Wingdings 2"/>
              <a:buChar char=""/>
              <a:defRPr/>
            </a:pPr>
            <a:endParaRPr lang="en-US" sz="2400" u="sng" dirty="0" smtClean="0">
              <a:solidFill>
                <a:schemeClr val="accent1">
                  <a:lumMod val="75000"/>
                </a:schemeClr>
              </a:solidFill>
              <a:latin typeface="Times New Roman" pitchFamily="18" charset="0"/>
              <a:cs typeface="Times New Roman" pitchFamily="18" charset="0"/>
            </a:endParaRPr>
          </a:p>
          <a:p>
            <a:pPr marL="274320" indent="-274320" eaLnBrk="1" fontAlgn="auto" hangingPunct="1">
              <a:spcAft>
                <a:spcPts val="0"/>
              </a:spcAft>
              <a:buClr>
                <a:schemeClr val="accent3"/>
              </a:buClr>
              <a:buFont typeface="Wingdings 2"/>
              <a:buChar char=""/>
              <a:defRPr/>
            </a:pPr>
            <a:r>
              <a:rPr lang="en-US" sz="2400" dirty="0" smtClean="0">
                <a:solidFill>
                  <a:schemeClr val="accent1">
                    <a:lumMod val="75000"/>
                  </a:schemeClr>
                </a:solidFill>
                <a:latin typeface="Times New Roman" pitchFamily="18" charset="0"/>
                <a:cs typeface="Times New Roman" pitchFamily="18" charset="0"/>
              </a:rPr>
              <a:t>Thermal insulation:</a:t>
            </a:r>
          </a:p>
          <a:p>
            <a:pPr marL="274320" indent="-274320" eaLnBrk="1" fontAlgn="auto" hangingPunct="1">
              <a:spcAft>
                <a:spcPts val="0"/>
              </a:spcAft>
              <a:buClr>
                <a:schemeClr val="accent3"/>
              </a:buClr>
              <a:buFont typeface="Wingdings 2"/>
              <a:buChar char=""/>
              <a:defRPr/>
            </a:pPr>
            <a:r>
              <a:rPr lang="en-US" sz="2400" dirty="0" smtClean="0">
                <a:solidFill>
                  <a:schemeClr val="tx2"/>
                </a:solidFill>
                <a:latin typeface="Times New Roman" pitchFamily="18" charset="0"/>
                <a:cs typeface="Times New Roman" pitchFamily="18" charset="0"/>
              </a:rPr>
              <a:t>The walls insulated by Polystyrene board  in the middle with thermal conductivity 0.03 w/m.c and thickness 3cm and asphalt mix for ceiling with thickness 2cm as shown in this figure</a:t>
            </a:r>
            <a:endParaRPr lang="en-US" sz="2400" u="sng" dirty="0" smtClean="0">
              <a:solidFill>
                <a:schemeClr val="tx2"/>
              </a:solidFill>
              <a:latin typeface="Times New Roman" pitchFamily="18" charset="0"/>
              <a:cs typeface="Times New Roman" pitchFamily="18" charset="0"/>
            </a:endParaRPr>
          </a:p>
          <a:p>
            <a:pPr marL="274320" indent="-274320" eaLnBrk="1" fontAlgn="auto" hangingPunct="1">
              <a:spcAft>
                <a:spcPts val="0"/>
              </a:spcAft>
              <a:buClr>
                <a:schemeClr val="accent3"/>
              </a:buClr>
              <a:buFont typeface="Wingdings 2" pitchFamily="18" charset="2"/>
              <a:buNone/>
              <a:defRPr/>
            </a:pPr>
            <a:endParaRPr lang="en-US" sz="2400" b="1" u="sng" dirty="0" smtClean="0">
              <a:solidFill>
                <a:schemeClr val="accent1">
                  <a:lumMod val="75000"/>
                </a:schemeClr>
              </a:solidFill>
              <a:latin typeface="Times New Roman" pitchFamily="18" charset="0"/>
              <a:cs typeface="Times New Roman" pitchFamily="18" charset="0"/>
            </a:endParaRPr>
          </a:p>
          <a:p>
            <a:pPr marL="274320" indent="-274320" eaLnBrk="1" fontAlgn="auto" hangingPunct="1">
              <a:spcAft>
                <a:spcPts val="0"/>
              </a:spcAft>
              <a:buClr>
                <a:schemeClr val="accent3"/>
              </a:buClr>
              <a:buFont typeface="Wingdings 2"/>
              <a:buChar char=""/>
              <a:defRPr/>
            </a:pPr>
            <a:endParaRPr lang="en-US" sz="2400" b="1" u="sng" dirty="0" smtClean="0">
              <a:solidFill>
                <a:schemeClr val="accent1">
                  <a:lumMod val="75000"/>
                </a:schemeClr>
              </a:solidFill>
              <a:latin typeface="Times New Roman" pitchFamily="18" charset="0"/>
              <a:cs typeface="Times New Roman" pitchFamily="18" charset="0"/>
            </a:endParaRPr>
          </a:p>
        </p:txBody>
      </p:sp>
      <p:sp>
        <p:nvSpPr>
          <p:cNvPr id="5" name="Content Placeholder 2"/>
          <p:cNvSpPr txBox="1">
            <a:spLocks/>
          </p:cNvSpPr>
          <p:nvPr/>
        </p:nvSpPr>
        <p:spPr bwMode="auto">
          <a:xfrm>
            <a:off x="457200" y="1935163"/>
            <a:ext cx="8229600" cy="4922837"/>
          </a:xfrm>
          <a:prstGeom prst="rect">
            <a:avLst/>
          </a:prstGeom>
          <a:noFill/>
          <a:ln w="9525">
            <a:noFill/>
            <a:miter lim="800000"/>
            <a:headEnd/>
            <a:tailEnd/>
          </a:ln>
        </p:spPr>
        <p:txBody>
          <a:bodyPr>
            <a:normAutofit/>
          </a:bodyPr>
          <a:lstStyle/>
          <a:p>
            <a:pPr marL="274320" indent="-274320" fontAlgn="auto">
              <a:spcBef>
                <a:spcPct val="20000"/>
              </a:spcBef>
              <a:spcAft>
                <a:spcPts val="0"/>
              </a:spcAft>
              <a:buClr>
                <a:schemeClr val="accent3"/>
              </a:buClr>
              <a:buSzPct val="95000"/>
              <a:buFont typeface="Wingdings 2"/>
              <a:buNone/>
              <a:defRPr/>
            </a:pPr>
            <a:endParaRPr lang="en-US" sz="2000" dirty="0">
              <a:solidFill>
                <a:schemeClr val="accent1">
                  <a:lumMod val="75000"/>
                </a:schemeClr>
              </a:solidFill>
              <a:latin typeface="Times New Roman" pitchFamily="18" charset="0"/>
              <a:cs typeface="Times New Roman" pitchFamily="18" charset="0"/>
            </a:endParaRPr>
          </a:p>
        </p:txBody>
      </p:sp>
      <p:pic>
        <p:nvPicPr>
          <p:cNvPr id="17412" name="صورة 5"/>
          <p:cNvPicPr>
            <a:picLocks noChangeAspect="1" noChangeArrowheads="1"/>
          </p:cNvPicPr>
          <p:nvPr/>
        </p:nvPicPr>
        <p:blipFill>
          <a:blip r:embed="rId2"/>
          <a:srcRect/>
          <a:stretch>
            <a:fillRect/>
          </a:stretch>
        </p:blipFill>
        <p:spPr bwMode="auto">
          <a:xfrm>
            <a:off x="6705600" y="3505200"/>
            <a:ext cx="2438400" cy="3352800"/>
          </a:xfrm>
          <a:prstGeom prst="rect">
            <a:avLst/>
          </a:prstGeom>
          <a:noFill/>
          <a:ln w="9525">
            <a:noFill/>
            <a:miter lim="800000"/>
            <a:headEnd/>
            <a:tailEnd/>
          </a:ln>
        </p:spPr>
      </p:pic>
      <p:pic>
        <p:nvPicPr>
          <p:cNvPr id="17413" name="صورة 6"/>
          <p:cNvPicPr>
            <a:picLocks noChangeAspect="1" noChangeArrowheads="1"/>
          </p:cNvPicPr>
          <p:nvPr/>
        </p:nvPicPr>
        <p:blipFill>
          <a:blip r:embed="rId3"/>
          <a:srcRect/>
          <a:stretch>
            <a:fillRect/>
          </a:stretch>
        </p:blipFill>
        <p:spPr bwMode="auto">
          <a:xfrm>
            <a:off x="0" y="4419600"/>
            <a:ext cx="4953000" cy="2438400"/>
          </a:xfrm>
          <a:prstGeom prst="rect">
            <a:avLst/>
          </a:prstGeom>
          <a:noFill/>
          <a:ln w="9525">
            <a:noFill/>
            <a:miter lim="800000"/>
            <a:headEnd/>
            <a:tailEnd/>
          </a:ln>
        </p:spPr>
      </p:pic>
      <p:sp>
        <p:nvSpPr>
          <p:cNvPr id="9" name="Rectangle 1"/>
          <p:cNvSpPr>
            <a:spLocks noChangeArrowheads="1"/>
          </p:cNvSpPr>
          <p:nvPr/>
        </p:nvSpPr>
        <p:spPr bwMode="auto">
          <a:xfrm>
            <a:off x="228600" y="990600"/>
            <a:ext cx="8682038" cy="708025"/>
          </a:xfrm>
          <a:prstGeom prst="rect">
            <a:avLst/>
          </a:prstGeom>
          <a:noFill/>
          <a:ln w="9525">
            <a:noFill/>
            <a:miter lim="800000"/>
            <a:headEnd/>
            <a:tailEnd/>
          </a:ln>
          <a:effectLst/>
        </p:spPr>
        <p:txBody>
          <a:bodyPr wrap="square" anchor="ctr">
            <a:spAutoFit/>
          </a:bodyPr>
          <a:lstStyle/>
          <a:p>
            <a:pPr>
              <a:defRPr/>
            </a:pPr>
            <a:r>
              <a:rPr lang="en-US" sz="1600" b="1" dirty="0">
                <a:solidFill>
                  <a:schemeClr val="bg2">
                    <a:lumMod val="10000"/>
                  </a:schemeClr>
                </a:solidFill>
                <a:latin typeface="Calibri" pitchFamily="34" charset="0"/>
                <a:ea typeface="Times New Roman" pitchFamily="18" charset="0"/>
              </a:rPr>
              <a:t>Chapter Two</a:t>
            </a:r>
            <a:endParaRPr lang="en-US" sz="2200" b="1" dirty="0">
              <a:solidFill>
                <a:schemeClr val="bg2">
                  <a:lumMod val="10000"/>
                </a:schemeClr>
              </a:solidFill>
              <a:ea typeface="Times New Roman" pitchFamily="18" charset="0"/>
            </a:endParaRPr>
          </a:p>
          <a:p>
            <a:pPr algn="ctr" eaLnBrk="0" hangingPunct="0">
              <a:defRPr/>
            </a:pPr>
            <a:r>
              <a:rPr lang="en-US" sz="2400" b="1" dirty="0">
                <a:solidFill>
                  <a:schemeClr val="bg2">
                    <a:lumMod val="10000"/>
                  </a:schemeClr>
                </a:solidFill>
                <a:ea typeface="Times New Roman" pitchFamily="18" charset="0"/>
              </a:rPr>
              <a:t> </a:t>
            </a:r>
            <a:r>
              <a:rPr lang="en-US" sz="2400" b="1" dirty="0">
                <a:solidFill>
                  <a:srgbClr val="000000"/>
                </a:solidFill>
                <a:latin typeface="Times New Roman" pitchFamily="18" charset="0"/>
                <a:cs typeface="Times New Roman" pitchFamily="18" charset="0"/>
              </a:rPr>
              <a:t>Architectural And Environmental Analysis and Design</a:t>
            </a:r>
            <a:endParaRPr lang="en-US" sz="2000" b="1" dirty="0">
              <a:solidFill>
                <a:srgbClr val="0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92500" lnSpcReduction="20000"/>
          </a:bodyPr>
          <a:lstStyle/>
          <a:p>
            <a:r>
              <a:rPr lang="en-US" dirty="0" smtClean="0">
                <a:solidFill>
                  <a:schemeClr val="tx2"/>
                </a:solidFill>
                <a:latin typeface="Times New Roman" pitchFamily="18" charset="0"/>
                <a:cs typeface="Times New Roman" pitchFamily="18" charset="0"/>
              </a:rPr>
              <a:t>Chapter Three: </a:t>
            </a:r>
            <a:r>
              <a:rPr lang="en-US" dirty="0" smtClean="0">
                <a:solidFill>
                  <a:schemeClr val="tx2"/>
                </a:solidFill>
              </a:rPr>
              <a:t>Structural Analysis and Design</a:t>
            </a:r>
          </a:p>
          <a:p>
            <a:pPr lvl="1"/>
            <a:r>
              <a:rPr lang="en-US" sz="1800" dirty="0" smtClean="0">
                <a:solidFill>
                  <a:schemeClr val="tx2"/>
                </a:solidFill>
                <a:latin typeface="Times New Roman" pitchFamily="18" charset="0"/>
                <a:cs typeface="Times New Roman" pitchFamily="18" charset="0"/>
              </a:rPr>
              <a:t> </a:t>
            </a:r>
            <a:r>
              <a:rPr lang="en-US" dirty="0" smtClean="0">
                <a:solidFill>
                  <a:schemeClr val="tx2"/>
                </a:solidFill>
                <a:latin typeface="Times New Roman" pitchFamily="18" charset="0"/>
                <a:cs typeface="Times New Roman" pitchFamily="18" charset="0"/>
              </a:rPr>
              <a:t>General</a:t>
            </a:r>
          </a:p>
          <a:p>
            <a:pPr lvl="1"/>
            <a:r>
              <a:rPr lang="en-US" dirty="0" smtClean="0">
                <a:solidFill>
                  <a:schemeClr val="tx2"/>
                </a:solidFill>
                <a:latin typeface="Times New Roman" pitchFamily="18" charset="0"/>
                <a:cs typeface="Times New Roman" pitchFamily="18" charset="0"/>
              </a:rPr>
              <a:t>Slab systems and design</a:t>
            </a:r>
          </a:p>
          <a:p>
            <a:pPr lvl="1"/>
            <a:r>
              <a:rPr lang="en-US" dirty="0" smtClean="0">
                <a:solidFill>
                  <a:schemeClr val="tx2"/>
                </a:solidFill>
                <a:latin typeface="Times New Roman" pitchFamily="18" charset="0"/>
                <a:cs typeface="Times New Roman" pitchFamily="18" charset="0"/>
              </a:rPr>
              <a:t>Beam design</a:t>
            </a:r>
          </a:p>
          <a:p>
            <a:pPr lvl="1"/>
            <a:r>
              <a:rPr lang="en-US" dirty="0" smtClean="0">
                <a:solidFill>
                  <a:schemeClr val="tx2"/>
                </a:solidFill>
                <a:latin typeface="Times New Roman" pitchFamily="18" charset="0"/>
                <a:cs typeface="Times New Roman" pitchFamily="18" charset="0"/>
              </a:rPr>
              <a:t>Column design</a:t>
            </a:r>
          </a:p>
          <a:p>
            <a:pPr lvl="1"/>
            <a:r>
              <a:rPr lang="en-US" dirty="0" smtClean="0">
                <a:solidFill>
                  <a:schemeClr val="tx2"/>
                </a:solidFill>
                <a:latin typeface="Times New Roman" pitchFamily="18" charset="0"/>
                <a:cs typeface="Times New Roman" pitchFamily="18" charset="0"/>
              </a:rPr>
              <a:t>Property/Stiffness Modification Factors</a:t>
            </a:r>
          </a:p>
          <a:p>
            <a:pPr lvl="1"/>
            <a:r>
              <a:rPr lang="en-US" dirty="0" smtClean="0">
                <a:solidFill>
                  <a:schemeClr val="tx2"/>
                </a:solidFill>
                <a:latin typeface="Times New Roman" pitchFamily="18" charset="0"/>
                <a:cs typeface="Times New Roman" pitchFamily="18" charset="0"/>
              </a:rPr>
              <a:t>Structural Model Verification</a:t>
            </a:r>
          </a:p>
          <a:p>
            <a:pPr lvl="1"/>
            <a:r>
              <a:rPr lang="en-US" dirty="0" smtClean="0">
                <a:solidFill>
                  <a:schemeClr val="tx2"/>
                </a:solidFill>
                <a:latin typeface="Times New Roman" pitchFamily="18" charset="0"/>
                <a:cs typeface="Times New Roman" pitchFamily="18" charset="0"/>
              </a:rPr>
              <a:t>Design of Slabs</a:t>
            </a:r>
          </a:p>
          <a:p>
            <a:pPr lvl="1"/>
            <a:r>
              <a:rPr lang="en-US" dirty="0" smtClean="0">
                <a:solidFill>
                  <a:schemeClr val="tx2"/>
                </a:solidFill>
                <a:latin typeface="Times New Roman" pitchFamily="18" charset="0"/>
                <a:cs typeface="Times New Roman" pitchFamily="18" charset="0"/>
              </a:rPr>
              <a:t>Design of Beams</a:t>
            </a:r>
          </a:p>
          <a:p>
            <a:pPr lvl="1"/>
            <a:r>
              <a:rPr lang="en-US" dirty="0" smtClean="0">
                <a:solidFill>
                  <a:schemeClr val="tx2"/>
                </a:solidFill>
                <a:latin typeface="Times New Roman" pitchFamily="18" charset="0"/>
                <a:cs typeface="Times New Roman" pitchFamily="18" charset="0"/>
              </a:rPr>
              <a:t>Design of Columns</a:t>
            </a:r>
          </a:p>
          <a:p>
            <a:pPr lvl="1"/>
            <a:r>
              <a:rPr lang="en-US" dirty="0" smtClean="0">
                <a:solidFill>
                  <a:schemeClr val="tx2"/>
                </a:solidFill>
                <a:latin typeface="Times New Roman" pitchFamily="18" charset="0"/>
                <a:cs typeface="Times New Roman" pitchFamily="18" charset="0"/>
              </a:rPr>
              <a:t>Design of Footings</a:t>
            </a:r>
          </a:p>
          <a:p>
            <a:pPr lvl="1"/>
            <a:r>
              <a:rPr lang="en-US" dirty="0" smtClean="0">
                <a:solidFill>
                  <a:schemeClr val="tx2"/>
                </a:solidFill>
                <a:latin typeface="Times New Roman" pitchFamily="18" charset="0"/>
                <a:cs typeface="Times New Roman" pitchFamily="18" charset="0"/>
              </a:rPr>
              <a:t>Design of stair and shear wall</a:t>
            </a:r>
          </a:p>
          <a:p>
            <a:pPr lvl="1"/>
            <a:endParaRPr lang="en-US" dirty="0" smtClean="0"/>
          </a:p>
          <a:p>
            <a:endParaRPr lang="en-US" dirty="0"/>
          </a:p>
        </p:txBody>
      </p:sp>
      <p:sp>
        <p:nvSpPr>
          <p:cNvPr id="3" name="Rectangle 1"/>
          <p:cNvSpPr>
            <a:spLocks noChangeArrowheads="1"/>
          </p:cNvSpPr>
          <p:nvPr/>
        </p:nvSpPr>
        <p:spPr bwMode="auto">
          <a:xfrm>
            <a:off x="2895600" y="990600"/>
            <a:ext cx="312419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2"/>
                </a:solidFill>
                <a:effectLst/>
                <a:latin typeface="Arial" pitchFamily="34" charset="0"/>
                <a:ea typeface="Times New Roman" pitchFamily="18" charset="0"/>
                <a:cs typeface="Arial" pitchFamily="34" charset="0"/>
              </a:rPr>
              <a:t>Main topics </a:t>
            </a:r>
            <a:endParaRPr kumimoji="0" lang="en-US" sz="2400" b="1" i="0" u="none" strike="noStrike" cap="none" normalizeH="0" baseline="0" dirty="0" smtClean="0">
              <a:ln>
                <a:noFill/>
              </a:ln>
              <a:solidFill>
                <a:schemeClr val="tx2"/>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81000" y="883626"/>
            <a:ext cx="8534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600" dirty="0" smtClean="0">
                <a:solidFill>
                  <a:schemeClr val="bg2">
                    <a:lumMod val="10000"/>
                  </a:schemeClr>
                </a:solidFill>
                <a:latin typeface="Calibri" pitchFamily="34" charset="0"/>
                <a:ea typeface="Times New Roman" pitchFamily="18" charset="0"/>
                <a:cs typeface="Arial" pitchFamily="34" charset="0"/>
              </a:rPr>
              <a:t>Chapter Three</a:t>
            </a:r>
            <a:r>
              <a:rPr lang="en-US" sz="1600" dirty="0" smtClean="0">
                <a:solidFill>
                  <a:schemeClr val="bg2">
                    <a:lumMod val="10000"/>
                  </a:schemeClr>
                </a:solidFill>
                <a:latin typeface="Arial" pitchFamily="34" charset="0"/>
                <a:ea typeface="Times New Roman" pitchFamily="18" charset="0"/>
                <a:cs typeface="Arial" pitchFamily="34" charset="0"/>
              </a:rPr>
              <a:t/>
            </a:r>
            <a:br>
              <a:rPr lang="en-US" sz="1600" dirty="0" smtClean="0">
                <a:solidFill>
                  <a:schemeClr val="bg2">
                    <a:lumMod val="10000"/>
                  </a:schemeClr>
                </a:solidFill>
                <a:latin typeface="Arial" pitchFamily="34" charset="0"/>
                <a:ea typeface="Times New Roman" pitchFamily="18" charset="0"/>
                <a:cs typeface="Arial" pitchFamily="34" charset="0"/>
              </a:rPr>
            </a:br>
            <a:r>
              <a:rPr lang="en-US" sz="1600" dirty="0" smtClean="0">
                <a:solidFill>
                  <a:schemeClr val="bg2">
                    <a:lumMod val="10000"/>
                  </a:schemeClr>
                </a:solidFill>
                <a:latin typeface="Arial" pitchFamily="34" charset="0"/>
                <a:ea typeface="Times New Roman" pitchFamily="18" charset="0"/>
                <a:cs typeface="Arial" pitchFamily="34" charset="0"/>
              </a:rPr>
              <a:t>		</a:t>
            </a:r>
            <a:r>
              <a:rPr lang="en-US" sz="2400" dirty="0" smtClean="0">
                <a:solidFill>
                  <a:srgbClr val="000000"/>
                </a:solidFill>
              </a:rPr>
              <a:t>Structural </a:t>
            </a:r>
            <a:r>
              <a:rPr lang="en-US" sz="2400" dirty="0">
                <a:solidFill>
                  <a:srgbClr val="000000"/>
                </a:solidFill>
              </a:rPr>
              <a:t>Analysis and Design</a:t>
            </a:r>
          </a:p>
        </p:txBody>
      </p:sp>
      <p:sp>
        <p:nvSpPr>
          <p:cNvPr id="2051" name="Rectangle 3"/>
          <p:cNvSpPr>
            <a:spLocks noChangeArrowheads="1"/>
          </p:cNvSpPr>
          <p:nvPr/>
        </p:nvSpPr>
        <p:spPr bwMode="auto">
          <a:xfrm>
            <a:off x="0" y="2098863"/>
            <a:ext cx="86868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General: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	This chapter includes 1D &amp; 3D modeling for</a:t>
            </a:r>
            <a:r>
              <a:rPr kumimoji="0" lang="en-US" sz="2400" b="0" i="0" u="none" strike="noStrike" cap="none" normalizeH="0" dirty="0" smtClean="0">
                <a:ln>
                  <a:noFill/>
                </a:ln>
                <a:solidFill>
                  <a:schemeClr val="tx2"/>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the project. The sections for slabs, beams, and columns are </a:t>
            </a:r>
            <a:r>
              <a:rPr lang="en-US" sz="2400" dirty="0" smtClean="0">
                <a:solidFill>
                  <a:schemeClr val="tx2"/>
                </a:solidFill>
                <a:latin typeface="Times New Roman" pitchFamily="18" charset="0"/>
                <a:ea typeface="Calibri" pitchFamily="34" charset="0"/>
                <a:cs typeface="Times New Roman" pitchFamily="18" charset="0"/>
              </a:rPr>
              <a:t>assumed and </a:t>
            </a:r>
            <a:r>
              <a:rPr kumimoji="0" lang="en-US" sz="2400" b="0"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defined.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	Structural analysis comprises of set of physical and mathematical laws required to study and predict the behavior of structures under a given set of actions. The structural analysis of the model is aimed to determine the external reactions at the supports and the internal forces like bending moments, shear forces, and normal forces for the different members. These internal member forces are used to design the cross section of three elements.</a:t>
            </a:r>
            <a:endParaRPr kumimoji="0" lang="en-US" sz="4000" b="0" i="0" u="none" strike="noStrike" cap="none" normalizeH="0" baseline="0" dirty="0" smtClean="0">
              <a:ln>
                <a:noFill/>
              </a:ln>
              <a:solidFill>
                <a:schemeClr val="tx2"/>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229600" cy="4389120"/>
          </a:xfrm>
        </p:spPr>
        <p:txBody>
          <a:bodyPr>
            <a:normAutofit/>
          </a:bodyPr>
          <a:lstStyle/>
          <a:p>
            <a:r>
              <a:rPr lang="en-US" sz="2400" b="1" u="sng" dirty="0" smtClean="0">
                <a:solidFill>
                  <a:schemeClr val="accent1">
                    <a:lumMod val="75000"/>
                  </a:schemeClr>
                </a:solidFill>
                <a:latin typeface="Times New Roman" pitchFamily="18" charset="0"/>
                <a:cs typeface="Times New Roman" pitchFamily="18" charset="0"/>
              </a:rPr>
              <a:t>1D Analysis and Design:</a:t>
            </a:r>
          </a:p>
          <a:p>
            <a:pPr lvl="1"/>
            <a:r>
              <a:rPr lang="en-US" sz="2000" dirty="0" smtClean="0">
                <a:solidFill>
                  <a:schemeClr val="accent1">
                    <a:lumMod val="75000"/>
                  </a:schemeClr>
                </a:solidFill>
                <a:latin typeface="Times New Roman" pitchFamily="18" charset="0"/>
                <a:cs typeface="Times New Roman" pitchFamily="18" charset="0"/>
              </a:rPr>
              <a:t>One way ribbed slabs :</a:t>
            </a:r>
          </a:p>
          <a:p>
            <a:pPr>
              <a:buNone/>
            </a:pPr>
            <a:r>
              <a:rPr lang="en-US" sz="2000" dirty="0" smtClean="0">
                <a:solidFill>
                  <a:schemeClr val="accent1">
                    <a:lumMod val="75000"/>
                  </a:schemeClr>
                </a:solidFill>
                <a:latin typeface="Times New Roman" pitchFamily="18" charset="0"/>
                <a:cs typeface="Times New Roman" pitchFamily="18" charset="0"/>
              </a:rPr>
              <a:t>	The deflection is the most important factor that controls the slab thickness, </a:t>
            </a:r>
            <a:r>
              <a:rPr lang="en-US" sz="2000" dirty="0" smtClean="0">
                <a:solidFill>
                  <a:schemeClr val="tx2"/>
                </a:solidFill>
                <a:latin typeface="Times New Roman" pitchFamily="18" charset="0"/>
                <a:cs typeface="Times New Roman" pitchFamily="18" charset="0"/>
              </a:rPr>
              <a:t>Minimum thickness of one way ribbed slab from ACI318-08 equals (L/18.5) for one end continuous.  </a:t>
            </a:r>
          </a:p>
        </p:txBody>
      </p:sp>
      <p:sp>
        <p:nvSpPr>
          <p:cNvPr id="4" name="Rectangle 1"/>
          <p:cNvSpPr>
            <a:spLocks noGrp="1" noChangeArrowheads="1"/>
          </p:cNvSpPr>
          <p:nvPr>
            <p:ph type="title"/>
          </p:nvPr>
        </p:nvSpPr>
        <p:spPr bwMode="auto">
          <a:xfrm>
            <a:off x="228600" y="704089"/>
            <a:ext cx="8610599"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defRPr/>
            </a:pPr>
            <a:r>
              <a:rPr lang="en-US" sz="1600" dirty="0" smtClean="0">
                <a:solidFill>
                  <a:schemeClr val="bg2">
                    <a:lumMod val="10000"/>
                  </a:schemeClr>
                </a:solidFill>
                <a:latin typeface="Calibri" pitchFamily="34" charset="0"/>
                <a:ea typeface="Times New Roman" pitchFamily="18" charset="0"/>
                <a:cs typeface="Arial" pitchFamily="34" charset="0"/>
              </a:rPr>
              <a:t>Chapter Three</a:t>
            </a:r>
            <a:r>
              <a:rPr lang="en-US" sz="1600" dirty="0" smtClean="0">
                <a:solidFill>
                  <a:schemeClr val="bg2">
                    <a:lumMod val="10000"/>
                  </a:schemeClr>
                </a:solidFill>
                <a:latin typeface="Arial" pitchFamily="34" charset="0"/>
                <a:ea typeface="Times New Roman" pitchFamily="18" charset="0"/>
                <a:cs typeface="Arial" pitchFamily="34" charset="0"/>
              </a:rPr>
              <a:t/>
            </a:r>
            <a:br>
              <a:rPr lang="en-US" sz="1600" dirty="0" smtClean="0">
                <a:solidFill>
                  <a:schemeClr val="bg2">
                    <a:lumMod val="10000"/>
                  </a:schemeClr>
                </a:solidFill>
                <a:latin typeface="Arial" pitchFamily="34" charset="0"/>
                <a:ea typeface="Times New Roman" pitchFamily="18" charset="0"/>
                <a:cs typeface="Arial" pitchFamily="34" charset="0"/>
              </a:rPr>
            </a:br>
            <a:r>
              <a:rPr lang="en-US" sz="1600" dirty="0" smtClean="0">
                <a:solidFill>
                  <a:schemeClr val="bg2">
                    <a:lumMod val="10000"/>
                  </a:schemeClr>
                </a:solidFill>
                <a:latin typeface="Arial" pitchFamily="34" charset="0"/>
                <a:ea typeface="Times New Roman" pitchFamily="18" charset="0"/>
                <a:cs typeface="Arial" pitchFamily="34" charset="0"/>
              </a:rPr>
              <a:t>		       </a:t>
            </a:r>
            <a:r>
              <a:rPr lang="en-US" sz="2400" dirty="0" smtClean="0">
                <a:solidFill>
                  <a:srgbClr val="000000"/>
                </a:solidFill>
              </a:rPr>
              <a:t>Structural </a:t>
            </a:r>
            <a:r>
              <a:rPr lang="en-US" sz="2400" dirty="0">
                <a:solidFill>
                  <a:srgbClr val="000000"/>
                </a:solidFill>
              </a:rPr>
              <a:t>Analysis and </a:t>
            </a:r>
            <a:r>
              <a:rPr lang="en-US" sz="2400" dirty="0" smtClean="0">
                <a:solidFill>
                  <a:srgbClr val="000000"/>
                </a:solidFill>
              </a:rPr>
              <a:t>Design</a:t>
            </a:r>
            <a:endParaRPr lang="en-US" sz="2000" dirty="0" smtClean="0">
              <a:solidFill>
                <a:srgbClr val="000000"/>
              </a:solidFill>
              <a:latin typeface="Arial" pitchFamily="34" charset="0"/>
              <a:cs typeface="Arial" pitchFamily="34" charset="0"/>
            </a:endParaRPr>
          </a:p>
        </p:txBody>
      </p:sp>
      <p:pic>
        <p:nvPicPr>
          <p:cNvPr id="6" name="Picture 5" descr="C:\Documents and Settings\JoZeF\My Documents\My Pictures\New Picture (1).bmp"/>
          <p:cNvPicPr/>
          <p:nvPr/>
        </p:nvPicPr>
        <p:blipFill>
          <a:blip r:embed="rId2" cstate="print"/>
          <a:srcRect/>
          <a:stretch>
            <a:fillRect/>
          </a:stretch>
        </p:blipFill>
        <p:spPr bwMode="auto">
          <a:xfrm>
            <a:off x="1600200" y="3505200"/>
            <a:ext cx="60198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b="1" u="sng" dirty="0" smtClean="0">
                <a:solidFill>
                  <a:schemeClr val="accent1">
                    <a:lumMod val="75000"/>
                  </a:schemeClr>
                </a:solidFill>
                <a:latin typeface="Times New Roman" pitchFamily="18" charset="0"/>
                <a:cs typeface="Times New Roman" pitchFamily="18" charset="0"/>
              </a:rPr>
              <a:t>Beam design:</a:t>
            </a:r>
          </a:p>
          <a:p>
            <a:pPr>
              <a:buNone/>
            </a:pPr>
            <a:endParaRPr lang="en-US" sz="2400" dirty="0" smtClean="0">
              <a:solidFill>
                <a:schemeClr val="accent1">
                  <a:lumMod val="75000"/>
                </a:schemeClr>
              </a:solidFill>
              <a:latin typeface="Times New Roman" pitchFamily="18" charset="0"/>
              <a:cs typeface="Times New Roman" pitchFamily="18" charset="0"/>
            </a:endParaRPr>
          </a:p>
          <a:p>
            <a:pPr>
              <a:buNone/>
            </a:pPr>
            <a:r>
              <a:rPr lang="en-US" sz="2400" dirty="0" smtClean="0">
                <a:solidFill>
                  <a:schemeClr val="accent1">
                    <a:lumMod val="75000"/>
                  </a:schemeClr>
                </a:solidFill>
                <a:latin typeface="Times New Roman" pitchFamily="18" charset="0"/>
                <a:cs typeface="Times New Roman" pitchFamily="18" charset="0"/>
              </a:rPr>
              <a:t>	Generally, concrete beams have a rectangular cross section since it is easy to be constructed in the field</a:t>
            </a:r>
          </a:p>
          <a:p>
            <a:pPr>
              <a:buNone/>
            </a:pPr>
            <a:endParaRPr lang="en-US" sz="2400" dirty="0" smtClean="0">
              <a:solidFill>
                <a:schemeClr val="accent1">
                  <a:lumMod val="75000"/>
                </a:schemeClr>
              </a:solidFill>
              <a:latin typeface="Times New Roman" pitchFamily="18" charset="0"/>
              <a:cs typeface="Times New Roman" pitchFamily="18" charset="0"/>
            </a:endParaRPr>
          </a:p>
          <a:p>
            <a:pPr>
              <a:buNone/>
            </a:pPr>
            <a:r>
              <a:rPr lang="en-US" sz="2400" dirty="0" smtClean="0">
                <a:solidFill>
                  <a:schemeClr val="accent1">
                    <a:lumMod val="75000"/>
                  </a:schemeClr>
                </a:solidFill>
                <a:latin typeface="Times New Roman" pitchFamily="18" charset="0"/>
                <a:cs typeface="Times New Roman" pitchFamily="18" charset="0"/>
              </a:rPr>
              <a:t>	All beams must be able to resist shear, bending moments, and torsional stresses</a:t>
            </a:r>
            <a:endParaRPr lang="en-US" sz="2400" dirty="0">
              <a:solidFill>
                <a:schemeClr val="accent1">
                  <a:lumMod val="75000"/>
                </a:schemeClr>
              </a:solidFill>
              <a:latin typeface="Times New Roman" pitchFamily="18" charset="0"/>
              <a:cs typeface="Times New Roman" pitchFamily="18" charset="0"/>
            </a:endParaRPr>
          </a:p>
        </p:txBody>
      </p:sp>
      <p:sp>
        <p:nvSpPr>
          <p:cNvPr id="4" name="Rectangle 1"/>
          <p:cNvSpPr>
            <a:spLocks noGrp="1" noChangeArrowheads="1"/>
          </p:cNvSpPr>
          <p:nvPr>
            <p:ph type="title"/>
          </p:nvPr>
        </p:nvSpPr>
        <p:spPr bwMode="auto">
          <a:xfrm>
            <a:off x="457202" y="704089"/>
            <a:ext cx="845819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600" dirty="0" smtClean="0">
                <a:solidFill>
                  <a:schemeClr val="bg2">
                    <a:lumMod val="10000"/>
                  </a:schemeClr>
                </a:solidFill>
                <a:latin typeface="Calibri" pitchFamily="34" charset="0"/>
                <a:ea typeface="Times New Roman" pitchFamily="18" charset="0"/>
                <a:cs typeface="Arial" pitchFamily="34" charset="0"/>
              </a:rPr>
              <a:t>Chapter Three</a:t>
            </a:r>
            <a:r>
              <a:rPr lang="en-US" sz="1600" dirty="0" smtClean="0">
                <a:solidFill>
                  <a:schemeClr val="bg2">
                    <a:lumMod val="10000"/>
                  </a:schemeClr>
                </a:solidFill>
                <a:latin typeface="Arial" pitchFamily="34" charset="0"/>
                <a:ea typeface="Times New Roman" pitchFamily="18" charset="0"/>
                <a:cs typeface="Arial" pitchFamily="34" charset="0"/>
              </a:rPr>
              <a:t/>
            </a:r>
            <a:br>
              <a:rPr lang="en-US" sz="1600" dirty="0" smtClean="0">
                <a:solidFill>
                  <a:schemeClr val="bg2">
                    <a:lumMod val="10000"/>
                  </a:schemeClr>
                </a:solidFill>
                <a:latin typeface="Arial" pitchFamily="34" charset="0"/>
                <a:ea typeface="Times New Roman" pitchFamily="18" charset="0"/>
                <a:cs typeface="Arial" pitchFamily="34" charset="0"/>
              </a:rPr>
            </a:br>
            <a:r>
              <a:rPr lang="en-US" sz="1600" dirty="0" smtClean="0">
                <a:solidFill>
                  <a:schemeClr val="bg2">
                    <a:lumMod val="10000"/>
                  </a:schemeClr>
                </a:solidFill>
                <a:latin typeface="Arial" pitchFamily="34" charset="0"/>
                <a:ea typeface="Times New Roman" pitchFamily="18" charset="0"/>
                <a:cs typeface="Arial" pitchFamily="34" charset="0"/>
              </a:rPr>
              <a:t>		    </a:t>
            </a:r>
            <a:r>
              <a:rPr lang="en-US" sz="2400" dirty="0" smtClean="0">
                <a:solidFill>
                  <a:srgbClr val="000000"/>
                </a:solidFill>
              </a:rPr>
              <a:t>Structural </a:t>
            </a:r>
            <a:r>
              <a:rPr lang="en-US" sz="2400" dirty="0">
                <a:solidFill>
                  <a:srgbClr val="000000"/>
                </a:solidFill>
              </a:rPr>
              <a:t>Analysis and </a:t>
            </a:r>
            <a:r>
              <a:rPr lang="en-US" sz="2400" dirty="0" smtClean="0">
                <a:solidFill>
                  <a:srgbClr val="000000"/>
                </a:solidFill>
              </a:rPr>
              <a:t>Design</a:t>
            </a:r>
            <a:endParaRPr kumimoji="0" lang="en-US" sz="2000" b="0" i="0" u="none" strike="noStrike" cap="none" normalizeH="0" baseline="0" dirty="0" smtClean="0">
              <a:ln>
                <a:noFill/>
              </a:ln>
              <a:solidFill>
                <a:srgbClr val="00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b="1" u="sng" dirty="0" smtClean="0">
                <a:solidFill>
                  <a:schemeClr val="accent1"/>
                </a:solidFill>
                <a:latin typeface="Times New Roman" pitchFamily="18" charset="0"/>
                <a:cs typeface="Times New Roman" pitchFamily="18" charset="0"/>
              </a:rPr>
              <a:t>Column Design:</a:t>
            </a:r>
          </a:p>
          <a:p>
            <a:pPr>
              <a:buNone/>
            </a:pPr>
            <a:endParaRPr lang="en-US" sz="2400" dirty="0" smtClean="0">
              <a:solidFill>
                <a:schemeClr val="accent1"/>
              </a:solidFill>
              <a:latin typeface="Times New Roman" pitchFamily="18" charset="0"/>
              <a:cs typeface="Times New Roman" pitchFamily="18" charset="0"/>
            </a:endParaRPr>
          </a:p>
          <a:p>
            <a:pPr>
              <a:buNone/>
            </a:pPr>
            <a:r>
              <a:rPr lang="en-US" sz="2000" dirty="0" smtClean="0">
                <a:solidFill>
                  <a:schemeClr val="accent1"/>
                </a:solidFill>
                <a:latin typeface="Times New Roman" pitchFamily="18" charset="0"/>
                <a:cs typeface="Times New Roman" pitchFamily="18" charset="0"/>
              </a:rPr>
              <a:t>	</a:t>
            </a:r>
            <a:r>
              <a:rPr lang="en-US" sz="2400" dirty="0" smtClean="0">
                <a:solidFill>
                  <a:schemeClr val="bg2">
                    <a:lumMod val="25000"/>
                  </a:schemeClr>
                </a:solidFill>
                <a:latin typeface="Times New Roman" pitchFamily="18" charset="0"/>
                <a:cs typeface="Times New Roman" pitchFamily="18" charset="0"/>
              </a:rPr>
              <a:t>Columns are structural elements used primarily to support axial compressive loads, that coming from slabs or beams above.</a:t>
            </a:r>
          </a:p>
          <a:p>
            <a:pPr>
              <a:buNone/>
            </a:pPr>
            <a:endParaRPr lang="en-US" sz="2400" dirty="0" smtClean="0">
              <a:solidFill>
                <a:schemeClr val="bg2">
                  <a:lumMod val="25000"/>
                </a:schemeClr>
              </a:solidFill>
              <a:latin typeface="Times New Roman" pitchFamily="18" charset="0"/>
              <a:cs typeface="Times New Roman" pitchFamily="18" charset="0"/>
            </a:endParaRPr>
          </a:p>
          <a:p>
            <a:pPr>
              <a:buNone/>
            </a:pPr>
            <a:r>
              <a:rPr lang="en-US" sz="2400" dirty="0" smtClean="0">
                <a:solidFill>
                  <a:schemeClr val="bg2">
                    <a:lumMod val="25000"/>
                  </a:schemeClr>
                </a:solidFill>
                <a:latin typeface="Times New Roman" pitchFamily="18" charset="0"/>
                <a:cs typeface="Times New Roman" pitchFamily="18" charset="0"/>
              </a:rPr>
              <a:t>	Practically columns are subjected not to axial loads but also to moment from direct loading or end rotation</a:t>
            </a:r>
            <a:r>
              <a:rPr lang="en-US" sz="2400" dirty="0" smtClean="0">
                <a:solidFill>
                  <a:schemeClr val="accent1"/>
                </a:solidFill>
                <a:latin typeface="Times New Roman" pitchFamily="18" charset="0"/>
                <a:cs typeface="Times New Roman" pitchFamily="18" charset="0"/>
              </a:rPr>
              <a:t>.</a:t>
            </a:r>
            <a:endParaRPr lang="en-US" sz="2400" dirty="0">
              <a:solidFill>
                <a:schemeClr val="accent1"/>
              </a:solidFill>
              <a:latin typeface="Times New Roman" pitchFamily="18" charset="0"/>
              <a:cs typeface="Times New Roman" pitchFamily="18" charset="0"/>
            </a:endParaRPr>
          </a:p>
        </p:txBody>
      </p:sp>
      <p:sp>
        <p:nvSpPr>
          <p:cNvPr id="4" name="Rectangle 1"/>
          <p:cNvSpPr>
            <a:spLocks noGrp="1" noChangeArrowheads="1"/>
          </p:cNvSpPr>
          <p:nvPr>
            <p:ph type="title"/>
          </p:nvPr>
        </p:nvSpPr>
        <p:spPr bwMode="auto">
          <a:xfrm>
            <a:off x="457202" y="704090"/>
            <a:ext cx="6069739"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en-US" sz="1600" dirty="0" smtClean="0">
                <a:solidFill>
                  <a:schemeClr val="bg2">
                    <a:lumMod val="10000"/>
                  </a:schemeClr>
                </a:solidFill>
                <a:latin typeface="Calibri" pitchFamily="34" charset="0"/>
                <a:ea typeface="Times New Roman" pitchFamily="18" charset="0"/>
                <a:cs typeface="Arial" pitchFamily="34" charset="0"/>
              </a:rPr>
              <a:t>Chapter Three</a:t>
            </a:r>
            <a:r>
              <a:rPr lang="en-US" sz="1600" dirty="0" smtClean="0">
                <a:solidFill>
                  <a:schemeClr val="bg2">
                    <a:lumMod val="10000"/>
                  </a:schemeClr>
                </a:solidFill>
                <a:latin typeface="Arial" pitchFamily="34" charset="0"/>
                <a:ea typeface="Times New Roman" pitchFamily="18" charset="0"/>
                <a:cs typeface="Arial" pitchFamily="34" charset="0"/>
              </a:rPr>
              <a:t/>
            </a:r>
            <a:br>
              <a:rPr lang="en-US" sz="1600" dirty="0" smtClean="0">
                <a:solidFill>
                  <a:schemeClr val="bg2">
                    <a:lumMod val="10000"/>
                  </a:schemeClr>
                </a:solidFill>
                <a:latin typeface="Arial" pitchFamily="34" charset="0"/>
                <a:ea typeface="Times New Roman" pitchFamily="18" charset="0"/>
                <a:cs typeface="Arial" pitchFamily="34" charset="0"/>
              </a:rPr>
            </a:br>
            <a:r>
              <a:rPr lang="en-US" sz="1600" dirty="0" smtClean="0">
                <a:solidFill>
                  <a:schemeClr val="bg2">
                    <a:lumMod val="10000"/>
                  </a:schemeClr>
                </a:solidFill>
                <a:latin typeface="Arial" pitchFamily="34" charset="0"/>
                <a:ea typeface="Times New Roman" pitchFamily="18" charset="0"/>
                <a:cs typeface="Arial" pitchFamily="34" charset="0"/>
              </a:rPr>
              <a:t>		     </a:t>
            </a:r>
            <a:r>
              <a:rPr lang="en-US" sz="2400" dirty="0" smtClean="0">
                <a:solidFill>
                  <a:srgbClr val="000000"/>
                </a:solidFill>
              </a:rPr>
              <a:t>Structural </a:t>
            </a:r>
            <a:r>
              <a:rPr lang="en-US" sz="2400" dirty="0">
                <a:solidFill>
                  <a:srgbClr val="000000"/>
                </a:solidFill>
              </a:rPr>
              <a:t>Analysis and Design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81000" y="883626"/>
            <a:ext cx="86106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600" dirty="0" smtClean="0">
                <a:solidFill>
                  <a:schemeClr val="bg2">
                    <a:lumMod val="10000"/>
                  </a:schemeClr>
                </a:solidFill>
                <a:latin typeface="Calibri" pitchFamily="34" charset="0"/>
                <a:ea typeface="Times New Roman" pitchFamily="18" charset="0"/>
                <a:cs typeface="Arial" pitchFamily="34" charset="0"/>
              </a:rPr>
              <a:t>Chapter Three</a:t>
            </a:r>
            <a:r>
              <a:rPr lang="en-US" sz="1600" dirty="0" smtClean="0">
                <a:solidFill>
                  <a:schemeClr val="bg2">
                    <a:lumMod val="10000"/>
                  </a:schemeClr>
                </a:solidFill>
                <a:latin typeface="Arial" pitchFamily="34" charset="0"/>
                <a:ea typeface="Times New Roman" pitchFamily="18" charset="0"/>
                <a:cs typeface="Arial" pitchFamily="34" charset="0"/>
              </a:rPr>
              <a:t/>
            </a:r>
            <a:br>
              <a:rPr lang="en-US" sz="1600" dirty="0" smtClean="0">
                <a:solidFill>
                  <a:schemeClr val="bg2">
                    <a:lumMod val="10000"/>
                  </a:schemeClr>
                </a:solidFill>
                <a:latin typeface="Arial" pitchFamily="34" charset="0"/>
                <a:ea typeface="Times New Roman" pitchFamily="18" charset="0"/>
                <a:cs typeface="Arial" pitchFamily="34" charset="0"/>
              </a:rPr>
            </a:br>
            <a:r>
              <a:rPr lang="en-US" sz="1600" dirty="0" smtClean="0">
                <a:solidFill>
                  <a:schemeClr val="bg2">
                    <a:lumMod val="10000"/>
                  </a:schemeClr>
                </a:solidFill>
                <a:latin typeface="Arial" pitchFamily="34" charset="0"/>
                <a:ea typeface="Times New Roman" pitchFamily="18" charset="0"/>
                <a:cs typeface="Arial" pitchFamily="34" charset="0"/>
              </a:rPr>
              <a:t>		</a:t>
            </a:r>
            <a:r>
              <a:rPr lang="en-US" sz="2400" dirty="0" smtClean="0">
                <a:solidFill>
                  <a:srgbClr val="000000"/>
                </a:solidFill>
              </a:rPr>
              <a:t>Structural </a:t>
            </a:r>
            <a:r>
              <a:rPr lang="en-US" sz="2400" dirty="0">
                <a:solidFill>
                  <a:srgbClr val="000000"/>
                </a:solidFill>
              </a:rPr>
              <a:t>Analysis and Design</a:t>
            </a:r>
          </a:p>
        </p:txBody>
      </p:sp>
      <p:sp>
        <p:nvSpPr>
          <p:cNvPr id="55297" name="Rectangle 1"/>
          <p:cNvSpPr>
            <a:spLocks noChangeArrowheads="1"/>
          </p:cNvSpPr>
          <p:nvPr/>
        </p:nvSpPr>
        <p:spPr bwMode="auto">
          <a:xfrm>
            <a:off x="2" y="1752602"/>
            <a:ext cx="2945037"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2"/>
                </a:solidFill>
                <a:effectLst/>
                <a:latin typeface="Times New Roman" pitchFamily="18" charset="0"/>
                <a:ea typeface="Times New Roman" pitchFamily="18" charset="0"/>
                <a:cs typeface="Times New Roman" pitchFamily="18" charset="0"/>
              </a:rPr>
              <a:t>Compatibility check</a:t>
            </a:r>
            <a:r>
              <a:rPr kumimoji="0" lang="en-US" sz="2400" b="1" i="0" u="none" strike="noStrike" cap="none" normalizeH="0" baseline="0" dirty="0" smtClean="0">
                <a:ln>
                  <a:noFill/>
                </a:ln>
                <a:solidFill>
                  <a:schemeClr val="accent1"/>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accent1"/>
              </a:solidFill>
              <a:effectLst/>
              <a:latin typeface="Times New Roman" pitchFamily="18" charset="0"/>
              <a:cs typeface="Times New Roman" pitchFamily="18" charset="0"/>
            </a:endParaRPr>
          </a:p>
        </p:txBody>
      </p:sp>
      <p:pic>
        <p:nvPicPr>
          <p:cNvPr id="5" name="Picture 4" descr="C:\Documents and Settings\DaVId\Desktop\Capture_11.jpg"/>
          <p:cNvPicPr/>
          <p:nvPr/>
        </p:nvPicPr>
        <p:blipFill>
          <a:blip r:embed="rId2" cstate="print"/>
          <a:srcRect/>
          <a:stretch>
            <a:fillRect/>
          </a:stretch>
        </p:blipFill>
        <p:spPr bwMode="auto">
          <a:xfrm>
            <a:off x="381000" y="2209800"/>
            <a:ext cx="83820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04800" y="883626"/>
            <a:ext cx="8839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600" dirty="0" smtClean="0">
                <a:solidFill>
                  <a:schemeClr val="bg2">
                    <a:lumMod val="10000"/>
                  </a:schemeClr>
                </a:solidFill>
                <a:latin typeface="Calibri" pitchFamily="34" charset="0"/>
                <a:ea typeface="Times New Roman" pitchFamily="18" charset="0"/>
                <a:cs typeface="Arial" pitchFamily="34" charset="0"/>
              </a:rPr>
              <a:t>Chapter Three</a:t>
            </a:r>
            <a:r>
              <a:rPr lang="en-US" sz="1600" dirty="0" smtClean="0">
                <a:solidFill>
                  <a:schemeClr val="bg2">
                    <a:lumMod val="10000"/>
                  </a:schemeClr>
                </a:solidFill>
                <a:latin typeface="Arial" pitchFamily="34" charset="0"/>
                <a:ea typeface="Times New Roman" pitchFamily="18" charset="0"/>
                <a:cs typeface="Arial" pitchFamily="34" charset="0"/>
              </a:rPr>
              <a:t/>
            </a:r>
            <a:br>
              <a:rPr lang="en-US" sz="1600" dirty="0" smtClean="0">
                <a:solidFill>
                  <a:schemeClr val="bg2">
                    <a:lumMod val="10000"/>
                  </a:schemeClr>
                </a:solidFill>
                <a:latin typeface="Arial" pitchFamily="34" charset="0"/>
                <a:ea typeface="Times New Roman" pitchFamily="18" charset="0"/>
                <a:cs typeface="Arial" pitchFamily="34" charset="0"/>
              </a:rPr>
            </a:br>
            <a:r>
              <a:rPr lang="en-US" sz="1600" dirty="0" smtClean="0">
                <a:solidFill>
                  <a:schemeClr val="bg2">
                    <a:lumMod val="10000"/>
                  </a:schemeClr>
                </a:solidFill>
                <a:latin typeface="Arial" pitchFamily="34" charset="0"/>
                <a:ea typeface="Times New Roman" pitchFamily="18" charset="0"/>
                <a:cs typeface="Arial" pitchFamily="34" charset="0"/>
              </a:rPr>
              <a:t>		</a:t>
            </a:r>
            <a:r>
              <a:rPr lang="en-US" sz="2400" dirty="0" smtClean="0">
                <a:solidFill>
                  <a:srgbClr val="000000"/>
                </a:solidFill>
              </a:rPr>
              <a:t>Structural </a:t>
            </a:r>
            <a:r>
              <a:rPr lang="en-US" sz="2400" dirty="0">
                <a:solidFill>
                  <a:srgbClr val="000000"/>
                </a:solidFill>
              </a:rPr>
              <a:t>Analysis and Design</a:t>
            </a:r>
            <a:endParaRPr lang="en-US" sz="1600" dirty="0">
              <a:solidFill>
                <a:srgbClr val="000000"/>
              </a:solidFill>
            </a:endParaRPr>
          </a:p>
        </p:txBody>
      </p:sp>
      <p:sp>
        <p:nvSpPr>
          <p:cNvPr id="2051" name="Rectangle 3"/>
          <p:cNvSpPr>
            <a:spLocks noChangeArrowheads="1"/>
          </p:cNvSpPr>
          <p:nvPr/>
        </p:nvSpPr>
        <p:spPr bwMode="auto">
          <a:xfrm>
            <a:off x="0" y="1765014"/>
            <a:ext cx="9144000"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b="1" smtClean="0">
                <a:solidFill>
                  <a:schemeClr val="accent1"/>
                </a:solidFill>
                <a:latin typeface="Times New Roman" pitchFamily="18" charset="0"/>
                <a:cs typeface="Times New Roman" pitchFamily="18" charset="0"/>
              </a:rPr>
              <a:t>E</a:t>
            </a:r>
            <a:r>
              <a:rPr lang="en-US" sz="2400" b="1">
                <a:solidFill>
                  <a:schemeClr val="accent1"/>
                </a:solidFill>
                <a:latin typeface="Times New Roman" pitchFamily="18" charset="0"/>
                <a:cs typeface="Times New Roman" pitchFamily="18" charset="0"/>
              </a:rPr>
              <a:t>quilibrium Check :</a:t>
            </a:r>
            <a:endParaRPr lang="en-US" sz="2200" dirty="0" smtClean="0">
              <a:solidFill>
                <a:schemeClr val="accent1"/>
              </a:solidFill>
              <a:latin typeface="Times New Roman" pitchFamily="18" charset="0"/>
              <a:cs typeface="Times New Roman" pitchFamily="18" charset="0"/>
            </a:endParaRPr>
          </a:p>
          <a:p>
            <a:r>
              <a:rPr lang="en-US" sz="2000" dirty="0" smtClean="0">
                <a:solidFill>
                  <a:schemeClr val="accent1"/>
                </a:solidFill>
                <a:latin typeface="Times New Roman" pitchFamily="18" charset="0"/>
                <a:cs typeface="Times New Roman" pitchFamily="18" charset="0"/>
              </a:rPr>
              <a:t>	</a:t>
            </a:r>
          </a:p>
          <a:p>
            <a:r>
              <a:rPr lang="en-US" sz="2000" dirty="0" smtClean="0">
                <a:solidFill>
                  <a:schemeClr val="accent1"/>
                </a:solidFill>
                <a:latin typeface="Times New Roman" pitchFamily="18" charset="0"/>
                <a:cs typeface="Times New Roman" pitchFamily="18" charset="0"/>
              </a:rPr>
              <a:t>	</a:t>
            </a:r>
            <a:r>
              <a:rPr lang="en-US" sz="2000" dirty="0" smtClean="0">
                <a:solidFill>
                  <a:schemeClr val="tx2"/>
                </a:solidFill>
                <a:latin typeface="Times New Roman" pitchFamily="18" charset="0"/>
                <a:cs typeface="Times New Roman" pitchFamily="18" charset="0"/>
              </a:rPr>
              <a:t>The total building dead load = 2084.8 ton</a:t>
            </a:r>
          </a:p>
          <a:p>
            <a:r>
              <a:rPr lang="en-US" sz="2000" dirty="0" smtClean="0">
                <a:solidFill>
                  <a:schemeClr val="tx2"/>
                </a:solidFill>
                <a:latin typeface="Times New Roman" pitchFamily="18" charset="0"/>
                <a:cs typeface="Times New Roman" pitchFamily="18" charset="0"/>
              </a:rPr>
              <a:t>	The total building live load= 739.58 ton</a:t>
            </a:r>
          </a:p>
          <a:p>
            <a:r>
              <a:rPr lang="en-US" sz="2000" dirty="0" smtClean="0">
                <a:solidFill>
                  <a:schemeClr val="tx2"/>
                </a:solidFill>
                <a:latin typeface="Times New Roman" pitchFamily="18" charset="0"/>
                <a:cs typeface="Times New Roman" pitchFamily="18" charset="0"/>
              </a:rPr>
              <a:t>	The total building super imposed dead load = 1426.992 ton</a:t>
            </a:r>
          </a:p>
          <a:p>
            <a:r>
              <a:rPr lang="en-US" sz="2000" dirty="0" smtClean="0">
                <a:solidFill>
                  <a:schemeClr val="tx2"/>
                </a:solidFill>
                <a:latin typeface="Times New Roman" pitchFamily="18" charset="0"/>
                <a:cs typeface="Times New Roman" pitchFamily="18" charset="0"/>
              </a:rPr>
              <a:t> </a:t>
            </a:r>
          </a:p>
          <a:p>
            <a:r>
              <a:rPr lang="en-US" sz="2000" dirty="0" smtClean="0">
                <a:solidFill>
                  <a:schemeClr val="tx2"/>
                </a:solidFill>
                <a:latin typeface="Times New Roman" pitchFamily="18" charset="0"/>
                <a:cs typeface="Times New Roman" pitchFamily="18" charset="0"/>
              </a:rPr>
              <a:t>From SAP2000:   Total dead load= 2044.8 ton</a:t>
            </a:r>
          </a:p>
          <a:p>
            <a:r>
              <a:rPr lang="en-US" sz="2000" dirty="0" smtClean="0">
                <a:solidFill>
                  <a:schemeClr val="tx2"/>
                </a:solidFill>
                <a:latin typeface="Times New Roman" pitchFamily="18" charset="0"/>
                <a:cs typeface="Times New Roman" pitchFamily="18" charset="0"/>
              </a:rPr>
              <a:t>    		Total live load= 747.36 ton</a:t>
            </a:r>
          </a:p>
          <a:p>
            <a:r>
              <a:rPr lang="en-US" sz="2000" dirty="0" smtClean="0">
                <a:solidFill>
                  <a:schemeClr val="tx2"/>
                </a:solidFill>
                <a:latin typeface="Times New Roman" pitchFamily="18" charset="0"/>
                <a:cs typeface="Times New Roman" pitchFamily="18" charset="0"/>
              </a:rPr>
              <a:t>		Total Sup. Imp. D.L = 1461.1 ton</a:t>
            </a:r>
          </a:p>
          <a:p>
            <a:r>
              <a:rPr lang="en-US" sz="2000" dirty="0" smtClean="0">
                <a:solidFill>
                  <a:schemeClr val="tx2"/>
                </a:solidFill>
                <a:latin typeface="Times New Roman" pitchFamily="18" charset="0"/>
                <a:cs typeface="Times New Roman" pitchFamily="18" charset="0"/>
              </a:rPr>
              <a:t>	</a:t>
            </a:r>
          </a:p>
          <a:p>
            <a:r>
              <a:rPr lang="en-US" sz="2000" dirty="0" smtClean="0">
                <a:solidFill>
                  <a:schemeClr val="tx2"/>
                </a:solidFill>
                <a:latin typeface="Times New Roman" pitchFamily="18" charset="0"/>
                <a:cs typeface="Times New Roman" pitchFamily="18" charset="0"/>
              </a:rPr>
              <a:t>	Error % in dead load = 2 %&lt; 5%       ok.</a:t>
            </a:r>
          </a:p>
          <a:p>
            <a:r>
              <a:rPr lang="en-US" sz="2000" dirty="0" smtClean="0">
                <a:solidFill>
                  <a:schemeClr val="tx2"/>
                </a:solidFill>
                <a:latin typeface="Times New Roman" pitchFamily="18" charset="0"/>
                <a:cs typeface="Times New Roman" pitchFamily="18" charset="0"/>
              </a:rPr>
              <a:t>	Error % in live load = 1.0 %&lt; 5%        ok.</a:t>
            </a:r>
          </a:p>
          <a:p>
            <a:r>
              <a:rPr lang="en-US" sz="2000" dirty="0" smtClean="0">
                <a:solidFill>
                  <a:schemeClr val="tx2"/>
                </a:solidFill>
                <a:latin typeface="Times New Roman" pitchFamily="18" charset="0"/>
                <a:cs typeface="Times New Roman" pitchFamily="18" charset="0"/>
              </a:rPr>
              <a:t>	Error % in super imposed D.L = 2.4 %&lt; 5%        ok.</a:t>
            </a:r>
          </a:p>
          <a:p>
            <a:endParaRPr lang="en-US" sz="2000"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p:spPr>
        <p:txBody>
          <a:bodyPr>
            <a:noAutofit/>
          </a:bodyPr>
          <a:lstStyle/>
          <a:p>
            <a:r>
              <a:rPr lang="en-US" sz="1600" dirty="0" smtClean="0">
                <a:solidFill>
                  <a:schemeClr val="bg2">
                    <a:lumMod val="10000"/>
                  </a:schemeClr>
                </a:solidFill>
                <a:latin typeface="Calibri" pitchFamily="34" charset="0"/>
                <a:ea typeface="Times New Roman" pitchFamily="18" charset="0"/>
                <a:cs typeface="Arial" pitchFamily="34" charset="0"/>
              </a:rPr>
              <a:t>Chapter Three</a:t>
            </a:r>
            <a:r>
              <a:rPr lang="en-US" sz="1800" dirty="0" smtClean="0">
                <a:solidFill>
                  <a:schemeClr val="bg2">
                    <a:lumMod val="10000"/>
                  </a:schemeClr>
                </a:solidFill>
                <a:latin typeface="Arial" pitchFamily="34" charset="0"/>
                <a:ea typeface="Times New Roman" pitchFamily="18" charset="0"/>
                <a:cs typeface="Arial" pitchFamily="34" charset="0"/>
              </a:rPr>
              <a:t/>
            </a:r>
            <a:br>
              <a:rPr lang="en-US" sz="1800" dirty="0" smtClean="0">
                <a:solidFill>
                  <a:schemeClr val="bg2">
                    <a:lumMod val="10000"/>
                  </a:schemeClr>
                </a:solidFill>
                <a:latin typeface="Arial" pitchFamily="34" charset="0"/>
                <a:ea typeface="Times New Roman" pitchFamily="18" charset="0"/>
                <a:cs typeface="Arial" pitchFamily="34" charset="0"/>
              </a:rPr>
            </a:br>
            <a:r>
              <a:rPr lang="en-US" sz="1800" dirty="0" smtClean="0">
                <a:solidFill>
                  <a:schemeClr val="bg2">
                    <a:lumMod val="10000"/>
                  </a:schemeClr>
                </a:solidFill>
                <a:latin typeface="Arial" pitchFamily="34" charset="0"/>
                <a:ea typeface="Times New Roman" pitchFamily="18" charset="0"/>
                <a:cs typeface="Arial" pitchFamily="34" charset="0"/>
              </a:rPr>
              <a:t>		</a:t>
            </a:r>
            <a:r>
              <a:rPr lang="en-US" sz="2400" dirty="0" smtClean="0">
                <a:solidFill>
                  <a:srgbClr val="000000"/>
                </a:solidFill>
              </a:rPr>
              <a:t>Structural </a:t>
            </a:r>
            <a:r>
              <a:rPr lang="en-US" sz="2400" dirty="0">
                <a:solidFill>
                  <a:srgbClr val="000000"/>
                </a:solidFill>
              </a:rPr>
              <a:t>Analysis and </a:t>
            </a:r>
            <a:r>
              <a:rPr lang="en-US" sz="2400" dirty="0" smtClean="0">
                <a:solidFill>
                  <a:srgbClr val="000000"/>
                </a:solidFill>
              </a:rPr>
              <a:t>Design</a:t>
            </a:r>
            <a:endParaRPr lang="en-US" sz="2000" dirty="0" smtClean="0">
              <a:solidFill>
                <a:srgbClr val="000000"/>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buNone/>
            </a:pPr>
            <a:r>
              <a:rPr lang="en-US" sz="2400" dirty="0" smtClean="0">
                <a:solidFill>
                  <a:schemeClr val="tx2"/>
                </a:solidFill>
                <a:latin typeface="Times New Roman" pitchFamily="18" charset="0"/>
                <a:cs typeface="Times New Roman" pitchFamily="18" charset="0"/>
              </a:rPr>
              <a:t>Check Internal Forces:</a:t>
            </a:r>
          </a:p>
          <a:p>
            <a:r>
              <a:rPr lang="en-US" sz="2000" u="sng" dirty="0" smtClean="0">
                <a:solidFill>
                  <a:schemeClr val="tx2"/>
                </a:solidFill>
                <a:latin typeface="Times New Roman" pitchFamily="18" charset="0"/>
                <a:cs typeface="Times New Roman" pitchFamily="18" charset="0"/>
              </a:rPr>
              <a:t>Slabs &amp; Beams:</a:t>
            </a:r>
          </a:p>
          <a:p>
            <a:pPr>
              <a:buNone/>
            </a:pPr>
            <a:r>
              <a:rPr lang="en-US" sz="2000" dirty="0" smtClean="0">
                <a:solidFill>
                  <a:schemeClr val="tx2"/>
                </a:solidFill>
                <a:latin typeface="Times New Roman" pitchFamily="18" charset="0"/>
                <a:cs typeface="Times New Roman" pitchFamily="18" charset="0"/>
              </a:rPr>
              <a:t>	In order to check the internal forces in slabs and beams the bending moment values for  number of spans will be obtained from SAP2000 and compared with the value of (</a:t>
            </a:r>
            <a:r>
              <a:rPr lang="el-GR" sz="2000" dirty="0" smtClean="0">
                <a:solidFill>
                  <a:schemeClr val="tx2"/>
                </a:solidFill>
                <a:latin typeface="Times New Roman" pitchFamily="18" charset="0"/>
                <a:cs typeface="Times New Roman" pitchFamily="18" charset="0"/>
              </a:rPr>
              <a:t>ω</a:t>
            </a:r>
            <a:r>
              <a:rPr lang="en-US" sz="2000" dirty="0" smtClean="0">
                <a:solidFill>
                  <a:schemeClr val="tx2"/>
                </a:solidFill>
                <a:latin typeface="Times New Roman" pitchFamily="18" charset="0"/>
                <a:cs typeface="Times New Roman" pitchFamily="18" charset="0"/>
              </a:rPr>
              <a:t>L</a:t>
            </a:r>
            <a:r>
              <a:rPr lang="en-US" sz="2000" baseline="30000" dirty="0" smtClean="0">
                <a:solidFill>
                  <a:schemeClr val="tx2"/>
                </a:solidFill>
                <a:latin typeface="Times New Roman" pitchFamily="18" charset="0"/>
                <a:cs typeface="Times New Roman" pitchFamily="18" charset="0"/>
              </a:rPr>
              <a:t>2</a:t>
            </a:r>
            <a:r>
              <a:rPr lang="en-US" sz="2000" dirty="0" smtClean="0">
                <a:solidFill>
                  <a:schemeClr val="tx2"/>
                </a:solidFill>
                <a:latin typeface="Times New Roman" pitchFamily="18" charset="0"/>
                <a:cs typeface="Times New Roman" pitchFamily="18" charset="0"/>
              </a:rPr>
              <a:t>\8), where ( </a:t>
            </a:r>
            <a:r>
              <a:rPr lang="el-GR" sz="2000" dirty="0" smtClean="0">
                <a:solidFill>
                  <a:schemeClr val="tx2"/>
                </a:solidFill>
                <a:latin typeface="Times New Roman" pitchFamily="18" charset="0"/>
                <a:cs typeface="Times New Roman" pitchFamily="18" charset="0"/>
              </a:rPr>
              <a:t>ω</a:t>
            </a:r>
            <a:r>
              <a:rPr lang="en-US" sz="2000" dirty="0" smtClean="0">
                <a:solidFill>
                  <a:schemeClr val="tx2"/>
                </a:solidFill>
                <a:latin typeface="Times New Roman" pitchFamily="18" charset="0"/>
                <a:cs typeface="Times New Roman" pitchFamily="18" charset="0"/>
              </a:rPr>
              <a:t>= 1.2D + 1.6L).</a:t>
            </a:r>
            <a:r>
              <a:rPr lang="en-US" sz="2000" b="1" dirty="0" smtClean="0">
                <a:solidFill>
                  <a:schemeClr val="tx2"/>
                </a:solidFill>
                <a:latin typeface="Times New Roman" pitchFamily="18" charset="0"/>
                <a:cs typeface="Times New Roman" pitchFamily="18" charset="0"/>
              </a:rPr>
              <a:t> </a:t>
            </a:r>
          </a:p>
          <a:p>
            <a:pPr lvl="0"/>
            <a:endParaRPr lang="en-US" sz="2000" u="sng" dirty="0" smtClean="0">
              <a:solidFill>
                <a:schemeClr val="tx2"/>
              </a:solidFill>
              <a:latin typeface="Times New Roman" pitchFamily="18" charset="0"/>
              <a:cs typeface="Times New Roman" pitchFamily="18" charset="0"/>
            </a:endParaRPr>
          </a:p>
          <a:p>
            <a:pPr lvl="0"/>
            <a:r>
              <a:rPr lang="en-US" sz="2000" u="sng" dirty="0" smtClean="0">
                <a:solidFill>
                  <a:schemeClr val="tx2"/>
                </a:solidFill>
                <a:latin typeface="Times New Roman" pitchFamily="18" charset="0"/>
                <a:cs typeface="Times New Roman" pitchFamily="18" charset="0"/>
              </a:rPr>
              <a:t>Columns:</a:t>
            </a:r>
          </a:p>
          <a:p>
            <a:pPr>
              <a:buNone/>
            </a:pPr>
            <a:r>
              <a:rPr lang="en-US" sz="2000" dirty="0" smtClean="0">
                <a:solidFill>
                  <a:schemeClr val="tx2"/>
                </a:solidFill>
                <a:latin typeface="Times New Roman" pitchFamily="18" charset="0"/>
                <a:cs typeface="Times New Roman" pitchFamily="18" charset="0"/>
              </a:rPr>
              <a:t>	As for columns the axial force values will be compared between SAP2000 and the manual method.</a:t>
            </a:r>
          </a:p>
          <a:p>
            <a:pPr>
              <a:buNone/>
            </a:pPr>
            <a:endParaRPr lang="en-US" sz="2000" dirty="0" smtClean="0">
              <a:solidFill>
                <a:schemeClr val="tx2"/>
              </a:solidFill>
              <a:latin typeface="Times New Roman" pitchFamily="18" charset="0"/>
              <a:cs typeface="Times New Roman" pitchFamily="18" charset="0"/>
            </a:endParaRPr>
          </a:p>
          <a:p>
            <a:pPr>
              <a:buNone/>
            </a:pPr>
            <a:r>
              <a:rPr lang="en-US" sz="2000" b="1" dirty="0" smtClean="0">
                <a:solidFill>
                  <a:schemeClr val="tx2"/>
                </a:solidFill>
                <a:latin typeface="Times New Roman" pitchFamily="18" charset="0"/>
                <a:cs typeface="Times New Roman" pitchFamily="18" charset="0"/>
              </a:rPr>
              <a:t>- Where in any, the percentage error should not exceed 20-25 %</a:t>
            </a:r>
          </a:p>
          <a:p>
            <a:pPr>
              <a:buNone/>
            </a:pPr>
            <a:endParaRPr lang="en-US" sz="2000"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04800" y="883626"/>
            <a:ext cx="8839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600" dirty="0" smtClean="0">
                <a:solidFill>
                  <a:srgbClr val="000000"/>
                </a:solidFill>
                <a:latin typeface="Calibri" pitchFamily="34" charset="0"/>
                <a:ea typeface="Times New Roman" pitchFamily="18" charset="0"/>
                <a:cs typeface="Arial" pitchFamily="34" charset="0"/>
              </a:rPr>
              <a:t>Chapter Three</a:t>
            </a:r>
            <a:r>
              <a:rPr lang="en-US" sz="1600" dirty="0" smtClean="0">
                <a:solidFill>
                  <a:schemeClr val="bg2">
                    <a:lumMod val="10000"/>
                  </a:schemeClr>
                </a:solidFill>
                <a:latin typeface="Arial" pitchFamily="34" charset="0"/>
                <a:ea typeface="Times New Roman" pitchFamily="18" charset="0"/>
                <a:cs typeface="Arial" pitchFamily="34" charset="0"/>
              </a:rPr>
              <a:t/>
            </a:r>
            <a:br>
              <a:rPr lang="en-US" sz="1600" dirty="0" smtClean="0">
                <a:solidFill>
                  <a:schemeClr val="bg2">
                    <a:lumMod val="10000"/>
                  </a:schemeClr>
                </a:solidFill>
                <a:latin typeface="Arial" pitchFamily="34" charset="0"/>
                <a:ea typeface="Times New Roman" pitchFamily="18" charset="0"/>
                <a:cs typeface="Arial" pitchFamily="34" charset="0"/>
              </a:rPr>
            </a:br>
            <a:r>
              <a:rPr lang="en-US" sz="1600" dirty="0" smtClean="0">
                <a:solidFill>
                  <a:schemeClr val="bg2">
                    <a:lumMod val="10000"/>
                  </a:schemeClr>
                </a:solidFill>
                <a:latin typeface="Arial" pitchFamily="34" charset="0"/>
                <a:ea typeface="Times New Roman" pitchFamily="18" charset="0"/>
                <a:cs typeface="Arial" pitchFamily="34" charset="0"/>
              </a:rPr>
              <a:t>		</a:t>
            </a:r>
            <a:r>
              <a:rPr lang="en-US" sz="2400" dirty="0" smtClean="0">
                <a:solidFill>
                  <a:srgbClr val="000000"/>
                </a:solidFill>
              </a:rPr>
              <a:t>Structural </a:t>
            </a:r>
            <a:r>
              <a:rPr lang="en-US" sz="2400" dirty="0">
                <a:solidFill>
                  <a:srgbClr val="000000"/>
                </a:solidFill>
              </a:rPr>
              <a:t>Analysis and </a:t>
            </a:r>
            <a:r>
              <a:rPr lang="en-US" sz="2400" dirty="0" smtClean="0">
                <a:solidFill>
                  <a:srgbClr val="000000"/>
                </a:solidFill>
              </a:rPr>
              <a:t>Design</a:t>
            </a:r>
            <a:endParaRPr lang="en-US" sz="1600" dirty="0">
              <a:solidFill>
                <a:srgbClr val="000000"/>
              </a:solidFill>
            </a:endParaRPr>
          </a:p>
        </p:txBody>
      </p:sp>
      <p:pic>
        <p:nvPicPr>
          <p:cNvPr id="13313" name="Picture 1"/>
          <p:cNvPicPr>
            <a:picLocks noChangeAspect="1" noChangeArrowheads="1"/>
          </p:cNvPicPr>
          <p:nvPr/>
        </p:nvPicPr>
        <p:blipFill>
          <a:blip r:embed="rId2" cstate="print"/>
          <a:srcRect/>
          <a:stretch>
            <a:fillRect/>
          </a:stretch>
        </p:blipFill>
        <p:spPr bwMode="auto">
          <a:xfrm>
            <a:off x="1066800" y="1600200"/>
            <a:ext cx="69342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b="1" u="sng" dirty="0" smtClean="0">
                <a:solidFill>
                  <a:schemeClr val="bg2">
                    <a:lumMod val="10000"/>
                  </a:schemeClr>
                </a:solidFill>
              </a:rPr>
              <a:t>General:</a:t>
            </a:r>
          </a:p>
          <a:p>
            <a:pPr>
              <a:buNone/>
            </a:pPr>
            <a:endParaRPr lang="en-US" sz="2000" b="1" u="sng" dirty="0" smtClean="0">
              <a:solidFill>
                <a:schemeClr val="bg2">
                  <a:lumMod val="10000"/>
                </a:schemeClr>
              </a:solidFill>
            </a:endParaRPr>
          </a:p>
          <a:p>
            <a:pPr>
              <a:buNone/>
            </a:pPr>
            <a:r>
              <a:rPr lang="en-US" sz="1800" dirty="0" smtClean="0">
                <a:solidFill>
                  <a:schemeClr val="tx2"/>
                </a:solidFill>
              </a:rPr>
              <a:t> The Ya'bad's secondary boys school is composed of one block, that consists of three floors with an area of 714 m</a:t>
            </a:r>
            <a:r>
              <a:rPr lang="en-US" sz="1800" baseline="30000" dirty="0" smtClean="0">
                <a:solidFill>
                  <a:schemeClr val="tx2"/>
                </a:solidFill>
              </a:rPr>
              <a:t>2</a:t>
            </a:r>
            <a:r>
              <a:rPr lang="en-US" sz="1800" dirty="0" smtClean="0">
                <a:solidFill>
                  <a:schemeClr val="tx2"/>
                </a:solidFill>
              </a:rPr>
              <a:t>,and the total area of site is 3395 m</a:t>
            </a:r>
            <a:r>
              <a:rPr lang="en-US" sz="1800" baseline="30000" dirty="0" smtClean="0">
                <a:solidFill>
                  <a:schemeClr val="tx2"/>
                </a:solidFill>
              </a:rPr>
              <a:t>2</a:t>
            </a:r>
            <a:r>
              <a:rPr lang="en-US" sz="1800" dirty="0" smtClean="0">
                <a:solidFill>
                  <a:schemeClr val="tx2"/>
                </a:solidFill>
              </a:rPr>
              <a:t> .</a:t>
            </a:r>
          </a:p>
          <a:p>
            <a:pPr>
              <a:buNone/>
            </a:pPr>
            <a:r>
              <a:rPr lang="en-US" sz="1800" dirty="0" smtClean="0">
                <a:solidFill>
                  <a:schemeClr val="tx2"/>
                </a:solidFill>
              </a:rPr>
              <a:t>The ground floor includes class rooms, entrance hall, computer lab, art and crafts room and administration office.</a:t>
            </a:r>
          </a:p>
          <a:p>
            <a:pPr>
              <a:buNone/>
            </a:pPr>
            <a:r>
              <a:rPr lang="en-US" sz="1800" dirty="0" smtClean="0">
                <a:solidFill>
                  <a:schemeClr val="tx2"/>
                </a:solidFill>
              </a:rPr>
              <a:t>The first floor includes class rooms, teachers room and science lab.</a:t>
            </a:r>
          </a:p>
          <a:p>
            <a:pPr>
              <a:buNone/>
            </a:pPr>
            <a:r>
              <a:rPr lang="en-US" sz="1800" dirty="0" smtClean="0">
                <a:solidFill>
                  <a:schemeClr val="tx2"/>
                </a:solidFill>
              </a:rPr>
              <a:t>The second floor includes class rooms.</a:t>
            </a:r>
          </a:p>
          <a:p>
            <a:pPr>
              <a:buNone/>
            </a:pPr>
            <a:r>
              <a:rPr lang="en-US" sz="1800" dirty="0" smtClean="0">
                <a:solidFill>
                  <a:schemeClr val="tx2"/>
                </a:solidFill>
              </a:rPr>
              <a:t>The exterior walls are masonry that is formed of concrete, blocks and masonry stones. The interior walls are made of blocks. </a:t>
            </a:r>
            <a:endParaRPr lang="en-US" sz="2000" dirty="0">
              <a:solidFill>
                <a:schemeClr val="tx2"/>
              </a:solidFill>
            </a:endParaRPr>
          </a:p>
        </p:txBody>
      </p:sp>
      <p:sp>
        <p:nvSpPr>
          <p:cNvPr id="13313" name="Rectangle 1"/>
          <p:cNvSpPr>
            <a:spLocks noChangeArrowheads="1"/>
          </p:cNvSpPr>
          <p:nvPr/>
        </p:nvSpPr>
        <p:spPr bwMode="auto">
          <a:xfrm>
            <a:off x="1371602" y="990600"/>
            <a:ext cx="4994444"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2">
                    <a:lumMod val="10000"/>
                  </a:schemeClr>
                </a:solidFill>
                <a:effectLst/>
                <a:latin typeface="Calibri" pitchFamily="34" charset="0"/>
                <a:ea typeface="Times New Roman" pitchFamily="18" charset="0"/>
                <a:cs typeface="Arial" pitchFamily="34" charset="0"/>
              </a:rPr>
              <a:t>Chapter One</a:t>
            </a:r>
            <a:endParaRPr kumimoji="0" lang="en-US" sz="2200" b="0" i="0" u="none" strike="noStrike" cap="none" normalizeH="0" baseline="0" dirty="0" smtClean="0">
              <a:ln>
                <a:noFill/>
              </a:ln>
              <a:solidFill>
                <a:schemeClr val="bg2">
                  <a:lumMod val="10000"/>
                </a:schemeClr>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2">
                    <a:lumMod val="10000"/>
                  </a:schemeClr>
                </a:solidFill>
                <a:effectLst/>
                <a:latin typeface="Arial" pitchFamily="34" charset="0"/>
                <a:ea typeface="Times New Roman" pitchFamily="18" charset="0"/>
                <a:cs typeface="Arial" pitchFamily="34" charset="0"/>
              </a:rPr>
              <a:t>                            Introduction </a:t>
            </a:r>
            <a:endParaRPr kumimoji="0" lang="en-US" sz="2000" b="0" i="0" u="none" strike="noStrike" cap="none" normalizeH="0" baseline="0" dirty="0" smtClean="0">
              <a:ln>
                <a:noFill/>
              </a:ln>
              <a:solidFill>
                <a:schemeClr val="bg2">
                  <a:lumMod val="10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04800" y="883626"/>
            <a:ext cx="8839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600" dirty="0" smtClean="0">
                <a:solidFill>
                  <a:schemeClr val="bg2">
                    <a:lumMod val="10000"/>
                  </a:schemeClr>
                </a:solidFill>
                <a:latin typeface="Calibri" pitchFamily="34" charset="0"/>
                <a:ea typeface="Times New Roman" pitchFamily="18" charset="0"/>
                <a:cs typeface="Arial" pitchFamily="34" charset="0"/>
              </a:rPr>
              <a:t>Chapter Three</a:t>
            </a:r>
            <a:r>
              <a:rPr lang="en-US" sz="1600" dirty="0" smtClean="0">
                <a:solidFill>
                  <a:schemeClr val="bg2">
                    <a:lumMod val="10000"/>
                  </a:schemeClr>
                </a:solidFill>
                <a:latin typeface="Arial" pitchFamily="34" charset="0"/>
                <a:ea typeface="Times New Roman" pitchFamily="18" charset="0"/>
                <a:cs typeface="Arial" pitchFamily="34" charset="0"/>
              </a:rPr>
              <a:t/>
            </a:r>
            <a:br>
              <a:rPr lang="en-US" sz="1600" dirty="0" smtClean="0">
                <a:solidFill>
                  <a:schemeClr val="bg2">
                    <a:lumMod val="10000"/>
                  </a:schemeClr>
                </a:solidFill>
                <a:latin typeface="Arial" pitchFamily="34" charset="0"/>
                <a:ea typeface="Times New Roman" pitchFamily="18" charset="0"/>
                <a:cs typeface="Arial" pitchFamily="34" charset="0"/>
              </a:rPr>
            </a:br>
            <a:r>
              <a:rPr lang="en-US" sz="1600" dirty="0" smtClean="0">
                <a:solidFill>
                  <a:schemeClr val="bg2">
                    <a:lumMod val="10000"/>
                  </a:schemeClr>
                </a:solidFill>
                <a:latin typeface="Arial" pitchFamily="34" charset="0"/>
                <a:ea typeface="Times New Roman" pitchFamily="18" charset="0"/>
                <a:cs typeface="Arial" pitchFamily="34" charset="0"/>
              </a:rPr>
              <a:t>		</a:t>
            </a:r>
            <a:r>
              <a:rPr lang="en-US" sz="2400" dirty="0" smtClean="0">
                <a:solidFill>
                  <a:srgbClr val="000000"/>
                </a:solidFill>
              </a:rPr>
              <a:t>Structural </a:t>
            </a:r>
            <a:r>
              <a:rPr lang="en-US" sz="2400" dirty="0">
                <a:solidFill>
                  <a:srgbClr val="000000"/>
                </a:solidFill>
              </a:rPr>
              <a:t>Analysis and Design</a:t>
            </a:r>
          </a:p>
        </p:txBody>
      </p:sp>
      <p:graphicFrame>
        <p:nvGraphicFramePr>
          <p:cNvPr id="4" name="Table 3"/>
          <p:cNvGraphicFramePr>
            <a:graphicFrameLocks noGrp="1"/>
          </p:cNvGraphicFramePr>
          <p:nvPr/>
        </p:nvGraphicFramePr>
        <p:xfrm>
          <a:off x="152401" y="1752603"/>
          <a:ext cx="8839198" cy="4952997"/>
        </p:xfrm>
        <a:graphic>
          <a:graphicData uri="http://schemas.openxmlformats.org/drawingml/2006/table">
            <a:tbl>
              <a:tblPr/>
              <a:tblGrid>
                <a:gridCol w="351876"/>
                <a:gridCol w="762833"/>
                <a:gridCol w="427341"/>
                <a:gridCol w="427341"/>
                <a:gridCol w="961195"/>
                <a:gridCol w="652440"/>
                <a:gridCol w="652440"/>
                <a:gridCol w="415267"/>
                <a:gridCol w="961195"/>
                <a:gridCol w="652440"/>
                <a:gridCol w="652440"/>
                <a:gridCol w="961195"/>
                <a:gridCol w="961195"/>
              </a:tblGrid>
              <a:tr h="149727">
                <a:tc gridSpan="13">
                  <a:txBody>
                    <a:bodyPr/>
                    <a:lstStyle/>
                    <a:p>
                      <a:pPr marL="0" marR="0" algn="ctr" rtl="0">
                        <a:lnSpc>
                          <a:spcPct val="115000"/>
                        </a:lnSpc>
                        <a:spcBef>
                          <a:spcPts val="0"/>
                        </a:spcBef>
                        <a:spcAft>
                          <a:spcPts val="0"/>
                        </a:spcAft>
                      </a:pPr>
                      <a:r>
                        <a:rPr lang="en-US" sz="700" b="0" dirty="0">
                          <a:solidFill>
                            <a:srgbClr val="000000"/>
                          </a:solidFill>
                          <a:latin typeface="Arial"/>
                          <a:ea typeface="Times New Roman"/>
                          <a:cs typeface="Arial"/>
                        </a:rPr>
                        <a:t>Beams of Block 1</a:t>
                      </a:r>
                      <a:endParaRPr lang="en-US" sz="700" b="0" dirty="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9727">
                <a:tc rowSpan="5">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Beam</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rowSpan="5">
                  <a:txBody>
                    <a:bodyPr/>
                    <a:lstStyle/>
                    <a:p>
                      <a:pPr marL="0" marR="0" algn="ctr" rtl="0">
                        <a:lnSpc>
                          <a:spcPct val="115000"/>
                        </a:lnSpc>
                        <a:spcBef>
                          <a:spcPts val="0"/>
                        </a:spcBef>
                        <a:spcAft>
                          <a:spcPts val="0"/>
                        </a:spcAft>
                      </a:pPr>
                      <a:r>
                        <a:rPr lang="en-US" sz="700" b="0" dirty="0">
                          <a:solidFill>
                            <a:srgbClr val="000000"/>
                          </a:solidFill>
                          <a:latin typeface="Arial"/>
                          <a:ea typeface="Times New Roman"/>
                          <a:cs typeface="Arial"/>
                        </a:rPr>
                        <a:t>Dimension of beam (</a:t>
                      </a:r>
                      <a:r>
                        <a:rPr lang="en-US" sz="700" b="0" dirty="0" err="1">
                          <a:solidFill>
                            <a:srgbClr val="000000"/>
                          </a:solidFill>
                          <a:latin typeface="Arial"/>
                          <a:ea typeface="Times New Roman"/>
                          <a:cs typeface="Arial"/>
                        </a:rPr>
                        <a:t>bXh</a:t>
                      </a:r>
                      <a:r>
                        <a:rPr lang="en-US" sz="700" b="0" dirty="0">
                          <a:solidFill>
                            <a:srgbClr val="000000"/>
                          </a:solidFill>
                          <a:latin typeface="Arial"/>
                          <a:ea typeface="Times New Roman"/>
                          <a:cs typeface="Arial"/>
                        </a:rPr>
                        <a:t>)(</a:t>
                      </a:r>
                      <a:r>
                        <a:rPr lang="en-US" sz="700" b="0" dirty="0" err="1">
                          <a:solidFill>
                            <a:srgbClr val="000000"/>
                          </a:solidFill>
                          <a:latin typeface="Arial"/>
                          <a:ea typeface="Times New Roman"/>
                          <a:cs typeface="Arial"/>
                        </a:rPr>
                        <a:t>cmXcm</a:t>
                      </a:r>
                      <a:r>
                        <a:rPr lang="en-US" sz="700" b="0" dirty="0">
                          <a:solidFill>
                            <a:srgbClr val="000000"/>
                          </a:solidFill>
                          <a:latin typeface="Arial"/>
                          <a:ea typeface="Times New Roman"/>
                          <a:cs typeface="Arial"/>
                        </a:rPr>
                        <a:t>)</a:t>
                      </a:r>
                      <a:endParaRPr lang="en-US" sz="700" b="0" dirty="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pPr>
                      <a:endParaRPr lang="en-US" sz="700" b="0" dirty="0">
                        <a:solidFill>
                          <a:srgbClr val="000000"/>
                        </a:solidFill>
                        <a:latin typeface="Calibri"/>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rowSpan="5">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station</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gridSpan="9">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Area of steel due to moment and torsion</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4430">
                <a:tc vMerge="1">
                  <a:txBody>
                    <a:bodyPr/>
                    <a:lstStyle/>
                    <a:p>
                      <a:endParaRPr lang="en-US"/>
                    </a:p>
                  </a:txBody>
                  <a:tcPr/>
                </a:tc>
                <a:tc vMerge="1">
                  <a:txBody>
                    <a:bodyPr/>
                    <a:lstStyle/>
                    <a:p>
                      <a:endParaRPr lang="en-US"/>
                    </a:p>
                  </a:txBody>
                  <a:tcPr/>
                </a:tc>
                <a:tc>
                  <a:txBody>
                    <a:bodyPr/>
                    <a:lstStyle/>
                    <a:p>
                      <a:pPr>
                        <a:lnSpc>
                          <a:spcPct val="115000"/>
                        </a:lnSpc>
                      </a:pPr>
                      <a:endParaRPr lang="en-US" sz="700" b="0" dirty="0">
                        <a:solidFill>
                          <a:srgbClr val="000000"/>
                        </a:solidFill>
                        <a:latin typeface="Calibri"/>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vMerge="1">
                  <a:txBody>
                    <a:bodyPr/>
                    <a:lstStyle/>
                    <a:p>
                      <a:endParaRPr lang="en-US"/>
                    </a:p>
                  </a:txBody>
                  <a:tcPr/>
                </a:tc>
                <a:tc rowSpan="2" gridSpan="8">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Moment</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Shear</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r>
              <a:tr h="288860">
                <a:tc vMerge="1">
                  <a:txBody>
                    <a:bodyPr/>
                    <a:lstStyle/>
                    <a:p>
                      <a:endParaRPr lang="en-US"/>
                    </a:p>
                  </a:txBody>
                  <a:tcPr/>
                </a:tc>
                <a:tc vMerge="1">
                  <a:txBody>
                    <a:bodyPr/>
                    <a:lstStyle/>
                    <a:p>
                      <a:endParaRPr lang="en-US"/>
                    </a:p>
                  </a:txBody>
                  <a:tcPr/>
                </a:tc>
                <a:tc>
                  <a:txBody>
                    <a:bodyPr/>
                    <a:lstStyle/>
                    <a:p>
                      <a:pPr marL="0" marR="0" algn="ctr" rtl="0">
                        <a:lnSpc>
                          <a:spcPct val="115000"/>
                        </a:lnSpc>
                        <a:spcBef>
                          <a:spcPts val="0"/>
                        </a:spcBef>
                        <a:spcAft>
                          <a:spcPts val="0"/>
                        </a:spcAft>
                      </a:pPr>
                      <a:r>
                        <a:rPr lang="en-US" sz="700" b="0" dirty="0">
                          <a:solidFill>
                            <a:srgbClr val="000000"/>
                          </a:solidFill>
                          <a:latin typeface="Arial"/>
                          <a:ea typeface="Times New Roman"/>
                          <a:cs typeface="Arial"/>
                        </a:rPr>
                        <a:t>span</a:t>
                      </a:r>
                      <a:endParaRPr lang="en-US" sz="700" b="0" dirty="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vMerge="1">
                  <a:txBody>
                    <a:bodyPr/>
                    <a:lstStyle/>
                    <a:p>
                      <a:endParaRPr lang="en-US"/>
                    </a:p>
                  </a:txBody>
                  <a:tcPr/>
                </a:tc>
                <a:tc gridSpan="8"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r>
              <a:tr h="149727">
                <a:tc vMerge="1">
                  <a:txBody>
                    <a:bodyPr/>
                    <a:lstStyle/>
                    <a:p>
                      <a:endParaRPr lang="en-US"/>
                    </a:p>
                  </a:txBody>
                  <a:tcPr/>
                </a:tc>
                <a:tc vMerge="1">
                  <a:txBody>
                    <a:bodyPr/>
                    <a:lstStyle/>
                    <a:p>
                      <a:endParaRPr lang="en-US"/>
                    </a:p>
                  </a:txBody>
                  <a:tcPr/>
                </a:tc>
                <a:tc>
                  <a:txBody>
                    <a:bodyPr/>
                    <a:lstStyle/>
                    <a:p>
                      <a:pPr>
                        <a:lnSpc>
                          <a:spcPct val="115000"/>
                        </a:lnSpc>
                      </a:pPr>
                      <a:endParaRPr lang="en-US" sz="700" b="0">
                        <a:solidFill>
                          <a:srgbClr val="000000"/>
                        </a:solidFill>
                        <a:latin typeface="Calibri"/>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vMerge="1">
                  <a:txBody>
                    <a:bodyPr/>
                    <a:lstStyle/>
                    <a:p>
                      <a:endParaRPr lang="en-US"/>
                    </a:p>
                  </a:txBody>
                  <a:tcPr/>
                </a:tc>
                <a:tc gridSpan="4">
                  <a:txBody>
                    <a:bodyPr/>
                    <a:lstStyle/>
                    <a:p>
                      <a:pPr marL="0" marR="0" algn="ctr" rtl="0">
                        <a:lnSpc>
                          <a:spcPct val="115000"/>
                        </a:lnSpc>
                        <a:spcBef>
                          <a:spcPts val="0"/>
                        </a:spcBef>
                        <a:spcAft>
                          <a:spcPts val="0"/>
                        </a:spcAft>
                      </a:pPr>
                      <a:r>
                        <a:rPr lang="en-US" sz="700" b="0" dirty="0">
                          <a:solidFill>
                            <a:srgbClr val="000000"/>
                          </a:solidFill>
                          <a:latin typeface="Arial"/>
                          <a:ea typeface="Times New Roman"/>
                          <a:cs typeface="Arial"/>
                        </a:rPr>
                        <a:t>Area of steel(cm²) +</a:t>
                      </a:r>
                      <a:r>
                        <a:rPr lang="en-US" sz="700" b="0" dirty="0" err="1">
                          <a:solidFill>
                            <a:srgbClr val="000000"/>
                          </a:solidFill>
                          <a:latin typeface="Arial"/>
                          <a:ea typeface="Times New Roman"/>
                          <a:cs typeface="Arial"/>
                        </a:rPr>
                        <a:t>ve</a:t>
                      </a:r>
                      <a:endParaRPr lang="en-US" sz="700" b="0" dirty="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Area of steel(cm²)  -ve</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 of bars</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r>
              <a:tr h="433291">
                <a:tc vMerge="1">
                  <a:txBody>
                    <a:bodyPr/>
                    <a:lstStyle/>
                    <a:p>
                      <a:endParaRPr lang="en-US"/>
                    </a:p>
                  </a:txBody>
                  <a:tcPr/>
                </a:tc>
                <a:tc vMerge="1">
                  <a:txBody>
                    <a:bodyPr/>
                    <a:lstStyle/>
                    <a:p>
                      <a:endParaRPr lang="en-US"/>
                    </a:p>
                  </a:txBody>
                  <a:tcPr/>
                </a:tc>
                <a:tc>
                  <a:txBody>
                    <a:bodyPr/>
                    <a:lstStyle/>
                    <a:p>
                      <a:pPr>
                        <a:lnSpc>
                          <a:spcPct val="115000"/>
                        </a:lnSpc>
                      </a:pPr>
                      <a:endParaRPr lang="en-US" sz="700" b="0">
                        <a:solidFill>
                          <a:srgbClr val="000000"/>
                        </a:solidFill>
                        <a:latin typeface="Calibri"/>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a:txBody>
                    <a:bodyPr/>
                    <a:lstStyle/>
                    <a:p>
                      <a:pPr marL="0" marR="0" algn="ctr" rtl="0">
                        <a:lnSpc>
                          <a:spcPct val="115000"/>
                        </a:lnSpc>
                        <a:spcBef>
                          <a:spcPts val="0"/>
                        </a:spcBef>
                        <a:spcAft>
                          <a:spcPts val="0"/>
                        </a:spcAft>
                      </a:pPr>
                      <a:r>
                        <a:rPr lang="en-US" sz="700" b="0" dirty="0">
                          <a:solidFill>
                            <a:srgbClr val="000000"/>
                          </a:solidFill>
                          <a:latin typeface="Arial"/>
                          <a:ea typeface="Times New Roman"/>
                          <a:cs typeface="Arial"/>
                        </a:rPr>
                        <a:t>Bottom</a:t>
                      </a:r>
                      <a:endParaRPr lang="en-US" sz="700" b="0" dirty="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marL="0" marR="0" algn="ctr" rtl="0">
                        <a:lnSpc>
                          <a:spcPct val="115000"/>
                        </a:lnSpc>
                        <a:spcBef>
                          <a:spcPts val="0"/>
                        </a:spcBef>
                        <a:spcAft>
                          <a:spcPts val="0"/>
                        </a:spcAft>
                      </a:pPr>
                      <a:r>
                        <a:rPr lang="en-US" sz="700" b="0" dirty="0">
                          <a:solidFill>
                            <a:srgbClr val="000000"/>
                          </a:solidFill>
                          <a:latin typeface="Arial"/>
                          <a:ea typeface="Times New Roman"/>
                          <a:cs typeface="Arial"/>
                        </a:rPr>
                        <a:t>As min</a:t>
                      </a:r>
                      <a:endParaRPr lang="en-US" sz="700" b="0" dirty="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marL="0" marR="0" algn="ctr" rtl="0">
                        <a:lnSpc>
                          <a:spcPct val="115000"/>
                        </a:lnSpc>
                        <a:spcBef>
                          <a:spcPts val="0"/>
                        </a:spcBef>
                        <a:spcAft>
                          <a:spcPts val="0"/>
                        </a:spcAft>
                      </a:pPr>
                      <a:r>
                        <a:rPr lang="en-US" sz="700" b="0" dirty="0">
                          <a:solidFill>
                            <a:srgbClr val="000000"/>
                          </a:solidFill>
                          <a:latin typeface="Arial"/>
                          <a:ea typeface="Times New Roman"/>
                          <a:cs typeface="Arial"/>
                        </a:rPr>
                        <a:t>As provided</a:t>
                      </a:r>
                      <a:endParaRPr lang="en-US" sz="700" b="0" dirty="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 of bars</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Top</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As min</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As provided</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 of bars</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r>
              <a:tr h="149727">
                <a:tc rowSpan="6">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B18</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rowSpan="6">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30X75</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nSpc>
                          <a:spcPct val="115000"/>
                        </a:lnSpc>
                      </a:pPr>
                      <a:endParaRPr lang="en-US" sz="700" b="0">
                        <a:solidFill>
                          <a:srgbClr val="000000"/>
                        </a:solidFill>
                        <a:latin typeface="Calibri"/>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Left</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4.825</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7.128</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7.128</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3">
                  <a:txBody>
                    <a:bodyPr/>
                    <a:lstStyle/>
                    <a:p>
                      <a:pPr marL="0" marR="0" algn="ctr" rtl="0">
                        <a:lnSpc>
                          <a:spcPct val="115000"/>
                        </a:lnSpc>
                        <a:spcBef>
                          <a:spcPts val="0"/>
                        </a:spcBef>
                        <a:spcAft>
                          <a:spcPts val="0"/>
                        </a:spcAft>
                      </a:pPr>
                      <a:r>
                        <a:rPr lang="en-US" sz="700" b="0" dirty="0">
                          <a:solidFill>
                            <a:srgbClr val="000000"/>
                          </a:solidFill>
                          <a:latin typeface="Arial"/>
                          <a:ea typeface="Times New Roman"/>
                          <a:cs typeface="Arial"/>
                        </a:rPr>
                        <a:t>4Φ16</a:t>
                      </a:r>
                      <a:endParaRPr lang="en-US" sz="700" b="0" dirty="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5.659</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7.128</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7.128</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4Φ16</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1Φ10/10</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88860">
                <a:tc vMerge="1">
                  <a:txBody>
                    <a:bodyPr/>
                    <a:lstStyle/>
                    <a:p>
                      <a:endParaRPr lang="en-US"/>
                    </a:p>
                  </a:txBody>
                  <a:tcPr/>
                </a:tc>
                <a:tc vMerge="1">
                  <a:txBody>
                    <a:bodyPr/>
                    <a:lstStyle/>
                    <a:p>
                      <a:endParaRPr lang="en-US"/>
                    </a:p>
                  </a:txBody>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5</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Middle</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5.181</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7.128</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dirty="0">
                          <a:solidFill>
                            <a:srgbClr val="000000"/>
                          </a:solidFill>
                          <a:latin typeface="Arial"/>
                          <a:ea typeface="Times New Roman"/>
                          <a:cs typeface="Arial"/>
                        </a:rPr>
                        <a:t>7.128</a:t>
                      </a:r>
                      <a:endParaRPr lang="en-US" sz="700" b="0" dirty="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rtl="0">
                        <a:lnSpc>
                          <a:spcPct val="115000"/>
                        </a:lnSpc>
                        <a:spcBef>
                          <a:spcPts val="0"/>
                        </a:spcBef>
                        <a:spcAft>
                          <a:spcPts val="0"/>
                        </a:spcAft>
                      </a:pPr>
                      <a:r>
                        <a:rPr lang="en-US" sz="700" b="0" dirty="0">
                          <a:solidFill>
                            <a:srgbClr val="000000"/>
                          </a:solidFill>
                          <a:latin typeface="Arial"/>
                          <a:ea typeface="Times New Roman"/>
                          <a:cs typeface="Arial"/>
                        </a:rPr>
                        <a:t>4.659</a:t>
                      </a:r>
                      <a:endParaRPr lang="en-US" sz="700" b="0" dirty="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7.128</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7.128</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4Φ16</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1Φ8/15</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88860">
                <a:tc vMerge="1">
                  <a:txBody>
                    <a:bodyPr/>
                    <a:lstStyle/>
                    <a:p>
                      <a:endParaRPr lang="en-US"/>
                    </a:p>
                  </a:txBody>
                  <a:tcPr/>
                </a:tc>
                <a:tc vMerge="1">
                  <a:txBody>
                    <a:bodyPr/>
                    <a:lstStyle/>
                    <a:p>
                      <a:endParaRPr lang="en-US"/>
                    </a:p>
                  </a:txBody>
                  <a:tcPr/>
                </a:tc>
                <a:tc>
                  <a:txBody>
                    <a:bodyPr/>
                    <a:lstStyle/>
                    <a:p>
                      <a:pPr>
                        <a:lnSpc>
                          <a:spcPct val="115000"/>
                        </a:lnSpc>
                      </a:pPr>
                      <a:endParaRPr lang="en-US" sz="700" b="0">
                        <a:solidFill>
                          <a:srgbClr val="000000"/>
                        </a:solidFill>
                        <a:latin typeface="Calibri"/>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Right</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4.769</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7.128</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dirty="0">
                          <a:solidFill>
                            <a:srgbClr val="000000"/>
                          </a:solidFill>
                          <a:latin typeface="Arial"/>
                          <a:ea typeface="Times New Roman"/>
                          <a:cs typeface="Arial"/>
                        </a:rPr>
                        <a:t>7.128</a:t>
                      </a:r>
                      <a:endParaRPr lang="en-US" sz="700" b="0" dirty="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rtl="0">
                        <a:lnSpc>
                          <a:spcPct val="115000"/>
                        </a:lnSpc>
                        <a:spcBef>
                          <a:spcPts val="0"/>
                        </a:spcBef>
                        <a:spcAft>
                          <a:spcPts val="0"/>
                        </a:spcAft>
                      </a:pPr>
                      <a:r>
                        <a:rPr lang="en-US" sz="700" b="0" dirty="0">
                          <a:solidFill>
                            <a:srgbClr val="000000"/>
                          </a:solidFill>
                          <a:latin typeface="Arial"/>
                          <a:ea typeface="Times New Roman"/>
                          <a:cs typeface="Arial"/>
                        </a:rPr>
                        <a:t>5.491</a:t>
                      </a:r>
                      <a:endParaRPr lang="en-US" sz="700" b="0" dirty="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7.128</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7.128</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4Φ16</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1Φ10/10</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149727">
                <a:tc vMerge="1">
                  <a:txBody>
                    <a:bodyPr/>
                    <a:lstStyle/>
                    <a:p>
                      <a:endParaRPr lang="en-US"/>
                    </a:p>
                  </a:txBody>
                  <a:tcPr/>
                </a:tc>
                <a:tc vMerge="1">
                  <a:txBody>
                    <a:bodyPr/>
                    <a:lstStyle/>
                    <a:p>
                      <a:endParaRPr lang="en-US"/>
                    </a:p>
                  </a:txBody>
                  <a:tcPr/>
                </a:tc>
                <a:tc>
                  <a:txBody>
                    <a:bodyPr/>
                    <a:lstStyle/>
                    <a:p>
                      <a:pPr>
                        <a:lnSpc>
                          <a:spcPct val="115000"/>
                        </a:lnSpc>
                      </a:pPr>
                      <a:endParaRPr lang="en-US" sz="700" b="0">
                        <a:solidFill>
                          <a:srgbClr val="000000"/>
                        </a:solidFill>
                        <a:latin typeface="Calibri"/>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solidFill>
                      <a:srgbClr val="F2F2F2"/>
                    </a:solidFill>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Left</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5.346</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7.128</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7.128</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3">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4Φ16</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2F2F2"/>
                    </a:solidFill>
                  </a:tcPr>
                </a:tc>
                <a:tc>
                  <a:txBody>
                    <a:bodyPr/>
                    <a:lstStyle/>
                    <a:p>
                      <a:pPr marL="0" marR="0" algn="ctr" rtl="0">
                        <a:lnSpc>
                          <a:spcPct val="115000"/>
                        </a:lnSpc>
                        <a:spcBef>
                          <a:spcPts val="0"/>
                        </a:spcBef>
                        <a:spcAft>
                          <a:spcPts val="0"/>
                        </a:spcAft>
                      </a:pPr>
                      <a:r>
                        <a:rPr lang="en-US" sz="700" b="0" dirty="0">
                          <a:solidFill>
                            <a:srgbClr val="000000"/>
                          </a:solidFill>
                          <a:latin typeface="Arial"/>
                          <a:ea typeface="Times New Roman"/>
                          <a:cs typeface="Arial"/>
                        </a:rPr>
                        <a:t>5.120</a:t>
                      </a:r>
                      <a:endParaRPr lang="en-US" sz="700" b="0" dirty="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7.128</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7.128</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4Φ16</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1Φ10/10</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r>
              <a:tr h="288860">
                <a:tc vMerge="1">
                  <a:txBody>
                    <a:bodyPr/>
                    <a:lstStyle/>
                    <a:p>
                      <a:endParaRPr lang="en-US"/>
                    </a:p>
                  </a:txBody>
                  <a:tcPr/>
                </a:tc>
                <a:tc vMerge="1">
                  <a:txBody>
                    <a:bodyPr/>
                    <a:lstStyle/>
                    <a:p>
                      <a:endParaRPr lang="en-US"/>
                    </a:p>
                  </a:txBody>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6</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Middle</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5.346</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7.128</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7.128</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rtl="0">
                        <a:lnSpc>
                          <a:spcPct val="115000"/>
                        </a:lnSpc>
                        <a:spcBef>
                          <a:spcPts val="0"/>
                        </a:spcBef>
                        <a:spcAft>
                          <a:spcPts val="0"/>
                        </a:spcAft>
                      </a:pPr>
                      <a:r>
                        <a:rPr lang="en-US" sz="700" b="0" dirty="0">
                          <a:solidFill>
                            <a:srgbClr val="000000"/>
                          </a:solidFill>
                          <a:latin typeface="Arial"/>
                          <a:ea typeface="Times New Roman"/>
                          <a:cs typeface="Arial"/>
                        </a:rPr>
                        <a:t>5.663</a:t>
                      </a:r>
                      <a:endParaRPr lang="en-US" sz="700" b="0" dirty="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7.128</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7.128</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4Φ16</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1Φ8/15</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r>
              <a:tr h="288860">
                <a:tc vMerge="1">
                  <a:txBody>
                    <a:bodyPr/>
                    <a:lstStyle/>
                    <a:p>
                      <a:endParaRPr lang="en-US"/>
                    </a:p>
                  </a:txBody>
                  <a:tcPr/>
                </a:tc>
                <a:tc vMerge="1">
                  <a:txBody>
                    <a:bodyPr/>
                    <a:lstStyle/>
                    <a:p>
                      <a:endParaRPr lang="en-US"/>
                    </a:p>
                  </a:txBody>
                  <a:tcPr/>
                </a:tc>
                <a:tc>
                  <a:txBody>
                    <a:bodyPr/>
                    <a:lstStyle/>
                    <a:p>
                      <a:pPr>
                        <a:lnSpc>
                          <a:spcPct val="115000"/>
                        </a:lnSpc>
                      </a:pPr>
                      <a:endParaRPr lang="en-US" sz="700" b="0">
                        <a:solidFill>
                          <a:srgbClr val="000000"/>
                        </a:solidFill>
                        <a:latin typeface="Calibri"/>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solidFill>
                      <a:srgbClr val="F2F2F2"/>
                    </a:solidFill>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Right</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2F2F2"/>
                    </a:solidFill>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5.818</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2F2F2"/>
                    </a:solidFill>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7.128</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7.128</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rtl="0">
                        <a:lnSpc>
                          <a:spcPct val="115000"/>
                        </a:lnSpc>
                        <a:spcBef>
                          <a:spcPts val="0"/>
                        </a:spcBef>
                        <a:spcAft>
                          <a:spcPts val="0"/>
                        </a:spcAft>
                      </a:pPr>
                      <a:r>
                        <a:rPr lang="en-US" sz="700" b="0" dirty="0">
                          <a:solidFill>
                            <a:srgbClr val="000000"/>
                          </a:solidFill>
                          <a:latin typeface="Arial"/>
                          <a:ea typeface="Times New Roman"/>
                          <a:cs typeface="Arial"/>
                        </a:rPr>
                        <a:t>8.206</a:t>
                      </a:r>
                      <a:endParaRPr lang="en-US" sz="700" b="0" dirty="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2F2F2"/>
                    </a:solidFill>
                  </a:tcPr>
                </a:tc>
                <a:tc>
                  <a:txBody>
                    <a:bodyPr/>
                    <a:lstStyle/>
                    <a:p>
                      <a:pPr marL="0" marR="0" algn="ctr" rtl="0">
                        <a:lnSpc>
                          <a:spcPct val="115000"/>
                        </a:lnSpc>
                        <a:spcBef>
                          <a:spcPts val="0"/>
                        </a:spcBef>
                        <a:spcAft>
                          <a:spcPts val="0"/>
                        </a:spcAft>
                      </a:pPr>
                      <a:r>
                        <a:rPr lang="en-US" sz="700" b="0" dirty="0">
                          <a:solidFill>
                            <a:srgbClr val="000000"/>
                          </a:solidFill>
                          <a:latin typeface="Arial"/>
                          <a:ea typeface="Times New Roman"/>
                          <a:cs typeface="Arial"/>
                        </a:rPr>
                        <a:t>7.128</a:t>
                      </a:r>
                      <a:endParaRPr lang="en-US" sz="700" b="0" dirty="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dirty="0">
                          <a:solidFill>
                            <a:srgbClr val="000000"/>
                          </a:solidFill>
                          <a:latin typeface="Arial"/>
                          <a:ea typeface="Times New Roman"/>
                          <a:cs typeface="Arial"/>
                        </a:rPr>
                        <a:t>8.206</a:t>
                      </a:r>
                      <a:endParaRPr lang="en-US" sz="700" b="0" dirty="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2F2F2"/>
                    </a:solidFill>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4Φ16</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2F2F2"/>
                    </a:solidFill>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1Φ10/10</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2F2F2"/>
                    </a:solidFill>
                  </a:tcPr>
                </a:tc>
              </a:tr>
              <a:tr h="149727">
                <a:tc rowSpan="3">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B19</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rowSpan="3">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25X60</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nSpc>
                          <a:spcPct val="115000"/>
                        </a:lnSpc>
                      </a:pPr>
                      <a:endParaRPr lang="en-US" sz="700" b="0">
                        <a:solidFill>
                          <a:srgbClr val="000000"/>
                        </a:solidFill>
                        <a:latin typeface="Calibri"/>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Left</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dirty="0">
                          <a:solidFill>
                            <a:srgbClr val="000000"/>
                          </a:solidFill>
                          <a:latin typeface="Arial"/>
                          <a:ea typeface="Times New Roman"/>
                          <a:cs typeface="Arial"/>
                        </a:rPr>
                        <a:t>5.158</a:t>
                      </a:r>
                      <a:endParaRPr lang="en-US" sz="700" b="0" dirty="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4.703</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5.158</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3">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5Φ14</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7.321</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dirty="0">
                          <a:solidFill>
                            <a:srgbClr val="000000"/>
                          </a:solidFill>
                          <a:latin typeface="Arial"/>
                          <a:ea typeface="Times New Roman"/>
                          <a:cs typeface="Arial"/>
                        </a:rPr>
                        <a:t>4.703</a:t>
                      </a:r>
                      <a:endParaRPr lang="en-US" sz="700" b="0" dirty="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marL="0" marR="0" algn="ctr" rtl="0">
                        <a:lnSpc>
                          <a:spcPct val="115000"/>
                        </a:lnSpc>
                        <a:spcBef>
                          <a:spcPts val="0"/>
                        </a:spcBef>
                        <a:spcAft>
                          <a:spcPts val="0"/>
                        </a:spcAft>
                      </a:pPr>
                      <a:r>
                        <a:rPr lang="en-US" sz="700" b="0" dirty="0">
                          <a:solidFill>
                            <a:srgbClr val="000000"/>
                          </a:solidFill>
                          <a:latin typeface="Arial"/>
                          <a:ea typeface="Times New Roman"/>
                          <a:cs typeface="Arial"/>
                        </a:rPr>
                        <a:t>7.321</a:t>
                      </a:r>
                      <a:endParaRPr lang="en-US" sz="700" b="0" dirty="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5Φ14</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1Φ10/10</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88860">
                <a:tc vMerge="1">
                  <a:txBody>
                    <a:bodyPr/>
                    <a:lstStyle/>
                    <a:p>
                      <a:endParaRPr lang="en-US"/>
                    </a:p>
                  </a:txBody>
                  <a:tcPr/>
                </a:tc>
                <a:tc vMerge="1">
                  <a:txBody>
                    <a:bodyPr/>
                    <a:lstStyle/>
                    <a:p>
                      <a:endParaRPr lang="en-US"/>
                    </a:p>
                  </a:txBody>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1</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Middle</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dirty="0">
                          <a:solidFill>
                            <a:srgbClr val="000000"/>
                          </a:solidFill>
                          <a:latin typeface="Arial"/>
                          <a:ea typeface="Times New Roman"/>
                          <a:cs typeface="Arial"/>
                        </a:rPr>
                        <a:t>7.736</a:t>
                      </a:r>
                      <a:endParaRPr lang="en-US" sz="700" b="0" dirty="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4.703</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7.736</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3.820</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dirty="0">
                          <a:solidFill>
                            <a:srgbClr val="000000"/>
                          </a:solidFill>
                          <a:latin typeface="Arial"/>
                          <a:ea typeface="Times New Roman"/>
                          <a:cs typeface="Arial"/>
                        </a:rPr>
                        <a:t>4.703</a:t>
                      </a:r>
                      <a:endParaRPr lang="en-US" sz="700" b="0" dirty="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marL="0" marR="0" algn="ctr" rtl="0">
                        <a:lnSpc>
                          <a:spcPct val="115000"/>
                        </a:lnSpc>
                        <a:spcBef>
                          <a:spcPts val="0"/>
                        </a:spcBef>
                        <a:spcAft>
                          <a:spcPts val="0"/>
                        </a:spcAft>
                      </a:pPr>
                      <a:r>
                        <a:rPr lang="en-US" sz="700" b="0" dirty="0">
                          <a:solidFill>
                            <a:srgbClr val="000000"/>
                          </a:solidFill>
                          <a:latin typeface="Arial"/>
                          <a:ea typeface="Times New Roman"/>
                          <a:cs typeface="Arial"/>
                        </a:rPr>
                        <a:t>4.703</a:t>
                      </a:r>
                      <a:endParaRPr lang="en-US" sz="700" b="0" dirty="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4Φ12</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1Φ8/15</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88860">
                <a:tc vMerge="1">
                  <a:txBody>
                    <a:bodyPr/>
                    <a:lstStyle/>
                    <a:p>
                      <a:endParaRPr lang="en-US"/>
                    </a:p>
                  </a:txBody>
                  <a:tcPr/>
                </a:tc>
                <a:tc vMerge="1">
                  <a:txBody>
                    <a:bodyPr/>
                    <a:lstStyle/>
                    <a:p>
                      <a:endParaRPr lang="en-US"/>
                    </a:p>
                  </a:txBody>
                  <a:tcPr/>
                </a:tc>
                <a:tc>
                  <a:txBody>
                    <a:bodyPr/>
                    <a:lstStyle/>
                    <a:p>
                      <a:pPr>
                        <a:lnSpc>
                          <a:spcPct val="115000"/>
                        </a:lnSpc>
                      </a:pPr>
                      <a:endParaRPr lang="en-US" sz="700" b="0">
                        <a:solidFill>
                          <a:srgbClr val="000000"/>
                        </a:solidFill>
                        <a:latin typeface="Calibri"/>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Right</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dirty="0">
                          <a:solidFill>
                            <a:srgbClr val="000000"/>
                          </a:solidFill>
                          <a:latin typeface="Arial"/>
                          <a:ea typeface="Times New Roman"/>
                          <a:cs typeface="Arial"/>
                        </a:rPr>
                        <a:t>4.879</a:t>
                      </a:r>
                      <a:endParaRPr lang="en-US" sz="700" b="0" dirty="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4.703</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2F2F2"/>
                    </a:solidFill>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4.879</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rtl="0">
                        <a:lnSpc>
                          <a:spcPct val="115000"/>
                        </a:lnSpc>
                        <a:spcBef>
                          <a:spcPts val="0"/>
                        </a:spcBef>
                        <a:spcAft>
                          <a:spcPts val="0"/>
                        </a:spcAft>
                      </a:pPr>
                      <a:r>
                        <a:rPr lang="en-US" sz="700" b="0" dirty="0">
                          <a:solidFill>
                            <a:srgbClr val="000000"/>
                          </a:solidFill>
                          <a:latin typeface="Arial"/>
                          <a:ea typeface="Times New Roman"/>
                          <a:cs typeface="Arial"/>
                        </a:rPr>
                        <a:t>7.059</a:t>
                      </a:r>
                      <a:endParaRPr lang="en-US" sz="700" b="0" dirty="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dirty="0">
                          <a:solidFill>
                            <a:srgbClr val="000000"/>
                          </a:solidFill>
                          <a:latin typeface="Arial"/>
                          <a:ea typeface="Times New Roman"/>
                          <a:cs typeface="Arial"/>
                        </a:rPr>
                        <a:t>4.703</a:t>
                      </a:r>
                      <a:endParaRPr lang="en-US" sz="700" b="0" dirty="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2F2F2"/>
                    </a:solidFill>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7.059</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dirty="0">
                          <a:solidFill>
                            <a:srgbClr val="000000"/>
                          </a:solidFill>
                          <a:latin typeface="Arial"/>
                          <a:ea typeface="Times New Roman"/>
                          <a:cs typeface="Arial"/>
                        </a:rPr>
                        <a:t>5Φ14</a:t>
                      </a:r>
                      <a:endParaRPr lang="en-US" sz="700" b="0" dirty="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1Φ10/10</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149727">
                <a:tc rowSpan="3">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B20</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rowSpan="3">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25X60</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nSpc>
                          <a:spcPct val="115000"/>
                        </a:lnSpc>
                      </a:pPr>
                      <a:endParaRPr lang="en-US" sz="700" b="0">
                        <a:solidFill>
                          <a:srgbClr val="000000"/>
                        </a:solidFill>
                        <a:latin typeface="Calibri"/>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solidFill>
                      <a:srgbClr val="F2F2F2"/>
                    </a:solidFill>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Left</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marL="0" marR="0" algn="ctr" rtl="0">
                        <a:lnSpc>
                          <a:spcPct val="115000"/>
                        </a:lnSpc>
                        <a:spcBef>
                          <a:spcPts val="0"/>
                        </a:spcBef>
                        <a:spcAft>
                          <a:spcPts val="0"/>
                        </a:spcAft>
                      </a:pPr>
                      <a:r>
                        <a:rPr lang="en-US" sz="700" b="0" dirty="0">
                          <a:solidFill>
                            <a:srgbClr val="000000"/>
                          </a:solidFill>
                          <a:latin typeface="Arial"/>
                          <a:ea typeface="Times New Roman"/>
                          <a:cs typeface="Arial"/>
                        </a:rPr>
                        <a:t>4.805</a:t>
                      </a:r>
                      <a:endParaRPr lang="en-US" sz="700" b="0" dirty="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4.703</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4.805</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rowSpan="3">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5Φ14</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2F2F2"/>
                    </a:solidFill>
                  </a:tcPr>
                </a:tc>
                <a:tc>
                  <a:txBody>
                    <a:bodyPr/>
                    <a:lstStyle/>
                    <a:p>
                      <a:pPr marL="0" marR="0" algn="ctr" rtl="0">
                        <a:lnSpc>
                          <a:spcPct val="115000"/>
                        </a:lnSpc>
                        <a:spcBef>
                          <a:spcPts val="0"/>
                        </a:spcBef>
                        <a:spcAft>
                          <a:spcPts val="0"/>
                        </a:spcAft>
                      </a:pPr>
                      <a:r>
                        <a:rPr lang="en-US" sz="700" b="0" dirty="0">
                          <a:solidFill>
                            <a:srgbClr val="000000"/>
                          </a:solidFill>
                          <a:latin typeface="Arial"/>
                          <a:ea typeface="Times New Roman"/>
                          <a:cs typeface="Arial"/>
                        </a:rPr>
                        <a:t>5.327</a:t>
                      </a:r>
                      <a:endParaRPr lang="en-US" sz="700" b="0" dirty="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4.703</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marL="0" marR="0" algn="ctr" rtl="0">
                        <a:lnSpc>
                          <a:spcPct val="115000"/>
                        </a:lnSpc>
                        <a:spcBef>
                          <a:spcPts val="0"/>
                        </a:spcBef>
                        <a:spcAft>
                          <a:spcPts val="0"/>
                        </a:spcAft>
                      </a:pPr>
                      <a:r>
                        <a:rPr lang="en-US" sz="700" b="0" dirty="0">
                          <a:solidFill>
                            <a:srgbClr val="000000"/>
                          </a:solidFill>
                          <a:latin typeface="Arial"/>
                          <a:ea typeface="Times New Roman"/>
                          <a:cs typeface="Arial"/>
                        </a:rPr>
                        <a:t>5.327</a:t>
                      </a:r>
                      <a:endParaRPr lang="en-US" sz="700" b="0" dirty="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5Φ12</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1Φ10/10</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r>
              <a:tr h="288860">
                <a:tc vMerge="1">
                  <a:txBody>
                    <a:bodyPr/>
                    <a:lstStyle/>
                    <a:p>
                      <a:endParaRPr lang="en-US"/>
                    </a:p>
                  </a:txBody>
                  <a:tcPr/>
                </a:tc>
                <a:tc vMerge="1">
                  <a:txBody>
                    <a:bodyPr/>
                    <a:lstStyle/>
                    <a:p>
                      <a:endParaRPr lang="en-US"/>
                    </a:p>
                  </a:txBody>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1</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Middle</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marL="0" marR="0" algn="ctr" rtl="0">
                        <a:lnSpc>
                          <a:spcPct val="115000"/>
                        </a:lnSpc>
                        <a:spcBef>
                          <a:spcPts val="0"/>
                        </a:spcBef>
                        <a:spcAft>
                          <a:spcPts val="0"/>
                        </a:spcAft>
                      </a:pPr>
                      <a:r>
                        <a:rPr lang="en-US" sz="700" b="0" dirty="0">
                          <a:solidFill>
                            <a:srgbClr val="000000"/>
                          </a:solidFill>
                          <a:latin typeface="Arial"/>
                          <a:ea typeface="Times New Roman"/>
                          <a:cs typeface="Arial"/>
                        </a:rPr>
                        <a:t>6.943</a:t>
                      </a:r>
                      <a:endParaRPr lang="en-US" sz="700" b="0" dirty="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4.703</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6.943</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vMerge="1">
                  <a:txBody>
                    <a:bodyPr/>
                    <a:lstStyle/>
                    <a:p>
                      <a:endParaRPr lang="en-US"/>
                    </a:p>
                  </a:txBody>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3.433</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4.703</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4.703</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marL="0" marR="0" algn="ctr" rtl="0">
                        <a:lnSpc>
                          <a:spcPct val="115000"/>
                        </a:lnSpc>
                        <a:spcBef>
                          <a:spcPts val="0"/>
                        </a:spcBef>
                        <a:spcAft>
                          <a:spcPts val="0"/>
                        </a:spcAft>
                      </a:pPr>
                      <a:r>
                        <a:rPr lang="en-US" sz="700" b="0" dirty="0">
                          <a:solidFill>
                            <a:srgbClr val="000000"/>
                          </a:solidFill>
                          <a:latin typeface="Arial"/>
                          <a:ea typeface="Times New Roman"/>
                          <a:cs typeface="Arial"/>
                        </a:rPr>
                        <a:t>4Φ12</a:t>
                      </a:r>
                      <a:endParaRPr lang="en-US" sz="700" b="0" dirty="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1Φ8/15</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r>
              <a:tr h="288860">
                <a:tc vMerge="1">
                  <a:txBody>
                    <a:bodyPr/>
                    <a:lstStyle/>
                    <a:p>
                      <a:endParaRPr lang="en-US"/>
                    </a:p>
                  </a:txBody>
                  <a:tcPr/>
                </a:tc>
                <a:tc vMerge="1">
                  <a:txBody>
                    <a:bodyPr/>
                    <a:lstStyle/>
                    <a:p>
                      <a:endParaRPr lang="en-US"/>
                    </a:p>
                  </a:txBody>
                  <a:tcPr/>
                </a:tc>
                <a:tc>
                  <a:txBody>
                    <a:bodyPr/>
                    <a:lstStyle/>
                    <a:p>
                      <a:pPr>
                        <a:lnSpc>
                          <a:spcPct val="115000"/>
                        </a:lnSpc>
                      </a:pPr>
                      <a:endParaRPr lang="en-US" sz="700" b="0">
                        <a:solidFill>
                          <a:srgbClr val="000000"/>
                        </a:solidFill>
                        <a:latin typeface="Calibri"/>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solidFill>
                      <a:srgbClr val="F2F2F2"/>
                    </a:solidFill>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Right</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2F2F2"/>
                    </a:solidFill>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4.560</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2F2F2"/>
                    </a:solidFill>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4.703</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2F2F2"/>
                    </a:solidFill>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4.703</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2F2F2"/>
                    </a:solidFill>
                  </a:tcPr>
                </a:tc>
                <a:tc vMerge="1">
                  <a:txBody>
                    <a:bodyPr/>
                    <a:lstStyle/>
                    <a:p>
                      <a:endParaRPr lang="en-US"/>
                    </a:p>
                  </a:txBody>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5.261</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2F2F2"/>
                    </a:solidFill>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4.703</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2F2F2"/>
                    </a:solidFill>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5.261</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2F2F2"/>
                    </a:solidFill>
                  </a:tcPr>
                </a:tc>
                <a:tc>
                  <a:txBody>
                    <a:bodyPr/>
                    <a:lstStyle/>
                    <a:p>
                      <a:pPr marL="0" marR="0" algn="ctr" rtl="0">
                        <a:lnSpc>
                          <a:spcPct val="115000"/>
                        </a:lnSpc>
                        <a:spcBef>
                          <a:spcPts val="0"/>
                        </a:spcBef>
                        <a:spcAft>
                          <a:spcPts val="0"/>
                        </a:spcAft>
                      </a:pPr>
                      <a:r>
                        <a:rPr lang="en-US" sz="700" b="0" dirty="0">
                          <a:solidFill>
                            <a:srgbClr val="000000"/>
                          </a:solidFill>
                          <a:latin typeface="Arial"/>
                          <a:ea typeface="Times New Roman"/>
                          <a:cs typeface="Arial"/>
                        </a:rPr>
                        <a:t>5Φ12</a:t>
                      </a:r>
                      <a:endParaRPr lang="en-US" sz="700" b="0" dirty="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2F2F2"/>
                    </a:solidFill>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1Φ10/10</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2F2F2"/>
                    </a:solidFill>
                  </a:tcPr>
                </a:tc>
              </a:tr>
              <a:tr h="149727">
                <a:tc rowSpan="3">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B21</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3">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30X75</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pPr>
                      <a:endParaRPr lang="en-US" sz="700" b="0">
                        <a:solidFill>
                          <a:srgbClr val="000000"/>
                        </a:solidFill>
                        <a:latin typeface="Calibri"/>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Left</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4.515</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7.128</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7.128</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3">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4Φ16</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5.834</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7.128</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7.128</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dirty="0">
                          <a:solidFill>
                            <a:srgbClr val="000000"/>
                          </a:solidFill>
                          <a:latin typeface="Arial"/>
                          <a:ea typeface="Times New Roman"/>
                          <a:cs typeface="Arial"/>
                        </a:rPr>
                        <a:t>4Φ16</a:t>
                      </a:r>
                      <a:endParaRPr lang="en-US" sz="700" b="0" dirty="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dirty="0">
                          <a:solidFill>
                            <a:srgbClr val="000000"/>
                          </a:solidFill>
                          <a:latin typeface="Arial"/>
                          <a:ea typeface="Times New Roman"/>
                          <a:cs typeface="Arial"/>
                        </a:rPr>
                        <a:t>1Φ10/10</a:t>
                      </a:r>
                      <a:endParaRPr lang="en-US" sz="700" b="0" dirty="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88860">
                <a:tc vMerge="1">
                  <a:txBody>
                    <a:bodyPr/>
                    <a:lstStyle/>
                    <a:p>
                      <a:endParaRPr lang="en-US"/>
                    </a:p>
                  </a:txBody>
                  <a:tcPr/>
                </a:tc>
                <a:tc vMerge="1">
                  <a:txBody>
                    <a:bodyPr/>
                    <a:lstStyle/>
                    <a:p>
                      <a:endParaRPr lang="en-US"/>
                    </a:p>
                  </a:txBody>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1</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Middle</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4.679</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7.128</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7.128</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4.252</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7.128</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7.128</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4Φ16</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dirty="0">
                          <a:solidFill>
                            <a:srgbClr val="000000"/>
                          </a:solidFill>
                          <a:latin typeface="Arial"/>
                          <a:ea typeface="Times New Roman"/>
                          <a:cs typeface="Arial"/>
                        </a:rPr>
                        <a:t>1Φ8/15</a:t>
                      </a:r>
                      <a:endParaRPr lang="en-US" sz="700" b="0" dirty="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88860">
                <a:tc vMerge="1">
                  <a:txBody>
                    <a:bodyPr/>
                    <a:lstStyle/>
                    <a:p>
                      <a:endParaRPr lang="en-US"/>
                    </a:p>
                  </a:txBody>
                  <a:tcPr/>
                </a:tc>
                <a:tc vMerge="1">
                  <a:txBody>
                    <a:bodyPr/>
                    <a:lstStyle/>
                    <a:p>
                      <a:endParaRPr lang="en-US"/>
                    </a:p>
                  </a:txBody>
                  <a:tcPr/>
                </a:tc>
                <a:tc>
                  <a:txBody>
                    <a:bodyPr/>
                    <a:lstStyle/>
                    <a:p>
                      <a:pPr>
                        <a:lnSpc>
                          <a:spcPct val="115000"/>
                        </a:lnSpc>
                      </a:pPr>
                      <a:endParaRPr lang="en-US" sz="700" b="0">
                        <a:solidFill>
                          <a:srgbClr val="000000"/>
                        </a:solidFill>
                        <a:latin typeface="Calibri"/>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Right</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4.544</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7.128</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7.128</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4.659</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7.128</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7.128</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a:solidFill>
                            <a:srgbClr val="000000"/>
                          </a:solidFill>
                          <a:latin typeface="Arial"/>
                          <a:ea typeface="Times New Roman"/>
                          <a:cs typeface="Arial"/>
                        </a:rPr>
                        <a:t>4Φ16</a:t>
                      </a:r>
                      <a:endParaRPr lang="en-US" sz="700" b="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700" b="0" dirty="0">
                          <a:solidFill>
                            <a:srgbClr val="000000"/>
                          </a:solidFill>
                          <a:latin typeface="Arial"/>
                          <a:ea typeface="Times New Roman"/>
                          <a:cs typeface="Arial"/>
                        </a:rPr>
                        <a:t>1Φ10/10</a:t>
                      </a:r>
                      <a:endParaRPr lang="en-US" sz="700" b="0" dirty="0">
                        <a:solidFill>
                          <a:srgbClr val="000000"/>
                        </a:solidFill>
                        <a:latin typeface="Calibri"/>
                        <a:ea typeface="Times New Roman"/>
                        <a:cs typeface="Arial"/>
                      </a:endParaRPr>
                    </a:p>
                  </a:txBody>
                  <a:tcPr marL="41623" marR="4162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731224"/>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600" dirty="0" smtClean="0">
                <a:solidFill>
                  <a:schemeClr val="bg2">
                    <a:lumMod val="10000"/>
                  </a:schemeClr>
                </a:solidFill>
                <a:latin typeface="Calibri" pitchFamily="34" charset="0"/>
                <a:ea typeface="Times New Roman" pitchFamily="18" charset="0"/>
                <a:cs typeface="Arial" pitchFamily="34" charset="0"/>
              </a:rPr>
              <a:t>Chapter Three</a:t>
            </a:r>
            <a:r>
              <a:rPr lang="en-US" sz="2400" dirty="0" smtClean="0">
                <a:solidFill>
                  <a:schemeClr val="bg2">
                    <a:lumMod val="10000"/>
                  </a:schemeClr>
                </a:solidFill>
                <a:latin typeface="Arial" pitchFamily="34" charset="0"/>
                <a:ea typeface="Times New Roman" pitchFamily="18" charset="0"/>
                <a:cs typeface="Arial" pitchFamily="34" charset="0"/>
              </a:rPr>
              <a:t/>
            </a:r>
            <a:br>
              <a:rPr lang="en-US" sz="2400" dirty="0" smtClean="0">
                <a:solidFill>
                  <a:schemeClr val="bg2">
                    <a:lumMod val="10000"/>
                  </a:schemeClr>
                </a:solidFill>
                <a:latin typeface="Arial" pitchFamily="34" charset="0"/>
                <a:ea typeface="Times New Roman" pitchFamily="18" charset="0"/>
                <a:cs typeface="Arial" pitchFamily="34" charset="0"/>
              </a:rPr>
            </a:br>
            <a:r>
              <a:rPr lang="en-US" sz="2400" dirty="0" smtClean="0">
                <a:solidFill>
                  <a:schemeClr val="bg2">
                    <a:lumMod val="10000"/>
                  </a:schemeClr>
                </a:solidFill>
                <a:latin typeface="Arial" pitchFamily="34" charset="0"/>
                <a:ea typeface="Times New Roman" pitchFamily="18" charset="0"/>
                <a:cs typeface="Arial" pitchFamily="34" charset="0"/>
              </a:rPr>
              <a:t>		</a:t>
            </a:r>
            <a:r>
              <a:rPr lang="en-US" sz="2400" dirty="0" smtClean="0">
                <a:solidFill>
                  <a:srgbClr val="000000"/>
                </a:solidFill>
              </a:rPr>
              <a:t>Structural </a:t>
            </a:r>
            <a:r>
              <a:rPr lang="en-US" sz="2400" dirty="0">
                <a:solidFill>
                  <a:srgbClr val="000000"/>
                </a:solidFill>
              </a:rPr>
              <a:t>Analysis and Design</a:t>
            </a:r>
          </a:p>
        </p:txBody>
      </p:sp>
      <p:graphicFrame>
        <p:nvGraphicFramePr>
          <p:cNvPr id="5" name="Table 4"/>
          <p:cNvGraphicFramePr>
            <a:graphicFrameLocks noGrp="1"/>
          </p:cNvGraphicFramePr>
          <p:nvPr/>
        </p:nvGraphicFramePr>
        <p:xfrm>
          <a:off x="304800" y="2061972"/>
          <a:ext cx="8610600" cy="4262629"/>
        </p:xfrm>
        <a:graphic>
          <a:graphicData uri="http://schemas.openxmlformats.org/drawingml/2006/table">
            <a:tbl>
              <a:tblPr/>
              <a:tblGrid>
                <a:gridCol w="2185828"/>
                <a:gridCol w="2185828"/>
                <a:gridCol w="1483240"/>
                <a:gridCol w="1405175"/>
                <a:gridCol w="1350529"/>
              </a:tblGrid>
              <a:tr h="655789">
                <a:tc>
                  <a:txBody>
                    <a:bodyPr/>
                    <a:lstStyle/>
                    <a:p>
                      <a:pPr marL="0" marR="0" algn="ctr">
                        <a:lnSpc>
                          <a:spcPct val="115000"/>
                        </a:lnSpc>
                        <a:spcBef>
                          <a:spcPts val="0"/>
                        </a:spcBef>
                        <a:spcAft>
                          <a:spcPts val="0"/>
                        </a:spcAft>
                      </a:pPr>
                      <a:r>
                        <a:rPr lang="en-US" sz="1100" b="1" dirty="0">
                          <a:solidFill>
                            <a:srgbClr val="000000"/>
                          </a:solidFill>
                          <a:latin typeface="Arial"/>
                          <a:ea typeface="Times New Roman"/>
                          <a:cs typeface="Arial"/>
                        </a:rPr>
                        <a:t>Floor</a:t>
                      </a:r>
                      <a:endParaRPr lang="en-US" sz="1100" dirty="0">
                        <a:solidFill>
                          <a:srgbClr val="000000"/>
                        </a:solidFill>
                        <a:latin typeface="Calibri"/>
                        <a:ea typeface="Calibri"/>
                        <a:cs typeface="Arial"/>
                      </a:endParaRPr>
                    </a:p>
                  </a:txBody>
                  <a:tcPr marL="66321" marR="66321" marT="0" marB="0" anchor="ctr">
                    <a:lnL w="12700" cap="flat" cmpd="sng" algn="ctr">
                      <a:solidFill>
                        <a:srgbClr val="78808D"/>
                      </a:solidFill>
                      <a:prstDash val="solid"/>
                      <a:round/>
                      <a:headEnd type="none" w="med" len="med"/>
                      <a:tailEnd type="none" w="med" len="med"/>
                    </a:lnL>
                    <a:lnR w="12700" cap="flat" cmpd="sng" algn="ctr">
                      <a:solidFill>
                        <a:srgbClr val="78808D"/>
                      </a:solidFill>
                      <a:prstDash val="solid"/>
                      <a:round/>
                      <a:headEnd type="none" w="med" len="med"/>
                      <a:tailEnd type="none" w="med" len="med"/>
                    </a:lnR>
                    <a:lnT w="12700" cap="flat" cmpd="sng" algn="ctr">
                      <a:solidFill>
                        <a:srgbClr val="78808D"/>
                      </a:solidFill>
                      <a:prstDash val="solid"/>
                      <a:round/>
                      <a:headEnd type="none" w="med" len="med"/>
                      <a:tailEnd type="none" w="med" len="med"/>
                    </a:lnT>
                    <a:lnB w="12700" cap="flat" cmpd="sng" algn="ctr">
                      <a:solidFill>
                        <a:srgbClr val="78808D"/>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solidFill>
                            <a:srgbClr val="000000"/>
                          </a:solidFill>
                          <a:latin typeface="Arial"/>
                          <a:ea typeface="Times New Roman"/>
                          <a:cs typeface="Arial"/>
                        </a:rPr>
                        <a:t>                   </a:t>
                      </a:r>
                      <a:r>
                        <a:rPr lang="en-US" sz="1200" b="1" dirty="0">
                          <a:solidFill>
                            <a:srgbClr val="000000"/>
                          </a:solidFill>
                          <a:latin typeface="Arial"/>
                          <a:ea typeface="Times New Roman"/>
                          <a:cs typeface="Arial"/>
                        </a:rPr>
                        <a:t>Columns</a:t>
                      </a:r>
                      <a:endParaRPr lang="en-US" sz="1100" dirty="0">
                        <a:solidFill>
                          <a:srgbClr val="000000"/>
                        </a:solidFill>
                        <a:latin typeface="Calibri"/>
                        <a:ea typeface="Calibri"/>
                        <a:cs typeface="Arial"/>
                      </a:endParaRPr>
                    </a:p>
                    <a:p>
                      <a:pPr marL="0" marR="0">
                        <a:lnSpc>
                          <a:spcPct val="115000"/>
                        </a:lnSpc>
                        <a:spcBef>
                          <a:spcPts val="0"/>
                        </a:spcBef>
                        <a:spcAft>
                          <a:spcPts val="0"/>
                        </a:spcAft>
                      </a:pPr>
                      <a:r>
                        <a:rPr lang="en-US" sz="1200" b="1" dirty="0">
                          <a:solidFill>
                            <a:srgbClr val="000000"/>
                          </a:solidFill>
                          <a:latin typeface="Arial"/>
                          <a:ea typeface="Times New Roman"/>
                          <a:cs typeface="Arial"/>
                        </a:rPr>
                        <a:t>Details</a:t>
                      </a:r>
                      <a:endParaRPr lang="en-US" sz="1100" dirty="0">
                        <a:solidFill>
                          <a:srgbClr val="000000"/>
                        </a:solidFill>
                        <a:latin typeface="Calibri"/>
                        <a:ea typeface="Calibri"/>
                        <a:cs typeface="Arial"/>
                      </a:endParaRPr>
                    </a:p>
                  </a:txBody>
                  <a:tcPr marL="66321" marR="66321" marT="0" marB="0" anchor="b">
                    <a:lnL w="12700" cap="flat" cmpd="sng" algn="ctr">
                      <a:solidFill>
                        <a:srgbClr val="78808D"/>
                      </a:solidFill>
                      <a:prstDash val="solid"/>
                      <a:round/>
                      <a:headEnd type="none" w="med" len="med"/>
                      <a:tailEnd type="none" w="med" len="med"/>
                    </a:lnL>
                    <a:lnR w="12700" cap="flat" cmpd="sng" algn="ctr">
                      <a:solidFill>
                        <a:srgbClr val="78808D"/>
                      </a:solidFill>
                      <a:prstDash val="solid"/>
                      <a:round/>
                      <a:headEnd type="none" w="med" len="med"/>
                      <a:tailEnd type="none" w="med" len="med"/>
                    </a:lnR>
                    <a:lnT w="12700" cap="flat" cmpd="sng" algn="ctr">
                      <a:solidFill>
                        <a:srgbClr val="78808D"/>
                      </a:solidFill>
                      <a:prstDash val="solid"/>
                      <a:round/>
                      <a:headEnd type="none" w="med" len="med"/>
                      <a:tailEnd type="none" w="med" len="med"/>
                    </a:lnT>
                    <a:lnB w="12700" cap="flat" cmpd="sng" algn="ctr">
                      <a:solidFill>
                        <a:srgbClr val="78808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latin typeface="Arial"/>
                          <a:ea typeface="Times New Roman"/>
                          <a:cs typeface="Arial"/>
                        </a:rPr>
                        <a:t>C1</a:t>
                      </a:r>
                      <a:endParaRPr lang="en-US" sz="1100">
                        <a:solidFill>
                          <a:srgbClr val="000000"/>
                        </a:solidFill>
                        <a:latin typeface="Calibri"/>
                        <a:ea typeface="Calibri"/>
                        <a:cs typeface="Arial"/>
                      </a:endParaRPr>
                    </a:p>
                  </a:txBody>
                  <a:tcPr marL="66321" marR="66321" marT="0" marB="0" anchor="ctr">
                    <a:lnL w="12700" cap="flat" cmpd="sng" algn="ctr">
                      <a:solidFill>
                        <a:srgbClr val="78808D"/>
                      </a:solidFill>
                      <a:prstDash val="solid"/>
                      <a:round/>
                      <a:headEnd type="none" w="med" len="med"/>
                      <a:tailEnd type="none" w="med" len="med"/>
                    </a:lnL>
                    <a:lnR w="12700" cap="flat" cmpd="sng" algn="ctr">
                      <a:solidFill>
                        <a:srgbClr val="78808D"/>
                      </a:solidFill>
                      <a:prstDash val="solid"/>
                      <a:round/>
                      <a:headEnd type="none" w="med" len="med"/>
                      <a:tailEnd type="none" w="med" len="med"/>
                    </a:lnR>
                    <a:lnT w="12700" cap="flat" cmpd="sng" algn="ctr">
                      <a:solidFill>
                        <a:srgbClr val="78808D"/>
                      </a:solidFill>
                      <a:prstDash val="solid"/>
                      <a:round/>
                      <a:headEnd type="none" w="med" len="med"/>
                      <a:tailEnd type="none" w="med" len="med"/>
                    </a:lnT>
                    <a:lnB w="12700" cap="flat" cmpd="sng" algn="ctr">
                      <a:solidFill>
                        <a:srgbClr val="78808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latin typeface="Arial"/>
                          <a:ea typeface="Times New Roman"/>
                          <a:cs typeface="Arial"/>
                        </a:rPr>
                        <a:t>C2</a:t>
                      </a:r>
                      <a:endParaRPr lang="en-US" sz="1100">
                        <a:solidFill>
                          <a:srgbClr val="000000"/>
                        </a:solidFill>
                        <a:latin typeface="Calibri"/>
                        <a:ea typeface="Calibri"/>
                        <a:cs typeface="Arial"/>
                      </a:endParaRPr>
                    </a:p>
                  </a:txBody>
                  <a:tcPr marL="66321" marR="66321" marT="0" marB="0" anchor="ctr">
                    <a:lnL w="12700" cap="flat" cmpd="sng" algn="ctr">
                      <a:solidFill>
                        <a:srgbClr val="78808D"/>
                      </a:solidFill>
                      <a:prstDash val="solid"/>
                      <a:round/>
                      <a:headEnd type="none" w="med" len="med"/>
                      <a:tailEnd type="none" w="med" len="med"/>
                    </a:lnL>
                    <a:lnR w="12700" cap="flat" cmpd="sng" algn="ctr">
                      <a:solidFill>
                        <a:srgbClr val="78808D"/>
                      </a:solidFill>
                      <a:prstDash val="solid"/>
                      <a:round/>
                      <a:headEnd type="none" w="med" len="med"/>
                      <a:tailEnd type="none" w="med" len="med"/>
                    </a:lnR>
                    <a:lnT w="12700" cap="flat" cmpd="sng" algn="ctr">
                      <a:solidFill>
                        <a:srgbClr val="78808D"/>
                      </a:solidFill>
                      <a:prstDash val="solid"/>
                      <a:round/>
                      <a:headEnd type="none" w="med" len="med"/>
                      <a:tailEnd type="none" w="med" len="med"/>
                    </a:lnT>
                    <a:lnB w="12700" cap="flat" cmpd="sng" algn="ctr">
                      <a:solidFill>
                        <a:srgbClr val="78808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latin typeface="Arial"/>
                          <a:ea typeface="Times New Roman"/>
                          <a:cs typeface="Arial"/>
                        </a:rPr>
                        <a:t>C3</a:t>
                      </a:r>
                      <a:endParaRPr lang="en-US" sz="1100">
                        <a:solidFill>
                          <a:srgbClr val="000000"/>
                        </a:solidFill>
                        <a:latin typeface="Calibri"/>
                        <a:ea typeface="Calibri"/>
                        <a:cs typeface="Arial"/>
                      </a:endParaRPr>
                    </a:p>
                  </a:txBody>
                  <a:tcPr marL="66321" marR="66321" marT="0" marB="0" anchor="ctr">
                    <a:lnL w="12700" cap="flat" cmpd="sng" algn="ctr">
                      <a:solidFill>
                        <a:srgbClr val="78808D"/>
                      </a:solidFill>
                      <a:prstDash val="solid"/>
                      <a:round/>
                      <a:headEnd type="none" w="med" len="med"/>
                      <a:tailEnd type="none" w="med" len="med"/>
                    </a:lnL>
                    <a:lnR w="12700" cap="flat" cmpd="sng" algn="ctr">
                      <a:solidFill>
                        <a:srgbClr val="78808D"/>
                      </a:solidFill>
                      <a:prstDash val="solid"/>
                      <a:round/>
                      <a:headEnd type="none" w="med" len="med"/>
                      <a:tailEnd type="none" w="med" len="med"/>
                    </a:lnR>
                    <a:lnT w="12700" cap="flat" cmpd="sng" algn="ctr">
                      <a:solidFill>
                        <a:srgbClr val="78808D"/>
                      </a:solidFill>
                      <a:prstDash val="solid"/>
                      <a:round/>
                      <a:headEnd type="none" w="med" len="med"/>
                      <a:tailEnd type="none" w="med" len="med"/>
                    </a:lnT>
                    <a:lnB w="12700" cap="flat" cmpd="sng" algn="ctr">
                      <a:solidFill>
                        <a:srgbClr val="78808D"/>
                      </a:solidFill>
                      <a:prstDash val="solid"/>
                      <a:round/>
                      <a:headEnd type="none" w="med" len="med"/>
                      <a:tailEnd type="none" w="med" len="med"/>
                    </a:lnB>
                  </a:tcPr>
                </a:tc>
              </a:tr>
              <a:tr h="300570">
                <a:tc rowSpan="4">
                  <a:txBody>
                    <a:bodyPr/>
                    <a:lstStyle/>
                    <a:p>
                      <a:pPr marL="0" marR="0" algn="ctr">
                        <a:lnSpc>
                          <a:spcPct val="115000"/>
                        </a:lnSpc>
                        <a:spcBef>
                          <a:spcPts val="0"/>
                        </a:spcBef>
                        <a:spcAft>
                          <a:spcPts val="0"/>
                        </a:spcAft>
                      </a:pPr>
                      <a:r>
                        <a:rPr lang="en-US" sz="1100" b="1">
                          <a:solidFill>
                            <a:srgbClr val="000000"/>
                          </a:solidFill>
                          <a:latin typeface="Arial"/>
                          <a:ea typeface="Times New Roman"/>
                          <a:cs typeface="Arial"/>
                        </a:rPr>
                        <a:t>1st floor</a:t>
                      </a:r>
                      <a:endParaRPr lang="en-US" sz="1100">
                        <a:solidFill>
                          <a:srgbClr val="000000"/>
                        </a:solidFill>
                        <a:latin typeface="Calibri"/>
                        <a:ea typeface="Calibri"/>
                        <a:cs typeface="Arial"/>
                      </a:endParaRPr>
                    </a:p>
                  </a:txBody>
                  <a:tcPr marL="66321" marR="66321" marT="0" marB="0" anchor="ctr">
                    <a:lnL w="12700" cap="flat" cmpd="sng" algn="ctr">
                      <a:solidFill>
                        <a:srgbClr val="78808D"/>
                      </a:solidFill>
                      <a:prstDash val="solid"/>
                      <a:round/>
                      <a:headEnd type="none" w="med" len="med"/>
                      <a:tailEnd type="none" w="med" len="med"/>
                    </a:lnL>
                    <a:lnR w="12700" cap="flat" cmpd="sng" algn="ctr">
                      <a:solidFill>
                        <a:srgbClr val="78808D"/>
                      </a:solidFill>
                      <a:prstDash val="solid"/>
                      <a:round/>
                      <a:headEnd type="none" w="med" len="med"/>
                      <a:tailEnd type="none" w="med" len="med"/>
                    </a:lnR>
                    <a:lnT w="12700" cap="flat" cmpd="sng" algn="ctr">
                      <a:solidFill>
                        <a:srgbClr val="78808D"/>
                      </a:solidFill>
                      <a:prstDash val="solid"/>
                      <a:round/>
                      <a:headEnd type="none" w="med" len="med"/>
                      <a:tailEnd type="none" w="med" len="med"/>
                    </a:lnT>
                    <a:lnB w="12700" cap="flat" cmpd="sng" algn="ctr">
                      <a:solidFill>
                        <a:srgbClr val="78808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solidFill>
                            <a:srgbClr val="000000"/>
                          </a:solidFill>
                          <a:latin typeface="Arial"/>
                          <a:ea typeface="Times New Roman"/>
                          <a:cs typeface="Arial"/>
                        </a:rPr>
                        <a:t>Section</a:t>
                      </a:r>
                      <a:endParaRPr lang="en-US" sz="1100" dirty="0">
                        <a:solidFill>
                          <a:srgbClr val="000000"/>
                        </a:solidFill>
                        <a:latin typeface="Calibri"/>
                        <a:ea typeface="Calibri"/>
                        <a:cs typeface="Arial"/>
                      </a:endParaRPr>
                    </a:p>
                  </a:txBody>
                  <a:tcPr marL="66321" marR="66321" marT="0" marB="0" anchor="b">
                    <a:lnL w="12700" cap="flat" cmpd="sng" algn="ctr">
                      <a:solidFill>
                        <a:srgbClr val="78808D"/>
                      </a:solidFill>
                      <a:prstDash val="solid"/>
                      <a:round/>
                      <a:headEnd type="none" w="med" len="med"/>
                      <a:tailEnd type="none" w="med" len="med"/>
                    </a:lnL>
                    <a:lnR w="12700" cap="flat" cmpd="sng" algn="ctr">
                      <a:solidFill>
                        <a:srgbClr val="78808D"/>
                      </a:solidFill>
                      <a:prstDash val="solid"/>
                      <a:round/>
                      <a:headEnd type="none" w="med" len="med"/>
                      <a:tailEnd type="none" w="med" len="med"/>
                    </a:lnR>
                    <a:lnT w="12700" cap="flat" cmpd="sng" algn="ctr">
                      <a:solidFill>
                        <a:srgbClr val="78808D"/>
                      </a:solidFill>
                      <a:prstDash val="solid"/>
                      <a:round/>
                      <a:headEnd type="none" w="med" len="med"/>
                      <a:tailEnd type="none" w="med" len="med"/>
                    </a:lnT>
                    <a:lnB w="12700" cap="flat" cmpd="sng" algn="ctr">
                      <a:solidFill>
                        <a:srgbClr val="78808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Arial"/>
                          <a:ea typeface="Times New Roman"/>
                          <a:cs typeface="Arial"/>
                        </a:rPr>
                        <a:t>50x25</a:t>
                      </a:r>
                      <a:endParaRPr lang="en-US" sz="1100">
                        <a:solidFill>
                          <a:srgbClr val="000000"/>
                        </a:solidFill>
                        <a:latin typeface="Calibri"/>
                        <a:ea typeface="Calibri"/>
                        <a:cs typeface="Arial"/>
                      </a:endParaRPr>
                    </a:p>
                  </a:txBody>
                  <a:tcPr marL="66321" marR="66321" marT="0" marB="0">
                    <a:lnL w="12700" cap="flat" cmpd="sng" algn="ctr">
                      <a:solidFill>
                        <a:srgbClr val="78808D"/>
                      </a:solidFill>
                      <a:prstDash val="solid"/>
                      <a:round/>
                      <a:headEnd type="none" w="med" len="med"/>
                      <a:tailEnd type="none" w="med" len="med"/>
                    </a:lnL>
                    <a:lnR w="12700" cap="flat" cmpd="sng" algn="ctr">
                      <a:solidFill>
                        <a:srgbClr val="78808D"/>
                      </a:solidFill>
                      <a:prstDash val="solid"/>
                      <a:round/>
                      <a:headEnd type="none" w="med" len="med"/>
                      <a:tailEnd type="none" w="med" len="med"/>
                    </a:lnR>
                    <a:lnT w="12700" cap="flat" cmpd="sng" algn="ctr">
                      <a:solidFill>
                        <a:srgbClr val="78808D"/>
                      </a:solidFill>
                      <a:prstDash val="solid"/>
                      <a:round/>
                      <a:headEnd type="none" w="med" len="med"/>
                      <a:tailEnd type="none" w="med" len="med"/>
                    </a:lnT>
                    <a:lnB w="12700" cap="flat" cmpd="sng" algn="ctr">
                      <a:solidFill>
                        <a:srgbClr val="78808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Arial"/>
                          <a:ea typeface="Times New Roman"/>
                          <a:cs typeface="Arial"/>
                        </a:rPr>
                        <a:t>50x25</a:t>
                      </a:r>
                      <a:endParaRPr lang="en-US" sz="1100">
                        <a:solidFill>
                          <a:srgbClr val="000000"/>
                        </a:solidFill>
                        <a:latin typeface="Calibri"/>
                        <a:ea typeface="Calibri"/>
                        <a:cs typeface="Arial"/>
                      </a:endParaRPr>
                    </a:p>
                  </a:txBody>
                  <a:tcPr marL="66321" marR="66321" marT="0" marB="0">
                    <a:lnL w="12700" cap="flat" cmpd="sng" algn="ctr">
                      <a:solidFill>
                        <a:srgbClr val="78808D"/>
                      </a:solidFill>
                      <a:prstDash val="solid"/>
                      <a:round/>
                      <a:headEnd type="none" w="med" len="med"/>
                      <a:tailEnd type="none" w="med" len="med"/>
                    </a:lnL>
                    <a:lnR w="12700" cap="flat" cmpd="sng" algn="ctr">
                      <a:solidFill>
                        <a:srgbClr val="78808D"/>
                      </a:solidFill>
                      <a:prstDash val="solid"/>
                      <a:round/>
                      <a:headEnd type="none" w="med" len="med"/>
                      <a:tailEnd type="none" w="med" len="med"/>
                    </a:lnR>
                    <a:lnT w="12700" cap="flat" cmpd="sng" algn="ctr">
                      <a:solidFill>
                        <a:srgbClr val="78808D"/>
                      </a:solidFill>
                      <a:prstDash val="solid"/>
                      <a:round/>
                      <a:headEnd type="none" w="med" len="med"/>
                      <a:tailEnd type="none" w="med" len="med"/>
                    </a:lnT>
                    <a:lnB w="12700" cap="flat" cmpd="sng" algn="ctr">
                      <a:solidFill>
                        <a:srgbClr val="78808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Arial"/>
                          <a:ea typeface="Times New Roman"/>
                          <a:cs typeface="Arial"/>
                        </a:rPr>
                        <a:t>40x25</a:t>
                      </a:r>
                      <a:endParaRPr lang="en-US" sz="1100">
                        <a:solidFill>
                          <a:srgbClr val="000000"/>
                        </a:solidFill>
                        <a:latin typeface="Calibri"/>
                        <a:ea typeface="Calibri"/>
                        <a:cs typeface="Arial"/>
                      </a:endParaRPr>
                    </a:p>
                  </a:txBody>
                  <a:tcPr marL="66321" marR="66321" marT="0" marB="0">
                    <a:lnL w="12700" cap="flat" cmpd="sng" algn="ctr">
                      <a:solidFill>
                        <a:srgbClr val="78808D"/>
                      </a:solidFill>
                      <a:prstDash val="solid"/>
                      <a:round/>
                      <a:headEnd type="none" w="med" len="med"/>
                      <a:tailEnd type="none" w="med" len="med"/>
                    </a:lnL>
                    <a:lnR w="12700" cap="flat" cmpd="sng" algn="ctr">
                      <a:solidFill>
                        <a:srgbClr val="78808D"/>
                      </a:solidFill>
                      <a:prstDash val="solid"/>
                      <a:round/>
                      <a:headEnd type="none" w="med" len="med"/>
                      <a:tailEnd type="none" w="med" len="med"/>
                    </a:lnR>
                    <a:lnT w="12700" cap="flat" cmpd="sng" algn="ctr">
                      <a:solidFill>
                        <a:srgbClr val="78808D"/>
                      </a:solidFill>
                      <a:prstDash val="solid"/>
                      <a:round/>
                      <a:headEnd type="none" w="med" len="med"/>
                      <a:tailEnd type="none" w="med" len="med"/>
                    </a:lnT>
                    <a:lnB w="12700" cap="flat" cmpd="sng" algn="ctr">
                      <a:solidFill>
                        <a:srgbClr val="78808D"/>
                      </a:solidFill>
                      <a:prstDash val="solid"/>
                      <a:round/>
                      <a:headEnd type="none" w="med" len="med"/>
                      <a:tailEnd type="none" w="med" len="med"/>
                    </a:lnB>
                  </a:tcPr>
                </a:tc>
              </a:tr>
              <a:tr h="300570">
                <a:tc vMerge="1">
                  <a:txBody>
                    <a:bodyPr/>
                    <a:lstStyle/>
                    <a:p>
                      <a:endParaRPr lang="en-US"/>
                    </a:p>
                  </a:txBody>
                  <a:tcPr/>
                </a:tc>
                <a:tc>
                  <a:txBody>
                    <a:bodyPr/>
                    <a:lstStyle/>
                    <a:p>
                      <a:pPr marL="0" marR="0" algn="ctr">
                        <a:lnSpc>
                          <a:spcPct val="115000"/>
                        </a:lnSpc>
                        <a:spcBef>
                          <a:spcPts val="0"/>
                        </a:spcBef>
                        <a:spcAft>
                          <a:spcPts val="0"/>
                        </a:spcAft>
                      </a:pPr>
                      <a:r>
                        <a:rPr lang="en-US" sz="1100" b="1" dirty="0">
                          <a:solidFill>
                            <a:srgbClr val="000000"/>
                          </a:solidFill>
                          <a:latin typeface="Arial"/>
                          <a:ea typeface="Times New Roman"/>
                          <a:cs typeface="Arial"/>
                        </a:rPr>
                        <a:t>rebar percentage</a:t>
                      </a:r>
                      <a:endParaRPr lang="en-US" sz="1100" dirty="0">
                        <a:solidFill>
                          <a:srgbClr val="000000"/>
                        </a:solidFill>
                        <a:latin typeface="Calibri"/>
                        <a:ea typeface="Calibri"/>
                        <a:cs typeface="Arial"/>
                      </a:endParaRPr>
                    </a:p>
                  </a:txBody>
                  <a:tcPr marL="66321" marR="66321" marT="0" marB="0" anchor="b">
                    <a:lnL w="12700" cap="flat" cmpd="sng" algn="ctr">
                      <a:solidFill>
                        <a:srgbClr val="78808D"/>
                      </a:solidFill>
                      <a:prstDash val="solid"/>
                      <a:round/>
                      <a:headEnd type="none" w="med" len="med"/>
                      <a:tailEnd type="none" w="med" len="med"/>
                    </a:lnL>
                    <a:lnR w="12700" cap="flat" cmpd="sng" algn="ctr">
                      <a:solidFill>
                        <a:srgbClr val="78808D"/>
                      </a:solidFill>
                      <a:prstDash val="solid"/>
                      <a:round/>
                      <a:headEnd type="none" w="med" len="med"/>
                      <a:tailEnd type="none" w="med" len="med"/>
                    </a:lnR>
                    <a:lnT w="12700" cap="flat" cmpd="sng" algn="ctr">
                      <a:solidFill>
                        <a:srgbClr val="78808D"/>
                      </a:solidFill>
                      <a:prstDash val="solid"/>
                      <a:round/>
                      <a:headEnd type="none" w="med" len="med"/>
                      <a:tailEnd type="none" w="med" len="med"/>
                    </a:lnT>
                    <a:lnB w="12700" cap="flat" cmpd="sng" algn="ctr">
                      <a:solidFill>
                        <a:srgbClr val="78808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Arial"/>
                          <a:ea typeface="Times New Roman"/>
                          <a:cs typeface="Arial"/>
                        </a:rPr>
                        <a:t>1.56%</a:t>
                      </a:r>
                      <a:endParaRPr lang="en-US" sz="1100">
                        <a:solidFill>
                          <a:srgbClr val="000000"/>
                        </a:solidFill>
                        <a:latin typeface="Calibri"/>
                        <a:ea typeface="Calibri"/>
                        <a:cs typeface="Arial"/>
                      </a:endParaRPr>
                    </a:p>
                  </a:txBody>
                  <a:tcPr marL="66321" marR="66321" marT="0" marB="0">
                    <a:lnL w="12700" cap="flat" cmpd="sng" algn="ctr">
                      <a:solidFill>
                        <a:srgbClr val="78808D"/>
                      </a:solidFill>
                      <a:prstDash val="solid"/>
                      <a:round/>
                      <a:headEnd type="none" w="med" len="med"/>
                      <a:tailEnd type="none" w="med" len="med"/>
                    </a:lnL>
                    <a:lnR w="12700" cap="flat" cmpd="sng" algn="ctr">
                      <a:solidFill>
                        <a:srgbClr val="78808D"/>
                      </a:solidFill>
                      <a:prstDash val="solid"/>
                      <a:round/>
                      <a:headEnd type="none" w="med" len="med"/>
                      <a:tailEnd type="none" w="med" len="med"/>
                    </a:lnR>
                    <a:lnT w="12700" cap="flat" cmpd="sng" algn="ctr">
                      <a:solidFill>
                        <a:srgbClr val="78808D"/>
                      </a:solidFill>
                      <a:prstDash val="solid"/>
                      <a:round/>
                      <a:headEnd type="none" w="med" len="med"/>
                      <a:tailEnd type="none" w="med" len="med"/>
                    </a:lnT>
                    <a:lnB w="12700" cap="flat" cmpd="sng" algn="ctr">
                      <a:solidFill>
                        <a:srgbClr val="78808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Arial"/>
                          <a:ea typeface="Times New Roman"/>
                          <a:cs typeface="Arial"/>
                        </a:rPr>
                        <a:t>1%</a:t>
                      </a:r>
                      <a:endParaRPr lang="en-US" sz="1100">
                        <a:solidFill>
                          <a:srgbClr val="000000"/>
                        </a:solidFill>
                        <a:latin typeface="Calibri"/>
                        <a:ea typeface="Calibri"/>
                        <a:cs typeface="Arial"/>
                      </a:endParaRPr>
                    </a:p>
                  </a:txBody>
                  <a:tcPr marL="66321" marR="66321" marT="0" marB="0">
                    <a:lnL w="12700" cap="flat" cmpd="sng" algn="ctr">
                      <a:solidFill>
                        <a:srgbClr val="78808D"/>
                      </a:solidFill>
                      <a:prstDash val="solid"/>
                      <a:round/>
                      <a:headEnd type="none" w="med" len="med"/>
                      <a:tailEnd type="none" w="med" len="med"/>
                    </a:lnL>
                    <a:lnR w="12700" cap="flat" cmpd="sng" algn="ctr">
                      <a:solidFill>
                        <a:srgbClr val="78808D"/>
                      </a:solidFill>
                      <a:prstDash val="solid"/>
                      <a:round/>
                      <a:headEnd type="none" w="med" len="med"/>
                      <a:tailEnd type="none" w="med" len="med"/>
                    </a:lnR>
                    <a:lnT w="12700" cap="flat" cmpd="sng" algn="ctr">
                      <a:solidFill>
                        <a:srgbClr val="78808D"/>
                      </a:solidFill>
                      <a:prstDash val="solid"/>
                      <a:round/>
                      <a:headEnd type="none" w="med" len="med"/>
                      <a:tailEnd type="none" w="med" len="med"/>
                    </a:lnT>
                    <a:lnB w="12700" cap="flat" cmpd="sng" algn="ctr">
                      <a:solidFill>
                        <a:srgbClr val="78808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Arial"/>
                          <a:ea typeface="Times New Roman"/>
                          <a:cs typeface="Arial"/>
                        </a:rPr>
                        <a:t>1%</a:t>
                      </a:r>
                      <a:endParaRPr lang="en-US" sz="1100">
                        <a:solidFill>
                          <a:srgbClr val="000000"/>
                        </a:solidFill>
                        <a:latin typeface="Calibri"/>
                        <a:ea typeface="Calibri"/>
                        <a:cs typeface="Arial"/>
                      </a:endParaRPr>
                    </a:p>
                  </a:txBody>
                  <a:tcPr marL="66321" marR="66321" marT="0" marB="0">
                    <a:lnL w="12700" cap="flat" cmpd="sng" algn="ctr">
                      <a:solidFill>
                        <a:srgbClr val="78808D"/>
                      </a:solidFill>
                      <a:prstDash val="solid"/>
                      <a:round/>
                      <a:headEnd type="none" w="med" len="med"/>
                      <a:tailEnd type="none" w="med" len="med"/>
                    </a:lnL>
                    <a:lnR w="12700" cap="flat" cmpd="sng" algn="ctr">
                      <a:solidFill>
                        <a:srgbClr val="78808D"/>
                      </a:solidFill>
                      <a:prstDash val="solid"/>
                      <a:round/>
                      <a:headEnd type="none" w="med" len="med"/>
                      <a:tailEnd type="none" w="med" len="med"/>
                    </a:lnR>
                    <a:lnT w="12700" cap="flat" cmpd="sng" algn="ctr">
                      <a:solidFill>
                        <a:srgbClr val="78808D"/>
                      </a:solidFill>
                      <a:prstDash val="solid"/>
                      <a:round/>
                      <a:headEnd type="none" w="med" len="med"/>
                      <a:tailEnd type="none" w="med" len="med"/>
                    </a:lnT>
                    <a:lnB w="12700" cap="flat" cmpd="sng" algn="ctr">
                      <a:solidFill>
                        <a:srgbClr val="78808D"/>
                      </a:solidFill>
                      <a:prstDash val="solid"/>
                      <a:round/>
                      <a:headEnd type="none" w="med" len="med"/>
                      <a:tailEnd type="none" w="med" len="med"/>
                    </a:lnB>
                  </a:tcPr>
                </a:tc>
              </a:tr>
              <a:tr h="300570">
                <a:tc vMerge="1">
                  <a:txBody>
                    <a:bodyPr/>
                    <a:lstStyle/>
                    <a:p>
                      <a:endParaRPr lang="en-US"/>
                    </a:p>
                  </a:txBody>
                  <a:tcPr/>
                </a:tc>
                <a:tc>
                  <a:txBody>
                    <a:bodyPr/>
                    <a:lstStyle/>
                    <a:p>
                      <a:pPr marL="0" marR="0" algn="ctr">
                        <a:lnSpc>
                          <a:spcPct val="115000"/>
                        </a:lnSpc>
                        <a:spcBef>
                          <a:spcPts val="0"/>
                        </a:spcBef>
                        <a:spcAft>
                          <a:spcPts val="0"/>
                        </a:spcAft>
                      </a:pPr>
                      <a:r>
                        <a:rPr lang="en-US" sz="1100" b="1" dirty="0">
                          <a:solidFill>
                            <a:srgbClr val="000000"/>
                          </a:solidFill>
                          <a:latin typeface="Arial"/>
                          <a:ea typeface="Times New Roman"/>
                          <a:cs typeface="Arial"/>
                        </a:rPr>
                        <a:t>A</a:t>
                      </a:r>
                      <a:r>
                        <a:rPr lang="en-US" sz="1100" b="1" baseline="-25000" dirty="0">
                          <a:solidFill>
                            <a:srgbClr val="000000"/>
                          </a:solidFill>
                          <a:latin typeface="Arial"/>
                          <a:ea typeface="Times New Roman"/>
                          <a:cs typeface="Arial"/>
                        </a:rPr>
                        <a:t>S</a:t>
                      </a:r>
                      <a:endParaRPr lang="en-US" sz="1100" dirty="0">
                        <a:solidFill>
                          <a:srgbClr val="000000"/>
                        </a:solidFill>
                        <a:latin typeface="Calibri"/>
                        <a:ea typeface="Calibri"/>
                        <a:cs typeface="Arial"/>
                      </a:endParaRPr>
                    </a:p>
                  </a:txBody>
                  <a:tcPr marL="66321" marR="66321" marT="0" marB="0" anchor="b">
                    <a:lnL w="12700" cap="flat" cmpd="sng" algn="ctr">
                      <a:solidFill>
                        <a:srgbClr val="78808D"/>
                      </a:solidFill>
                      <a:prstDash val="solid"/>
                      <a:round/>
                      <a:headEnd type="none" w="med" len="med"/>
                      <a:tailEnd type="none" w="med" len="med"/>
                    </a:lnL>
                    <a:lnR w="12700" cap="flat" cmpd="sng" algn="ctr">
                      <a:solidFill>
                        <a:srgbClr val="78808D"/>
                      </a:solidFill>
                      <a:prstDash val="solid"/>
                      <a:round/>
                      <a:headEnd type="none" w="med" len="med"/>
                      <a:tailEnd type="none" w="med" len="med"/>
                    </a:lnR>
                    <a:lnT w="12700" cap="flat" cmpd="sng" algn="ctr">
                      <a:solidFill>
                        <a:srgbClr val="78808D"/>
                      </a:solidFill>
                      <a:prstDash val="solid"/>
                      <a:round/>
                      <a:headEnd type="none" w="med" len="med"/>
                      <a:tailEnd type="none" w="med" len="med"/>
                    </a:lnT>
                    <a:lnB w="12700" cap="flat" cmpd="sng" algn="ctr">
                      <a:solidFill>
                        <a:srgbClr val="78808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Arial"/>
                          <a:ea typeface="Times New Roman"/>
                          <a:cs typeface="Arial"/>
                        </a:rPr>
                        <a:t>19.5</a:t>
                      </a:r>
                      <a:endParaRPr lang="en-US" sz="1100">
                        <a:solidFill>
                          <a:srgbClr val="000000"/>
                        </a:solidFill>
                        <a:latin typeface="Calibri"/>
                        <a:ea typeface="Calibri"/>
                        <a:cs typeface="Arial"/>
                      </a:endParaRPr>
                    </a:p>
                  </a:txBody>
                  <a:tcPr marL="66321" marR="66321" marT="0" marB="0">
                    <a:lnL w="12700" cap="flat" cmpd="sng" algn="ctr">
                      <a:solidFill>
                        <a:srgbClr val="78808D"/>
                      </a:solidFill>
                      <a:prstDash val="solid"/>
                      <a:round/>
                      <a:headEnd type="none" w="med" len="med"/>
                      <a:tailEnd type="none" w="med" len="med"/>
                    </a:lnL>
                    <a:lnR w="12700" cap="flat" cmpd="sng" algn="ctr">
                      <a:solidFill>
                        <a:srgbClr val="78808D"/>
                      </a:solidFill>
                      <a:prstDash val="solid"/>
                      <a:round/>
                      <a:headEnd type="none" w="med" len="med"/>
                      <a:tailEnd type="none" w="med" len="med"/>
                    </a:lnR>
                    <a:lnT w="12700" cap="flat" cmpd="sng" algn="ctr">
                      <a:solidFill>
                        <a:srgbClr val="78808D"/>
                      </a:solidFill>
                      <a:prstDash val="solid"/>
                      <a:round/>
                      <a:headEnd type="none" w="med" len="med"/>
                      <a:tailEnd type="none" w="med" len="med"/>
                    </a:lnT>
                    <a:lnB w="12700" cap="flat" cmpd="sng" algn="ctr">
                      <a:solidFill>
                        <a:srgbClr val="78808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Arial"/>
                          <a:ea typeface="Times New Roman"/>
                          <a:cs typeface="Arial"/>
                        </a:rPr>
                        <a:t>12.5</a:t>
                      </a:r>
                      <a:endParaRPr lang="en-US" sz="1100">
                        <a:solidFill>
                          <a:srgbClr val="000000"/>
                        </a:solidFill>
                        <a:latin typeface="Calibri"/>
                        <a:ea typeface="Calibri"/>
                        <a:cs typeface="Arial"/>
                      </a:endParaRPr>
                    </a:p>
                  </a:txBody>
                  <a:tcPr marL="66321" marR="66321" marT="0" marB="0">
                    <a:lnL w="12700" cap="flat" cmpd="sng" algn="ctr">
                      <a:solidFill>
                        <a:srgbClr val="78808D"/>
                      </a:solidFill>
                      <a:prstDash val="solid"/>
                      <a:round/>
                      <a:headEnd type="none" w="med" len="med"/>
                      <a:tailEnd type="none" w="med" len="med"/>
                    </a:lnL>
                    <a:lnR w="12700" cap="flat" cmpd="sng" algn="ctr">
                      <a:solidFill>
                        <a:srgbClr val="78808D"/>
                      </a:solidFill>
                      <a:prstDash val="solid"/>
                      <a:round/>
                      <a:headEnd type="none" w="med" len="med"/>
                      <a:tailEnd type="none" w="med" len="med"/>
                    </a:lnR>
                    <a:lnT w="12700" cap="flat" cmpd="sng" algn="ctr">
                      <a:solidFill>
                        <a:srgbClr val="78808D"/>
                      </a:solidFill>
                      <a:prstDash val="solid"/>
                      <a:round/>
                      <a:headEnd type="none" w="med" len="med"/>
                      <a:tailEnd type="none" w="med" len="med"/>
                    </a:lnT>
                    <a:lnB w="12700" cap="flat" cmpd="sng" algn="ctr">
                      <a:solidFill>
                        <a:srgbClr val="78808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Arial"/>
                          <a:ea typeface="Times New Roman"/>
                          <a:cs typeface="Arial"/>
                        </a:rPr>
                        <a:t>10.0</a:t>
                      </a:r>
                      <a:endParaRPr lang="en-US" sz="1100">
                        <a:solidFill>
                          <a:srgbClr val="000000"/>
                        </a:solidFill>
                        <a:latin typeface="Calibri"/>
                        <a:ea typeface="Calibri"/>
                        <a:cs typeface="Arial"/>
                      </a:endParaRPr>
                    </a:p>
                  </a:txBody>
                  <a:tcPr marL="66321" marR="66321" marT="0" marB="0">
                    <a:lnL w="12700" cap="flat" cmpd="sng" algn="ctr">
                      <a:solidFill>
                        <a:srgbClr val="78808D"/>
                      </a:solidFill>
                      <a:prstDash val="solid"/>
                      <a:round/>
                      <a:headEnd type="none" w="med" len="med"/>
                      <a:tailEnd type="none" w="med" len="med"/>
                    </a:lnL>
                    <a:lnR w="12700" cap="flat" cmpd="sng" algn="ctr">
                      <a:solidFill>
                        <a:srgbClr val="78808D"/>
                      </a:solidFill>
                      <a:prstDash val="solid"/>
                      <a:round/>
                      <a:headEnd type="none" w="med" len="med"/>
                      <a:tailEnd type="none" w="med" len="med"/>
                    </a:lnR>
                    <a:lnT w="12700" cap="flat" cmpd="sng" algn="ctr">
                      <a:solidFill>
                        <a:srgbClr val="78808D"/>
                      </a:solidFill>
                      <a:prstDash val="solid"/>
                      <a:round/>
                      <a:headEnd type="none" w="med" len="med"/>
                      <a:tailEnd type="none" w="med" len="med"/>
                    </a:lnT>
                    <a:lnB w="12700" cap="flat" cmpd="sng" algn="ctr">
                      <a:solidFill>
                        <a:srgbClr val="78808D"/>
                      </a:solidFill>
                      <a:prstDash val="solid"/>
                      <a:round/>
                      <a:headEnd type="none" w="med" len="med"/>
                      <a:tailEnd type="none" w="med" len="med"/>
                    </a:lnB>
                  </a:tcPr>
                </a:tc>
              </a:tr>
              <a:tr h="300570">
                <a:tc vMerge="1">
                  <a:txBody>
                    <a:bodyPr/>
                    <a:lstStyle/>
                    <a:p>
                      <a:endParaRPr lang="en-US"/>
                    </a:p>
                  </a:txBody>
                  <a:tcPr/>
                </a:tc>
                <a:tc>
                  <a:txBody>
                    <a:bodyPr/>
                    <a:lstStyle/>
                    <a:p>
                      <a:pPr marL="0" marR="0" algn="ctr">
                        <a:lnSpc>
                          <a:spcPct val="115000"/>
                        </a:lnSpc>
                        <a:spcBef>
                          <a:spcPts val="0"/>
                        </a:spcBef>
                        <a:spcAft>
                          <a:spcPts val="0"/>
                        </a:spcAft>
                      </a:pPr>
                      <a:r>
                        <a:rPr lang="en-US" sz="1100" b="1" dirty="0">
                          <a:solidFill>
                            <a:srgbClr val="000000"/>
                          </a:solidFill>
                          <a:latin typeface="Arial"/>
                          <a:ea typeface="Times New Roman"/>
                          <a:cs typeface="Arial"/>
                        </a:rPr>
                        <a:t># of  bars</a:t>
                      </a:r>
                      <a:endParaRPr lang="en-US" sz="1100" dirty="0">
                        <a:solidFill>
                          <a:srgbClr val="000000"/>
                        </a:solidFill>
                        <a:latin typeface="Calibri"/>
                        <a:ea typeface="Calibri"/>
                        <a:cs typeface="Arial"/>
                      </a:endParaRPr>
                    </a:p>
                  </a:txBody>
                  <a:tcPr marL="66321" marR="66321" marT="0" marB="0" anchor="b">
                    <a:lnL w="12700" cap="flat" cmpd="sng" algn="ctr">
                      <a:solidFill>
                        <a:srgbClr val="78808D"/>
                      </a:solidFill>
                      <a:prstDash val="solid"/>
                      <a:round/>
                      <a:headEnd type="none" w="med" len="med"/>
                      <a:tailEnd type="none" w="med" len="med"/>
                    </a:lnL>
                    <a:lnR w="12700" cap="flat" cmpd="sng" algn="ctr">
                      <a:solidFill>
                        <a:srgbClr val="78808D"/>
                      </a:solidFill>
                      <a:prstDash val="solid"/>
                      <a:round/>
                      <a:headEnd type="none" w="med" len="med"/>
                      <a:tailEnd type="none" w="med" len="med"/>
                    </a:lnR>
                    <a:lnT w="12700" cap="flat" cmpd="sng" algn="ctr">
                      <a:solidFill>
                        <a:srgbClr val="78808D"/>
                      </a:solidFill>
                      <a:prstDash val="solid"/>
                      <a:round/>
                      <a:headEnd type="none" w="med" len="med"/>
                      <a:tailEnd type="none" w="med" len="med"/>
                    </a:lnT>
                    <a:lnB w="12700" cap="flat" cmpd="sng" algn="ctr">
                      <a:solidFill>
                        <a:srgbClr val="78808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Arial"/>
                          <a:ea typeface="Times New Roman"/>
                          <a:cs typeface="Arial"/>
                        </a:rPr>
                        <a:t>10Ф16</a:t>
                      </a:r>
                      <a:endParaRPr lang="en-US" sz="1100" dirty="0">
                        <a:solidFill>
                          <a:srgbClr val="000000"/>
                        </a:solidFill>
                        <a:latin typeface="Calibri"/>
                        <a:ea typeface="Calibri"/>
                        <a:cs typeface="Arial"/>
                      </a:endParaRPr>
                    </a:p>
                  </a:txBody>
                  <a:tcPr marL="66321" marR="66321" marT="0" marB="0">
                    <a:lnL w="12700" cap="flat" cmpd="sng" algn="ctr">
                      <a:solidFill>
                        <a:srgbClr val="78808D"/>
                      </a:solidFill>
                      <a:prstDash val="solid"/>
                      <a:round/>
                      <a:headEnd type="none" w="med" len="med"/>
                      <a:tailEnd type="none" w="med" len="med"/>
                    </a:lnL>
                    <a:lnR w="12700" cap="flat" cmpd="sng" algn="ctr">
                      <a:solidFill>
                        <a:srgbClr val="78808D"/>
                      </a:solidFill>
                      <a:prstDash val="solid"/>
                      <a:round/>
                      <a:headEnd type="none" w="med" len="med"/>
                      <a:tailEnd type="none" w="med" len="med"/>
                    </a:lnR>
                    <a:lnT w="12700" cap="flat" cmpd="sng" algn="ctr">
                      <a:solidFill>
                        <a:srgbClr val="78808D"/>
                      </a:solidFill>
                      <a:prstDash val="solid"/>
                      <a:round/>
                      <a:headEnd type="none" w="med" len="med"/>
                      <a:tailEnd type="none" w="med" len="med"/>
                    </a:lnT>
                    <a:lnB w="12700" cap="flat" cmpd="sng" algn="ctr">
                      <a:solidFill>
                        <a:srgbClr val="78808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Arial"/>
                          <a:ea typeface="Times New Roman"/>
                          <a:cs typeface="Arial"/>
                        </a:rPr>
                        <a:t>8Ф16</a:t>
                      </a:r>
                      <a:endParaRPr lang="en-US" sz="1100">
                        <a:solidFill>
                          <a:srgbClr val="000000"/>
                        </a:solidFill>
                        <a:latin typeface="Calibri"/>
                        <a:ea typeface="Calibri"/>
                        <a:cs typeface="Arial"/>
                      </a:endParaRPr>
                    </a:p>
                  </a:txBody>
                  <a:tcPr marL="66321" marR="66321" marT="0" marB="0">
                    <a:lnL w="12700" cap="flat" cmpd="sng" algn="ctr">
                      <a:solidFill>
                        <a:srgbClr val="78808D"/>
                      </a:solidFill>
                      <a:prstDash val="solid"/>
                      <a:round/>
                      <a:headEnd type="none" w="med" len="med"/>
                      <a:tailEnd type="none" w="med" len="med"/>
                    </a:lnL>
                    <a:lnR w="12700" cap="flat" cmpd="sng" algn="ctr">
                      <a:solidFill>
                        <a:srgbClr val="78808D"/>
                      </a:solidFill>
                      <a:prstDash val="solid"/>
                      <a:round/>
                      <a:headEnd type="none" w="med" len="med"/>
                      <a:tailEnd type="none" w="med" len="med"/>
                    </a:lnR>
                    <a:lnT w="12700" cap="flat" cmpd="sng" algn="ctr">
                      <a:solidFill>
                        <a:srgbClr val="78808D"/>
                      </a:solidFill>
                      <a:prstDash val="solid"/>
                      <a:round/>
                      <a:headEnd type="none" w="med" len="med"/>
                      <a:tailEnd type="none" w="med" len="med"/>
                    </a:lnT>
                    <a:lnB w="12700" cap="flat" cmpd="sng" algn="ctr">
                      <a:solidFill>
                        <a:srgbClr val="78808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Arial"/>
                          <a:ea typeface="Times New Roman"/>
                          <a:cs typeface="Arial"/>
                        </a:rPr>
                        <a:t>8Ф14</a:t>
                      </a:r>
                      <a:endParaRPr lang="en-US" sz="1100">
                        <a:solidFill>
                          <a:srgbClr val="000000"/>
                        </a:solidFill>
                        <a:latin typeface="Calibri"/>
                        <a:ea typeface="Calibri"/>
                        <a:cs typeface="Arial"/>
                      </a:endParaRPr>
                    </a:p>
                  </a:txBody>
                  <a:tcPr marL="66321" marR="66321" marT="0" marB="0">
                    <a:lnL w="12700" cap="flat" cmpd="sng" algn="ctr">
                      <a:solidFill>
                        <a:srgbClr val="78808D"/>
                      </a:solidFill>
                      <a:prstDash val="solid"/>
                      <a:round/>
                      <a:headEnd type="none" w="med" len="med"/>
                      <a:tailEnd type="none" w="med" len="med"/>
                    </a:lnL>
                    <a:lnR w="12700" cap="flat" cmpd="sng" algn="ctr">
                      <a:solidFill>
                        <a:srgbClr val="78808D"/>
                      </a:solidFill>
                      <a:prstDash val="solid"/>
                      <a:round/>
                      <a:headEnd type="none" w="med" len="med"/>
                      <a:tailEnd type="none" w="med" len="med"/>
                    </a:lnR>
                    <a:lnT w="12700" cap="flat" cmpd="sng" algn="ctr">
                      <a:solidFill>
                        <a:srgbClr val="78808D"/>
                      </a:solidFill>
                      <a:prstDash val="solid"/>
                      <a:round/>
                      <a:headEnd type="none" w="med" len="med"/>
                      <a:tailEnd type="none" w="med" len="med"/>
                    </a:lnT>
                    <a:lnB w="12700" cap="flat" cmpd="sng" algn="ctr">
                      <a:solidFill>
                        <a:srgbClr val="78808D"/>
                      </a:solidFill>
                      <a:prstDash val="solid"/>
                      <a:round/>
                      <a:headEnd type="none" w="med" len="med"/>
                      <a:tailEnd type="none" w="med" len="med"/>
                    </a:lnB>
                  </a:tcPr>
                </a:tc>
              </a:tr>
              <a:tr h="300570">
                <a:tc rowSpan="4">
                  <a:txBody>
                    <a:bodyPr/>
                    <a:lstStyle/>
                    <a:p>
                      <a:pPr marL="0" marR="0" algn="ctr">
                        <a:lnSpc>
                          <a:spcPct val="115000"/>
                        </a:lnSpc>
                        <a:spcBef>
                          <a:spcPts val="0"/>
                        </a:spcBef>
                        <a:spcAft>
                          <a:spcPts val="0"/>
                        </a:spcAft>
                      </a:pPr>
                      <a:r>
                        <a:rPr lang="en-US" sz="1100" b="1">
                          <a:solidFill>
                            <a:srgbClr val="000000"/>
                          </a:solidFill>
                          <a:latin typeface="Arial"/>
                          <a:ea typeface="Times New Roman"/>
                          <a:cs typeface="Arial"/>
                        </a:rPr>
                        <a:t>2nd floor</a:t>
                      </a:r>
                      <a:endParaRPr lang="en-US" sz="1100">
                        <a:solidFill>
                          <a:srgbClr val="000000"/>
                        </a:solidFill>
                        <a:latin typeface="Calibri"/>
                        <a:ea typeface="Calibri"/>
                        <a:cs typeface="Arial"/>
                      </a:endParaRPr>
                    </a:p>
                  </a:txBody>
                  <a:tcPr marL="66321" marR="66321" marT="0" marB="0" anchor="ctr">
                    <a:lnL w="12700" cap="flat" cmpd="sng" algn="ctr">
                      <a:solidFill>
                        <a:srgbClr val="78808D"/>
                      </a:solidFill>
                      <a:prstDash val="solid"/>
                      <a:round/>
                      <a:headEnd type="none" w="med" len="med"/>
                      <a:tailEnd type="none" w="med" len="med"/>
                    </a:lnL>
                    <a:lnR w="12700" cap="flat" cmpd="sng" algn="ctr">
                      <a:solidFill>
                        <a:srgbClr val="78808D"/>
                      </a:solidFill>
                      <a:prstDash val="solid"/>
                      <a:round/>
                      <a:headEnd type="none" w="med" len="med"/>
                      <a:tailEnd type="none" w="med" len="med"/>
                    </a:lnR>
                    <a:lnT w="12700" cap="flat" cmpd="sng" algn="ctr">
                      <a:solidFill>
                        <a:srgbClr val="78808D"/>
                      </a:solidFill>
                      <a:prstDash val="solid"/>
                      <a:round/>
                      <a:headEnd type="none" w="med" len="med"/>
                      <a:tailEnd type="none" w="med" len="med"/>
                    </a:lnT>
                    <a:lnB w="12700" cap="flat" cmpd="sng" algn="ctr">
                      <a:solidFill>
                        <a:srgbClr val="78808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solidFill>
                            <a:srgbClr val="000000"/>
                          </a:solidFill>
                          <a:latin typeface="Arial"/>
                          <a:ea typeface="Times New Roman"/>
                          <a:cs typeface="Arial"/>
                        </a:rPr>
                        <a:t>Section</a:t>
                      </a:r>
                      <a:endParaRPr lang="en-US" sz="1100" dirty="0">
                        <a:solidFill>
                          <a:srgbClr val="000000"/>
                        </a:solidFill>
                        <a:latin typeface="Calibri"/>
                        <a:ea typeface="Calibri"/>
                        <a:cs typeface="Arial"/>
                      </a:endParaRPr>
                    </a:p>
                  </a:txBody>
                  <a:tcPr marL="66321" marR="66321" marT="0" marB="0" anchor="b">
                    <a:lnL w="12700" cap="flat" cmpd="sng" algn="ctr">
                      <a:solidFill>
                        <a:srgbClr val="78808D"/>
                      </a:solidFill>
                      <a:prstDash val="solid"/>
                      <a:round/>
                      <a:headEnd type="none" w="med" len="med"/>
                      <a:tailEnd type="none" w="med" len="med"/>
                    </a:lnL>
                    <a:lnR w="12700" cap="flat" cmpd="sng" algn="ctr">
                      <a:solidFill>
                        <a:srgbClr val="78808D"/>
                      </a:solidFill>
                      <a:prstDash val="solid"/>
                      <a:round/>
                      <a:headEnd type="none" w="med" len="med"/>
                      <a:tailEnd type="none" w="med" len="med"/>
                    </a:lnR>
                    <a:lnT w="12700" cap="flat" cmpd="sng" algn="ctr">
                      <a:solidFill>
                        <a:srgbClr val="78808D"/>
                      </a:solidFill>
                      <a:prstDash val="solid"/>
                      <a:round/>
                      <a:headEnd type="none" w="med" len="med"/>
                      <a:tailEnd type="none" w="med" len="med"/>
                    </a:lnT>
                    <a:lnB w="12700" cap="flat" cmpd="sng" algn="ctr">
                      <a:solidFill>
                        <a:srgbClr val="78808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Arial"/>
                          <a:ea typeface="Times New Roman"/>
                          <a:cs typeface="Arial"/>
                        </a:rPr>
                        <a:t>50x25</a:t>
                      </a:r>
                      <a:endParaRPr lang="en-US" sz="1100" dirty="0">
                        <a:solidFill>
                          <a:srgbClr val="000000"/>
                        </a:solidFill>
                        <a:latin typeface="Calibri"/>
                        <a:ea typeface="Calibri"/>
                        <a:cs typeface="Arial"/>
                      </a:endParaRPr>
                    </a:p>
                  </a:txBody>
                  <a:tcPr marL="66321" marR="66321" marT="0" marB="0">
                    <a:lnL w="12700" cap="flat" cmpd="sng" algn="ctr">
                      <a:solidFill>
                        <a:srgbClr val="78808D"/>
                      </a:solidFill>
                      <a:prstDash val="solid"/>
                      <a:round/>
                      <a:headEnd type="none" w="med" len="med"/>
                      <a:tailEnd type="none" w="med" len="med"/>
                    </a:lnL>
                    <a:lnR w="12700" cap="flat" cmpd="sng" algn="ctr">
                      <a:solidFill>
                        <a:srgbClr val="78808D"/>
                      </a:solidFill>
                      <a:prstDash val="solid"/>
                      <a:round/>
                      <a:headEnd type="none" w="med" len="med"/>
                      <a:tailEnd type="none" w="med" len="med"/>
                    </a:lnR>
                    <a:lnT w="12700" cap="flat" cmpd="sng" algn="ctr">
                      <a:solidFill>
                        <a:srgbClr val="78808D"/>
                      </a:solidFill>
                      <a:prstDash val="solid"/>
                      <a:round/>
                      <a:headEnd type="none" w="med" len="med"/>
                      <a:tailEnd type="none" w="med" len="med"/>
                    </a:lnT>
                    <a:lnB w="12700" cap="flat" cmpd="sng" algn="ctr">
                      <a:solidFill>
                        <a:srgbClr val="78808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Arial"/>
                          <a:ea typeface="Times New Roman"/>
                          <a:cs typeface="Arial"/>
                        </a:rPr>
                        <a:t>50x25</a:t>
                      </a:r>
                      <a:endParaRPr lang="en-US" sz="1100" dirty="0">
                        <a:solidFill>
                          <a:srgbClr val="000000"/>
                        </a:solidFill>
                        <a:latin typeface="Calibri"/>
                        <a:ea typeface="Calibri"/>
                        <a:cs typeface="Arial"/>
                      </a:endParaRPr>
                    </a:p>
                  </a:txBody>
                  <a:tcPr marL="66321" marR="66321" marT="0" marB="0">
                    <a:lnL w="12700" cap="flat" cmpd="sng" algn="ctr">
                      <a:solidFill>
                        <a:srgbClr val="78808D"/>
                      </a:solidFill>
                      <a:prstDash val="solid"/>
                      <a:round/>
                      <a:headEnd type="none" w="med" len="med"/>
                      <a:tailEnd type="none" w="med" len="med"/>
                    </a:lnL>
                    <a:lnR w="12700" cap="flat" cmpd="sng" algn="ctr">
                      <a:solidFill>
                        <a:srgbClr val="78808D"/>
                      </a:solidFill>
                      <a:prstDash val="solid"/>
                      <a:round/>
                      <a:headEnd type="none" w="med" len="med"/>
                      <a:tailEnd type="none" w="med" len="med"/>
                    </a:lnR>
                    <a:lnT w="12700" cap="flat" cmpd="sng" algn="ctr">
                      <a:solidFill>
                        <a:srgbClr val="78808D"/>
                      </a:solidFill>
                      <a:prstDash val="solid"/>
                      <a:round/>
                      <a:headEnd type="none" w="med" len="med"/>
                      <a:tailEnd type="none" w="med" len="med"/>
                    </a:lnT>
                    <a:lnB w="12700" cap="flat" cmpd="sng" algn="ctr">
                      <a:solidFill>
                        <a:srgbClr val="78808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Arial"/>
                          <a:ea typeface="Times New Roman"/>
                          <a:cs typeface="Arial"/>
                        </a:rPr>
                        <a:t>40x25</a:t>
                      </a:r>
                      <a:endParaRPr lang="en-US" sz="1100">
                        <a:solidFill>
                          <a:srgbClr val="000000"/>
                        </a:solidFill>
                        <a:latin typeface="Calibri"/>
                        <a:ea typeface="Calibri"/>
                        <a:cs typeface="Arial"/>
                      </a:endParaRPr>
                    </a:p>
                  </a:txBody>
                  <a:tcPr marL="66321" marR="66321" marT="0" marB="0">
                    <a:lnL w="12700" cap="flat" cmpd="sng" algn="ctr">
                      <a:solidFill>
                        <a:srgbClr val="78808D"/>
                      </a:solidFill>
                      <a:prstDash val="solid"/>
                      <a:round/>
                      <a:headEnd type="none" w="med" len="med"/>
                      <a:tailEnd type="none" w="med" len="med"/>
                    </a:lnL>
                    <a:lnR w="12700" cap="flat" cmpd="sng" algn="ctr">
                      <a:solidFill>
                        <a:srgbClr val="78808D"/>
                      </a:solidFill>
                      <a:prstDash val="solid"/>
                      <a:round/>
                      <a:headEnd type="none" w="med" len="med"/>
                      <a:tailEnd type="none" w="med" len="med"/>
                    </a:lnR>
                    <a:lnT w="12700" cap="flat" cmpd="sng" algn="ctr">
                      <a:solidFill>
                        <a:srgbClr val="78808D"/>
                      </a:solidFill>
                      <a:prstDash val="solid"/>
                      <a:round/>
                      <a:headEnd type="none" w="med" len="med"/>
                      <a:tailEnd type="none" w="med" len="med"/>
                    </a:lnT>
                    <a:lnB w="12700" cap="flat" cmpd="sng" algn="ctr">
                      <a:solidFill>
                        <a:srgbClr val="78808D"/>
                      </a:solidFill>
                      <a:prstDash val="solid"/>
                      <a:round/>
                      <a:headEnd type="none" w="med" len="med"/>
                      <a:tailEnd type="none" w="med" len="med"/>
                    </a:lnB>
                  </a:tcPr>
                </a:tc>
              </a:tr>
              <a:tr h="300570">
                <a:tc vMerge="1">
                  <a:txBody>
                    <a:bodyPr/>
                    <a:lstStyle/>
                    <a:p>
                      <a:endParaRPr lang="en-US"/>
                    </a:p>
                  </a:txBody>
                  <a:tcPr/>
                </a:tc>
                <a:tc>
                  <a:txBody>
                    <a:bodyPr/>
                    <a:lstStyle/>
                    <a:p>
                      <a:pPr marL="0" marR="0" algn="ctr">
                        <a:lnSpc>
                          <a:spcPct val="115000"/>
                        </a:lnSpc>
                        <a:spcBef>
                          <a:spcPts val="0"/>
                        </a:spcBef>
                        <a:spcAft>
                          <a:spcPts val="0"/>
                        </a:spcAft>
                      </a:pPr>
                      <a:r>
                        <a:rPr lang="en-US" sz="1100" b="1">
                          <a:solidFill>
                            <a:srgbClr val="000000"/>
                          </a:solidFill>
                          <a:latin typeface="Arial"/>
                          <a:ea typeface="Times New Roman"/>
                          <a:cs typeface="Arial"/>
                        </a:rPr>
                        <a:t>rebar percentage</a:t>
                      </a:r>
                      <a:endParaRPr lang="en-US" sz="1100">
                        <a:solidFill>
                          <a:srgbClr val="000000"/>
                        </a:solidFill>
                        <a:latin typeface="Calibri"/>
                        <a:ea typeface="Calibri"/>
                        <a:cs typeface="Arial"/>
                      </a:endParaRPr>
                    </a:p>
                  </a:txBody>
                  <a:tcPr marL="66321" marR="66321" marT="0" marB="0" anchor="b">
                    <a:lnL w="12700" cap="flat" cmpd="sng" algn="ctr">
                      <a:solidFill>
                        <a:srgbClr val="78808D"/>
                      </a:solidFill>
                      <a:prstDash val="solid"/>
                      <a:round/>
                      <a:headEnd type="none" w="med" len="med"/>
                      <a:tailEnd type="none" w="med" len="med"/>
                    </a:lnL>
                    <a:lnR w="12700" cap="flat" cmpd="sng" algn="ctr">
                      <a:solidFill>
                        <a:srgbClr val="78808D"/>
                      </a:solidFill>
                      <a:prstDash val="solid"/>
                      <a:round/>
                      <a:headEnd type="none" w="med" len="med"/>
                      <a:tailEnd type="none" w="med" len="med"/>
                    </a:lnR>
                    <a:lnT w="12700" cap="flat" cmpd="sng" algn="ctr">
                      <a:solidFill>
                        <a:srgbClr val="78808D"/>
                      </a:solidFill>
                      <a:prstDash val="solid"/>
                      <a:round/>
                      <a:headEnd type="none" w="med" len="med"/>
                      <a:tailEnd type="none" w="med" len="med"/>
                    </a:lnT>
                    <a:lnB w="12700" cap="flat" cmpd="sng" algn="ctr">
                      <a:solidFill>
                        <a:srgbClr val="78808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Arial"/>
                          <a:ea typeface="Times New Roman"/>
                          <a:cs typeface="Arial"/>
                        </a:rPr>
                        <a:t>1.56%</a:t>
                      </a:r>
                      <a:endParaRPr lang="en-US" sz="1100">
                        <a:solidFill>
                          <a:srgbClr val="000000"/>
                        </a:solidFill>
                        <a:latin typeface="Calibri"/>
                        <a:ea typeface="Calibri"/>
                        <a:cs typeface="Arial"/>
                      </a:endParaRPr>
                    </a:p>
                  </a:txBody>
                  <a:tcPr marL="66321" marR="66321" marT="0" marB="0">
                    <a:lnL w="12700" cap="flat" cmpd="sng" algn="ctr">
                      <a:solidFill>
                        <a:srgbClr val="78808D"/>
                      </a:solidFill>
                      <a:prstDash val="solid"/>
                      <a:round/>
                      <a:headEnd type="none" w="med" len="med"/>
                      <a:tailEnd type="none" w="med" len="med"/>
                    </a:lnL>
                    <a:lnR w="12700" cap="flat" cmpd="sng" algn="ctr">
                      <a:solidFill>
                        <a:srgbClr val="78808D"/>
                      </a:solidFill>
                      <a:prstDash val="solid"/>
                      <a:round/>
                      <a:headEnd type="none" w="med" len="med"/>
                      <a:tailEnd type="none" w="med" len="med"/>
                    </a:lnR>
                    <a:lnT w="12700" cap="flat" cmpd="sng" algn="ctr">
                      <a:solidFill>
                        <a:srgbClr val="78808D"/>
                      </a:solidFill>
                      <a:prstDash val="solid"/>
                      <a:round/>
                      <a:headEnd type="none" w="med" len="med"/>
                      <a:tailEnd type="none" w="med" len="med"/>
                    </a:lnT>
                    <a:lnB w="12700" cap="flat" cmpd="sng" algn="ctr">
                      <a:solidFill>
                        <a:srgbClr val="78808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Arial"/>
                          <a:ea typeface="Times New Roman"/>
                          <a:cs typeface="Arial"/>
                        </a:rPr>
                        <a:t>1%</a:t>
                      </a:r>
                      <a:endParaRPr lang="en-US" sz="1100" dirty="0">
                        <a:solidFill>
                          <a:srgbClr val="000000"/>
                        </a:solidFill>
                        <a:latin typeface="Calibri"/>
                        <a:ea typeface="Calibri"/>
                        <a:cs typeface="Arial"/>
                      </a:endParaRPr>
                    </a:p>
                  </a:txBody>
                  <a:tcPr marL="66321" marR="66321" marT="0" marB="0">
                    <a:lnL w="12700" cap="flat" cmpd="sng" algn="ctr">
                      <a:solidFill>
                        <a:srgbClr val="78808D"/>
                      </a:solidFill>
                      <a:prstDash val="solid"/>
                      <a:round/>
                      <a:headEnd type="none" w="med" len="med"/>
                      <a:tailEnd type="none" w="med" len="med"/>
                    </a:lnL>
                    <a:lnR w="12700" cap="flat" cmpd="sng" algn="ctr">
                      <a:solidFill>
                        <a:srgbClr val="78808D"/>
                      </a:solidFill>
                      <a:prstDash val="solid"/>
                      <a:round/>
                      <a:headEnd type="none" w="med" len="med"/>
                      <a:tailEnd type="none" w="med" len="med"/>
                    </a:lnR>
                    <a:lnT w="12700" cap="flat" cmpd="sng" algn="ctr">
                      <a:solidFill>
                        <a:srgbClr val="78808D"/>
                      </a:solidFill>
                      <a:prstDash val="solid"/>
                      <a:round/>
                      <a:headEnd type="none" w="med" len="med"/>
                      <a:tailEnd type="none" w="med" len="med"/>
                    </a:lnT>
                    <a:lnB w="12700" cap="flat" cmpd="sng" algn="ctr">
                      <a:solidFill>
                        <a:srgbClr val="78808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Arial"/>
                          <a:ea typeface="Times New Roman"/>
                          <a:cs typeface="Arial"/>
                        </a:rPr>
                        <a:t>1%</a:t>
                      </a:r>
                      <a:endParaRPr lang="en-US" sz="1100">
                        <a:solidFill>
                          <a:srgbClr val="000000"/>
                        </a:solidFill>
                        <a:latin typeface="Calibri"/>
                        <a:ea typeface="Calibri"/>
                        <a:cs typeface="Arial"/>
                      </a:endParaRPr>
                    </a:p>
                  </a:txBody>
                  <a:tcPr marL="66321" marR="66321" marT="0" marB="0">
                    <a:lnL w="12700" cap="flat" cmpd="sng" algn="ctr">
                      <a:solidFill>
                        <a:srgbClr val="78808D"/>
                      </a:solidFill>
                      <a:prstDash val="solid"/>
                      <a:round/>
                      <a:headEnd type="none" w="med" len="med"/>
                      <a:tailEnd type="none" w="med" len="med"/>
                    </a:lnL>
                    <a:lnR w="12700" cap="flat" cmpd="sng" algn="ctr">
                      <a:solidFill>
                        <a:srgbClr val="78808D"/>
                      </a:solidFill>
                      <a:prstDash val="solid"/>
                      <a:round/>
                      <a:headEnd type="none" w="med" len="med"/>
                      <a:tailEnd type="none" w="med" len="med"/>
                    </a:lnR>
                    <a:lnT w="12700" cap="flat" cmpd="sng" algn="ctr">
                      <a:solidFill>
                        <a:srgbClr val="78808D"/>
                      </a:solidFill>
                      <a:prstDash val="solid"/>
                      <a:round/>
                      <a:headEnd type="none" w="med" len="med"/>
                      <a:tailEnd type="none" w="med" len="med"/>
                    </a:lnT>
                    <a:lnB w="12700" cap="flat" cmpd="sng" algn="ctr">
                      <a:solidFill>
                        <a:srgbClr val="78808D"/>
                      </a:solidFill>
                      <a:prstDash val="solid"/>
                      <a:round/>
                      <a:headEnd type="none" w="med" len="med"/>
                      <a:tailEnd type="none" w="med" len="med"/>
                    </a:lnB>
                  </a:tcPr>
                </a:tc>
              </a:tr>
              <a:tr h="300570">
                <a:tc vMerge="1">
                  <a:txBody>
                    <a:bodyPr/>
                    <a:lstStyle/>
                    <a:p>
                      <a:endParaRPr lang="en-US"/>
                    </a:p>
                  </a:txBody>
                  <a:tcPr/>
                </a:tc>
                <a:tc>
                  <a:txBody>
                    <a:bodyPr/>
                    <a:lstStyle/>
                    <a:p>
                      <a:pPr marL="0" marR="0" algn="ctr">
                        <a:lnSpc>
                          <a:spcPct val="115000"/>
                        </a:lnSpc>
                        <a:spcBef>
                          <a:spcPts val="0"/>
                        </a:spcBef>
                        <a:spcAft>
                          <a:spcPts val="0"/>
                        </a:spcAft>
                      </a:pPr>
                      <a:r>
                        <a:rPr lang="en-US" sz="1100" b="1">
                          <a:solidFill>
                            <a:srgbClr val="000000"/>
                          </a:solidFill>
                          <a:latin typeface="Arial"/>
                          <a:ea typeface="Times New Roman"/>
                          <a:cs typeface="Arial"/>
                        </a:rPr>
                        <a:t>A</a:t>
                      </a:r>
                      <a:r>
                        <a:rPr lang="en-US" sz="1100" b="1" baseline="-25000">
                          <a:solidFill>
                            <a:srgbClr val="000000"/>
                          </a:solidFill>
                          <a:latin typeface="Arial"/>
                          <a:ea typeface="Times New Roman"/>
                          <a:cs typeface="Arial"/>
                        </a:rPr>
                        <a:t>S</a:t>
                      </a:r>
                      <a:endParaRPr lang="en-US" sz="1100">
                        <a:solidFill>
                          <a:srgbClr val="000000"/>
                        </a:solidFill>
                        <a:latin typeface="Calibri"/>
                        <a:ea typeface="Calibri"/>
                        <a:cs typeface="Arial"/>
                      </a:endParaRPr>
                    </a:p>
                  </a:txBody>
                  <a:tcPr marL="66321" marR="66321" marT="0" marB="0" anchor="b">
                    <a:lnL w="12700" cap="flat" cmpd="sng" algn="ctr">
                      <a:solidFill>
                        <a:srgbClr val="78808D"/>
                      </a:solidFill>
                      <a:prstDash val="solid"/>
                      <a:round/>
                      <a:headEnd type="none" w="med" len="med"/>
                      <a:tailEnd type="none" w="med" len="med"/>
                    </a:lnL>
                    <a:lnR w="12700" cap="flat" cmpd="sng" algn="ctr">
                      <a:solidFill>
                        <a:srgbClr val="78808D"/>
                      </a:solidFill>
                      <a:prstDash val="solid"/>
                      <a:round/>
                      <a:headEnd type="none" w="med" len="med"/>
                      <a:tailEnd type="none" w="med" len="med"/>
                    </a:lnR>
                    <a:lnT w="12700" cap="flat" cmpd="sng" algn="ctr">
                      <a:solidFill>
                        <a:srgbClr val="78808D"/>
                      </a:solidFill>
                      <a:prstDash val="solid"/>
                      <a:round/>
                      <a:headEnd type="none" w="med" len="med"/>
                      <a:tailEnd type="none" w="med" len="med"/>
                    </a:lnT>
                    <a:lnB w="12700" cap="flat" cmpd="sng" algn="ctr">
                      <a:solidFill>
                        <a:srgbClr val="78808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Arial"/>
                          <a:ea typeface="Times New Roman"/>
                          <a:cs typeface="Arial"/>
                        </a:rPr>
                        <a:t>19.5</a:t>
                      </a:r>
                      <a:endParaRPr lang="en-US" sz="1100">
                        <a:solidFill>
                          <a:srgbClr val="000000"/>
                        </a:solidFill>
                        <a:latin typeface="Calibri"/>
                        <a:ea typeface="Calibri"/>
                        <a:cs typeface="Arial"/>
                      </a:endParaRPr>
                    </a:p>
                  </a:txBody>
                  <a:tcPr marL="66321" marR="66321" marT="0" marB="0">
                    <a:lnL w="12700" cap="flat" cmpd="sng" algn="ctr">
                      <a:solidFill>
                        <a:srgbClr val="78808D"/>
                      </a:solidFill>
                      <a:prstDash val="solid"/>
                      <a:round/>
                      <a:headEnd type="none" w="med" len="med"/>
                      <a:tailEnd type="none" w="med" len="med"/>
                    </a:lnL>
                    <a:lnR w="12700" cap="flat" cmpd="sng" algn="ctr">
                      <a:solidFill>
                        <a:srgbClr val="78808D"/>
                      </a:solidFill>
                      <a:prstDash val="solid"/>
                      <a:round/>
                      <a:headEnd type="none" w="med" len="med"/>
                      <a:tailEnd type="none" w="med" len="med"/>
                    </a:lnR>
                    <a:lnT w="12700" cap="flat" cmpd="sng" algn="ctr">
                      <a:solidFill>
                        <a:srgbClr val="78808D"/>
                      </a:solidFill>
                      <a:prstDash val="solid"/>
                      <a:round/>
                      <a:headEnd type="none" w="med" len="med"/>
                      <a:tailEnd type="none" w="med" len="med"/>
                    </a:lnT>
                    <a:lnB w="12700" cap="flat" cmpd="sng" algn="ctr">
                      <a:solidFill>
                        <a:srgbClr val="78808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Arial"/>
                          <a:ea typeface="Times New Roman"/>
                          <a:cs typeface="Arial"/>
                        </a:rPr>
                        <a:t>12.5</a:t>
                      </a:r>
                      <a:endParaRPr lang="en-US" sz="1100" dirty="0">
                        <a:solidFill>
                          <a:srgbClr val="000000"/>
                        </a:solidFill>
                        <a:latin typeface="Calibri"/>
                        <a:ea typeface="Calibri"/>
                        <a:cs typeface="Arial"/>
                      </a:endParaRPr>
                    </a:p>
                  </a:txBody>
                  <a:tcPr marL="66321" marR="66321" marT="0" marB="0">
                    <a:lnL w="12700" cap="flat" cmpd="sng" algn="ctr">
                      <a:solidFill>
                        <a:srgbClr val="78808D"/>
                      </a:solidFill>
                      <a:prstDash val="solid"/>
                      <a:round/>
                      <a:headEnd type="none" w="med" len="med"/>
                      <a:tailEnd type="none" w="med" len="med"/>
                    </a:lnL>
                    <a:lnR w="12700" cap="flat" cmpd="sng" algn="ctr">
                      <a:solidFill>
                        <a:srgbClr val="78808D"/>
                      </a:solidFill>
                      <a:prstDash val="solid"/>
                      <a:round/>
                      <a:headEnd type="none" w="med" len="med"/>
                      <a:tailEnd type="none" w="med" len="med"/>
                    </a:lnR>
                    <a:lnT w="12700" cap="flat" cmpd="sng" algn="ctr">
                      <a:solidFill>
                        <a:srgbClr val="78808D"/>
                      </a:solidFill>
                      <a:prstDash val="solid"/>
                      <a:round/>
                      <a:headEnd type="none" w="med" len="med"/>
                      <a:tailEnd type="none" w="med" len="med"/>
                    </a:lnT>
                    <a:lnB w="12700" cap="flat" cmpd="sng" algn="ctr">
                      <a:solidFill>
                        <a:srgbClr val="78808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Arial"/>
                          <a:ea typeface="Times New Roman"/>
                          <a:cs typeface="Arial"/>
                        </a:rPr>
                        <a:t>10.0</a:t>
                      </a:r>
                      <a:endParaRPr lang="en-US" sz="1100">
                        <a:solidFill>
                          <a:srgbClr val="000000"/>
                        </a:solidFill>
                        <a:latin typeface="Calibri"/>
                        <a:ea typeface="Calibri"/>
                        <a:cs typeface="Arial"/>
                      </a:endParaRPr>
                    </a:p>
                  </a:txBody>
                  <a:tcPr marL="66321" marR="66321" marT="0" marB="0">
                    <a:lnL w="12700" cap="flat" cmpd="sng" algn="ctr">
                      <a:solidFill>
                        <a:srgbClr val="78808D"/>
                      </a:solidFill>
                      <a:prstDash val="solid"/>
                      <a:round/>
                      <a:headEnd type="none" w="med" len="med"/>
                      <a:tailEnd type="none" w="med" len="med"/>
                    </a:lnL>
                    <a:lnR w="12700" cap="flat" cmpd="sng" algn="ctr">
                      <a:solidFill>
                        <a:srgbClr val="78808D"/>
                      </a:solidFill>
                      <a:prstDash val="solid"/>
                      <a:round/>
                      <a:headEnd type="none" w="med" len="med"/>
                      <a:tailEnd type="none" w="med" len="med"/>
                    </a:lnR>
                    <a:lnT w="12700" cap="flat" cmpd="sng" algn="ctr">
                      <a:solidFill>
                        <a:srgbClr val="78808D"/>
                      </a:solidFill>
                      <a:prstDash val="solid"/>
                      <a:round/>
                      <a:headEnd type="none" w="med" len="med"/>
                      <a:tailEnd type="none" w="med" len="med"/>
                    </a:lnT>
                    <a:lnB w="12700" cap="flat" cmpd="sng" algn="ctr">
                      <a:solidFill>
                        <a:srgbClr val="78808D"/>
                      </a:solidFill>
                      <a:prstDash val="solid"/>
                      <a:round/>
                      <a:headEnd type="none" w="med" len="med"/>
                      <a:tailEnd type="none" w="med" len="med"/>
                    </a:lnB>
                  </a:tcPr>
                </a:tc>
              </a:tr>
              <a:tr h="300570">
                <a:tc vMerge="1">
                  <a:txBody>
                    <a:bodyPr/>
                    <a:lstStyle/>
                    <a:p>
                      <a:endParaRPr lang="en-US"/>
                    </a:p>
                  </a:txBody>
                  <a:tcPr/>
                </a:tc>
                <a:tc>
                  <a:txBody>
                    <a:bodyPr/>
                    <a:lstStyle/>
                    <a:p>
                      <a:pPr marL="0" marR="0" algn="ctr">
                        <a:lnSpc>
                          <a:spcPct val="115000"/>
                        </a:lnSpc>
                        <a:spcBef>
                          <a:spcPts val="0"/>
                        </a:spcBef>
                        <a:spcAft>
                          <a:spcPts val="0"/>
                        </a:spcAft>
                      </a:pPr>
                      <a:r>
                        <a:rPr lang="en-US" sz="1100" b="1">
                          <a:solidFill>
                            <a:srgbClr val="000000"/>
                          </a:solidFill>
                          <a:latin typeface="Arial"/>
                          <a:ea typeface="Times New Roman"/>
                          <a:cs typeface="Arial"/>
                        </a:rPr>
                        <a:t># of  bars</a:t>
                      </a:r>
                      <a:endParaRPr lang="en-US" sz="1100">
                        <a:solidFill>
                          <a:srgbClr val="000000"/>
                        </a:solidFill>
                        <a:latin typeface="Calibri"/>
                        <a:ea typeface="Calibri"/>
                        <a:cs typeface="Arial"/>
                      </a:endParaRPr>
                    </a:p>
                  </a:txBody>
                  <a:tcPr marL="66321" marR="66321" marT="0" marB="0" anchor="b">
                    <a:lnL w="12700" cap="flat" cmpd="sng" algn="ctr">
                      <a:solidFill>
                        <a:srgbClr val="78808D"/>
                      </a:solidFill>
                      <a:prstDash val="solid"/>
                      <a:round/>
                      <a:headEnd type="none" w="med" len="med"/>
                      <a:tailEnd type="none" w="med" len="med"/>
                    </a:lnL>
                    <a:lnR w="12700" cap="flat" cmpd="sng" algn="ctr">
                      <a:solidFill>
                        <a:srgbClr val="78808D"/>
                      </a:solidFill>
                      <a:prstDash val="solid"/>
                      <a:round/>
                      <a:headEnd type="none" w="med" len="med"/>
                      <a:tailEnd type="none" w="med" len="med"/>
                    </a:lnR>
                    <a:lnT w="12700" cap="flat" cmpd="sng" algn="ctr">
                      <a:solidFill>
                        <a:srgbClr val="78808D"/>
                      </a:solidFill>
                      <a:prstDash val="solid"/>
                      <a:round/>
                      <a:headEnd type="none" w="med" len="med"/>
                      <a:tailEnd type="none" w="med" len="med"/>
                    </a:lnT>
                    <a:lnB w="12700" cap="flat" cmpd="sng" algn="ctr">
                      <a:solidFill>
                        <a:srgbClr val="78808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Arial"/>
                          <a:ea typeface="Times New Roman"/>
                          <a:cs typeface="Arial"/>
                        </a:rPr>
                        <a:t>10Ф16</a:t>
                      </a:r>
                      <a:endParaRPr lang="en-US" sz="1100">
                        <a:solidFill>
                          <a:srgbClr val="000000"/>
                        </a:solidFill>
                        <a:latin typeface="Calibri"/>
                        <a:ea typeface="Calibri"/>
                        <a:cs typeface="Arial"/>
                      </a:endParaRPr>
                    </a:p>
                  </a:txBody>
                  <a:tcPr marL="66321" marR="66321" marT="0" marB="0">
                    <a:lnL w="12700" cap="flat" cmpd="sng" algn="ctr">
                      <a:solidFill>
                        <a:srgbClr val="78808D"/>
                      </a:solidFill>
                      <a:prstDash val="solid"/>
                      <a:round/>
                      <a:headEnd type="none" w="med" len="med"/>
                      <a:tailEnd type="none" w="med" len="med"/>
                    </a:lnL>
                    <a:lnR w="12700" cap="flat" cmpd="sng" algn="ctr">
                      <a:solidFill>
                        <a:srgbClr val="78808D"/>
                      </a:solidFill>
                      <a:prstDash val="solid"/>
                      <a:round/>
                      <a:headEnd type="none" w="med" len="med"/>
                      <a:tailEnd type="none" w="med" len="med"/>
                    </a:lnR>
                    <a:lnT w="12700" cap="flat" cmpd="sng" algn="ctr">
                      <a:solidFill>
                        <a:srgbClr val="78808D"/>
                      </a:solidFill>
                      <a:prstDash val="solid"/>
                      <a:round/>
                      <a:headEnd type="none" w="med" len="med"/>
                      <a:tailEnd type="none" w="med" len="med"/>
                    </a:lnT>
                    <a:lnB w="12700" cap="flat" cmpd="sng" algn="ctr">
                      <a:solidFill>
                        <a:srgbClr val="78808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Arial"/>
                          <a:ea typeface="Times New Roman"/>
                          <a:cs typeface="Arial"/>
                        </a:rPr>
                        <a:t>8Ф16</a:t>
                      </a:r>
                      <a:endParaRPr lang="en-US" sz="1100" dirty="0">
                        <a:solidFill>
                          <a:srgbClr val="000000"/>
                        </a:solidFill>
                        <a:latin typeface="Calibri"/>
                        <a:ea typeface="Calibri"/>
                        <a:cs typeface="Arial"/>
                      </a:endParaRPr>
                    </a:p>
                  </a:txBody>
                  <a:tcPr marL="66321" marR="66321" marT="0" marB="0">
                    <a:lnL w="12700" cap="flat" cmpd="sng" algn="ctr">
                      <a:solidFill>
                        <a:srgbClr val="78808D"/>
                      </a:solidFill>
                      <a:prstDash val="solid"/>
                      <a:round/>
                      <a:headEnd type="none" w="med" len="med"/>
                      <a:tailEnd type="none" w="med" len="med"/>
                    </a:lnL>
                    <a:lnR w="12700" cap="flat" cmpd="sng" algn="ctr">
                      <a:solidFill>
                        <a:srgbClr val="78808D"/>
                      </a:solidFill>
                      <a:prstDash val="solid"/>
                      <a:round/>
                      <a:headEnd type="none" w="med" len="med"/>
                      <a:tailEnd type="none" w="med" len="med"/>
                    </a:lnR>
                    <a:lnT w="12700" cap="flat" cmpd="sng" algn="ctr">
                      <a:solidFill>
                        <a:srgbClr val="78808D"/>
                      </a:solidFill>
                      <a:prstDash val="solid"/>
                      <a:round/>
                      <a:headEnd type="none" w="med" len="med"/>
                      <a:tailEnd type="none" w="med" len="med"/>
                    </a:lnT>
                    <a:lnB w="12700" cap="flat" cmpd="sng" algn="ctr">
                      <a:solidFill>
                        <a:srgbClr val="78808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Arial"/>
                          <a:ea typeface="Times New Roman"/>
                          <a:cs typeface="Arial"/>
                        </a:rPr>
                        <a:t>8Ф14</a:t>
                      </a:r>
                      <a:endParaRPr lang="en-US" sz="1100">
                        <a:solidFill>
                          <a:srgbClr val="000000"/>
                        </a:solidFill>
                        <a:latin typeface="Calibri"/>
                        <a:ea typeface="Calibri"/>
                        <a:cs typeface="Arial"/>
                      </a:endParaRPr>
                    </a:p>
                  </a:txBody>
                  <a:tcPr marL="66321" marR="66321" marT="0" marB="0">
                    <a:lnL w="12700" cap="flat" cmpd="sng" algn="ctr">
                      <a:solidFill>
                        <a:srgbClr val="78808D"/>
                      </a:solidFill>
                      <a:prstDash val="solid"/>
                      <a:round/>
                      <a:headEnd type="none" w="med" len="med"/>
                      <a:tailEnd type="none" w="med" len="med"/>
                    </a:lnL>
                    <a:lnR w="12700" cap="flat" cmpd="sng" algn="ctr">
                      <a:solidFill>
                        <a:srgbClr val="78808D"/>
                      </a:solidFill>
                      <a:prstDash val="solid"/>
                      <a:round/>
                      <a:headEnd type="none" w="med" len="med"/>
                      <a:tailEnd type="none" w="med" len="med"/>
                    </a:lnR>
                    <a:lnT w="12700" cap="flat" cmpd="sng" algn="ctr">
                      <a:solidFill>
                        <a:srgbClr val="78808D"/>
                      </a:solidFill>
                      <a:prstDash val="solid"/>
                      <a:round/>
                      <a:headEnd type="none" w="med" len="med"/>
                      <a:tailEnd type="none" w="med" len="med"/>
                    </a:lnT>
                    <a:lnB w="12700" cap="flat" cmpd="sng" algn="ctr">
                      <a:solidFill>
                        <a:srgbClr val="78808D"/>
                      </a:solidFill>
                      <a:prstDash val="solid"/>
                      <a:round/>
                      <a:headEnd type="none" w="med" len="med"/>
                      <a:tailEnd type="none" w="med" len="med"/>
                    </a:lnB>
                  </a:tcPr>
                </a:tc>
              </a:tr>
              <a:tr h="300570">
                <a:tc rowSpan="4">
                  <a:txBody>
                    <a:bodyPr/>
                    <a:lstStyle/>
                    <a:p>
                      <a:pPr marL="0" marR="0" algn="ctr">
                        <a:lnSpc>
                          <a:spcPct val="115000"/>
                        </a:lnSpc>
                        <a:spcBef>
                          <a:spcPts val="0"/>
                        </a:spcBef>
                        <a:spcAft>
                          <a:spcPts val="0"/>
                        </a:spcAft>
                      </a:pPr>
                      <a:r>
                        <a:rPr lang="en-US" sz="1100" b="1">
                          <a:solidFill>
                            <a:srgbClr val="000000"/>
                          </a:solidFill>
                          <a:latin typeface="Arial"/>
                          <a:ea typeface="Times New Roman"/>
                          <a:cs typeface="Arial"/>
                        </a:rPr>
                        <a:t>3rd floor</a:t>
                      </a:r>
                      <a:endParaRPr lang="en-US" sz="1100">
                        <a:solidFill>
                          <a:srgbClr val="000000"/>
                        </a:solidFill>
                        <a:latin typeface="Calibri"/>
                        <a:ea typeface="Calibri"/>
                        <a:cs typeface="Arial"/>
                      </a:endParaRPr>
                    </a:p>
                  </a:txBody>
                  <a:tcPr marL="66321" marR="66321" marT="0" marB="0" anchor="ctr">
                    <a:lnL w="12700" cap="flat" cmpd="sng" algn="ctr">
                      <a:solidFill>
                        <a:srgbClr val="78808D"/>
                      </a:solidFill>
                      <a:prstDash val="solid"/>
                      <a:round/>
                      <a:headEnd type="none" w="med" len="med"/>
                      <a:tailEnd type="none" w="med" len="med"/>
                    </a:lnL>
                    <a:lnR w="12700" cap="flat" cmpd="sng" algn="ctr">
                      <a:solidFill>
                        <a:srgbClr val="78808D"/>
                      </a:solidFill>
                      <a:prstDash val="solid"/>
                      <a:round/>
                      <a:headEnd type="none" w="med" len="med"/>
                      <a:tailEnd type="none" w="med" len="med"/>
                    </a:lnR>
                    <a:lnT w="12700" cap="flat" cmpd="sng" algn="ctr">
                      <a:solidFill>
                        <a:srgbClr val="78808D"/>
                      </a:solidFill>
                      <a:prstDash val="solid"/>
                      <a:round/>
                      <a:headEnd type="none" w="med" len="med"/>
                      <a:tailEnd type="none" w="med" len="med"/>
                    </a:lnT>
                    <a:lnB w="12700" cap="flat" cmpd="sng" algn="ctr">
                      <a:solidFill>
                        <a:srgbClr val="78808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latin typeface="Arial"/>
                          <a:ea typeface="Times New Roman"/>
                          <a:cs typeface="Arial"/>
                        </a:rPr>
                        <a:t>Section</a:t>
                      </a:r>
                      <a:endParaRPr lang="en-US" sz="1100">
                        <a:solidFill>
                          <a:srgbClr val="000000"/>
                        </a:solidFill>
                        <a:latin typeface="Calibri"/>
                        <a:ea typeface="Calibri"/>
                        <a:cs typeface="Arial"/>
                      </a:endParaRPr>
                    </a:p>
                  </a:txBody>
                  <a:tcPr marL="66321" marR="66321" marT="0" marB="0" anchor="b">
                    <a:lnL w="12700" cap="flat" cmpd="sng" algn="ctr">
                      <a:solidFill>
                        <a:srgbClr val="78808D"/>
                      </a:solidFill>
                      <a:prstDash val="solid"/>
                      <a:round/>
                      <a:headEnd type="none" w="med" len="med"/>
                      <a:tailEnd type="none" w="med" len="med"/>
                    </a:lnL>
                    <a:lnR w="12700" cap="flat" cmpd="sng" algn="ctr">
                      <a:solidFill>
                        <a:srgbClr val="78808D"/>
                      </a:solidFill>
                      <a:prstDash val="solid"/>
                      <a:round/>
                      <a:headEnd type="none" w="med" len="med"/>
                      <a:tailEnd type="none" w="med" len="med"/>
                    </a:lnR>
                    <a:lnT w="12700" cap="flat" cmpd="sng" algn="ctr">
                      <a:solidFill>
                        <a:srgbClr val="78808D"/>
                      </a:solidFill>
                      <a:prstDash val="solid"/>
                      <a:round/>
                      <a:headEnd type="none" w="med" len="med"/>
                      <a:tailEnd type="none" w="med" len="med"/>
                    </a:lnT>
                    <a:lnB w="12700" cap="flat" cmpd="sng" algn="ctr">
                      <a:solidFill>
                        <a:srgbClr val="78808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Arial"/>
                          <a:ea typeface="Times New Roman"/>
                          <a:cs typeface="Arial"/>
                        </a:rPr>
                        <a:t>50x25</a:t>
                      </a:r>
                      <a:endParaRPr lang="en-US" sz="1100">
                        <a:solidFill>
                          <a:srgbClr val="000000"/>
                        </a:solidFill>
                        <a:latin typeface="Calibri"/>
                        <a:ea typeface="Calibri"/>
                        <a:cs typeface="Arial"/>
                      </a:endParaRPr>
                    </a:p>
                  </a:txBody>
                  <a:tcPr marL="66321" marR="66321" marT="0" marB="0">
                    <a:lnL w="12700" cap="flat" cmpd="sng" algn="ctr">
                      <a:solidFill>
                        <a:srgbClr val="78808D"/>
                      </a:solidFill>
                      <a:prstDash val="solid"/>
                      <a:round/>
                      <a:headEnd type="none" w="med" len="med"/>
                      <a:tailEnd type="none" w="med" len="med"/>
                    </a:lnL>
                    <a:lnR w="12700" cap="flat" cmpd="sng" algn="ctr">
                      <a:solidFill>
                        <a:srgbClr val="78808D"/>
                      </a:solidFill>
                      <a:prstDash val="solid"/>
                      <a:round/>
                      <a:headEnd type="none" w="med" len="med"/>
                      <a:tailEnd type="none" w="med" len="med"/>
                    </a:lnR>
                    <a:lnT w="12700" cap="flat" cmpd="sng" algn="ctr">
                      <a:solidFill>
                        <a:srgbClr val="78808D"/>
                      </a:solidFill>
                      <a:prstDash val="solid"/>
                      <a:round/>
                      <a:headEnd type="none" w="med" len="med"/>
                      <a:tailEnd type="none" w="med" len="med"/>
                    </a:lnT>
                    <a:lnB w="12700" cap="flat" cmpd="sng" algn="ctr">
                      <a:solidFill>
                        <a:srgbClr val="78808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Arial"/>
                          <a:ea typeface="Times New Roman"/>
                          <a:cs typeface="Arial"/>
                        </a:rPr>
                        <a:t>50x25</a:t>
                      </a:r>
                      <a:endParaRPr lang="en-US" sz="1100">
                        <a:solidFill>
                          <a:srgbClr val="000000"/>
                        </a:solidFill>
                        <a:latin typeface="Calibri"/>
                        <a:ea typeface="Calibri"/>
                        <a:cs typeface="Arial"/>
                      </a:endParaRPr>
                    </a:p>
                  </a:txBody>
                  <a:tcPr marL="66321" marR="66321" marT="0" marB="0">
                    <a:lnL w="12700" cap="flat" cmpd="sng" algn="ctr">
                      <a:solidFill>
                        <a:srgbClr val="78808D"/>
                      </a:solidFill>
                      <a:prstDash val="solid"/>
                      <a:round/>
                      <a:headEnd type="none" w="med" len="med"/>
                      <a:tailEnd type="none" w="med" len="med"/>
                    </a:lnL>
                    <a:lnR w="12700" cap="flat" cmpd="sng" algn="ctr">
                      <a:solidFill>
                        <a:srgbClr val="78808D"/>
                      </a:solidFill>
                      <a:prstDash val="solid"/>
                      <a:round/>
                      <a:headEnd type="none" w="med" len="med"/>
                      <a:tailEnd type="none" w="med" len="med"/>
                    </a:lnR>
                    <a:lnT w="12700" cap="flat" cmpd="sng" algn="ctr">
                      <a:solidFill>
                        <a:srgbClr val="78808D"/>
                      </a:solidFill>
                      <a:prstDash val="solid"/>
                      <a:round/>
                      <a:headEnd type="none" w="med" len="med"/>
                      <a:tailEnd type="none" w="med" len="med"/>
                    </a:lnT>
                    <a:lnB w="12700" cap="flat" cmpd="sng" algn="ctr">
                      <a:solidFill>
                        <a:srgbClr val="78808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Arial"/>
                          <a:ea typeface="Times New Roman"/>
                          <a:cs typeface="Arial"/>
                        </a:rPr>
                        <a:t>40x25</a:t>
                      </a:r>
                      <a:endParaRPr lang="en-US" sz="1100" dirty="0">
                        <a:solidFill>
                          <a:srgbClr val="000000"/>
                        </a:solidFill>
                        <a:latin typeface="Calibri"/>
                        <a:ea typeface="Calibri"/>
                        <a:cs typeface="Arial"/>
                      </a:endParaRPr>
                    </a:p>
                  </a:txBody>
                  <a:tcPr marL="66321" marR="66321" marT="0" marB="0">
                    <a:lnL w="12700" cap="flat" cmpd="sng" algn="ctr">
                      <a:solidFill>
                        <a:srgbClr val="78808D"/>
                      </a:solidFill>
                      <a:prstDash val="solid"/>
                      <a:round/>
                      <a:headEnd type="none" w="med" len="med"/>
                      <a:tailEnd type="none" w="med" len="med"/>
                    </a:lnL>
                    <a:lnR w="12700" cap="flat" cmpd="sng" algn="ctr">
                      <a:solidFill>
                        <a:srgbClr val="78808D"/>
                      </a:solidFill>
                      <a:prstDash val="solid"/>
                      <a:round/>
                      <a:headEnd type="none" w="med" len="med"/>
                      <a:tailEnd type="none" w="med" len="med"/>
                    </a:lnR>
                    <a:lnT w="12700" cap="flat" cmpd="sng" algn="ctr">
                      <a:solidFill>
                        <a:srgbClr val="78808D"/>
                      </a:solidFill>
                      <a:prstDash val="solid"/>
                      <a:round/>
                      <a:headEnd type="none" w="med" len="med"/>
                      <a:tailEnd type="none" w="med" len="med"/>
                    </a:lnT>
                    <a:lnB w="12700" cap="flat" cmpd="sng" algn="ctr">
                      <a:solidFill>
                        <a:srgbClr val="78808D"/>
                      </a:solidFill>
                      <a:prstDash val="solid"/>
                      <a:round/>
                      <a:headEnd type="none" w="med" len="med"/>
                      <a:tailEnd type="none" w="med" len="med"/>
                    </a:lnB>
                  </a:tcPr>
                </a:tc>
              </a:tr>
              <a:tr h="300570">
                <a:tc vMerge="1">
                  <a:txBody>
                    <a:bodyPr/>
                    <a:lstStyle/>
                    <a:p>
                      <a:endParaRPr lang="en-US"/>
                    </a:p>
                  </a:txBody>
                  <a:tcPr/>
                </a:tc>
                <a:tc>
                  <a:txBody>
                    <a:bodyPr/>
                    <a:lstStyle/>
                    <a:p>
                      <a:pPr marL="0" marR="0" algn="ctr">
                        <a:lnSpc>
                          <a:spcPct val="115000"/>
                        </a:lnSpc>
                        <a:spcBef>
                          <a:spcPts val="0"/>
                        </a:spcBef>
                        <a:spcAft>
                          <a:spcPts val="0"/>
                        </a:spcAft>
                      </a:pPr>
                      <a:r>
                        <a:rPr lang="en-US" sz="1100" b="1">
                          <a:solidFill>
                            <a:srgbClr val="000000"/>
                          </a:solidFill>
                          <a:latin typeface="Arial"/>
                          <a:ea typeface="Times New Roman"/>
                          <a:cs typeface="Arial"/>
                        </a:rPr>
                        <a:t>rebar percentage</a:t>
                      </a:r>
                      <a:endParaRPr lang="en-US" sz="1100">
                        <a:solidFill>
                          <a:srgbClr val="000000"/>
                        </a:solidFill>
                        <a:latin typeface="Calibri"/>
                        <a:ea typeface="Calibri"/>
                        <a:cs typeface="Arial"/>
                      </a:endParaRPr>
                    </a:p>
                  </a:txBody>
                  <a:tcPr marL="66321" marR="66321" marT="0" marB="0" anchor="b">
                    <a:lnL w="12700" cap="flat" cmpd="sng" algn="ctr">
                      <a:solidFill>
                        <a:srgbClr val="78808D"/>
                      </a:solidFill>
                      <a:prstDash val="solid"/>
                      <a:round/>
                      <a:headEnd type="none" w="med" len="med"/>
                      <a:tailEnd type="none" w="med" len="med"/>
                    </a:lnL>
                    <a:lnR w="12700" cap="flat" cmpd="sng" algn="ctr">
                      <a:solidFill>
                        <a:srgbClr val="78808D"/>
                      </a:solidFill>
                      <a:prstDash val="solid"/>
                      <a:round/>
                      <a:headEnd type="none" w="med" len="med"/>
                      <a:tailEnd type="none" w="med" len="med"/>
                    </a:lnR>
                    <a:lnT w="12700" cap="flat" cmpd="sng" algn="ctr">
                      <a:solidFill>
                        <a:srgbClr val="78808D"/>
                      </a:solidFill>
                      <a:prstDash val="solid"/>
                      <a:round/>
                      <a:headEnd type="none" w="med" len="med"/>
                      <a:tailEnd type="none" w="med" len="med"/>
                    </a:lnT>
                    <a:lnB w="12700" cap="flat" cmpd="sng" algn="ctr">
                      <a:solidFill>
                        <a:srgbClr val="78808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Arial"/>
                          <a:ea typeface="Times New Roman"/>
                          <a:cs typeface="Arial"/>
                        </a:rPr>
                        <a:t>1.56%</a:t>
                      </a:r>
                      <a:endParaRPr lang="en-US" sz="1100">
                        <a:solidFill>
                          <a:srgbClr val="000000"/>
                        </a:solidFill>
                        <a:latin typeface="Calibri"/>
                        <a:ea typeface="Calibri"/>
                        <a:cs typeface="Arial"/>
                      </a:endParaRPr>
                    </a:p>
                  </a:txBody>
                  <a:tcPr marL="66321" marR="66321" marT="0" marB="0">
                    <a:lnL w="12700" cap="flat" cmpd="sng" algn="ctr">
                      <a:solidFill>
                        <a:srgbClr val="78808D"/>
                      </a:solidFill>
                      <a:prstDash val="solid"/>
                      <a:round/>
                      <a:headEnd type="none" w="med" len="med"/>
                      <a:tailEnd type="none" w="med" len="med"/>
                    </a:lnL>
                    <a:lnR w="12700" cap="flat" cmpd="sng" algn="ctr">
                      <a:solidFill>
                        <a:srgbClr val="78808D"/>
                      </a:solidFill>
                      <a:prstDash val="solid"/>
                      <a:round/>
                      <a:headEnd type="none" w="med" len="med"/>
                      <a:tailEnd type="none" w="med" len="med"/>
                    </a:lnR>
                    <a:lnT w="12700" cap="flat" cmpd="sng" algn="ctr">
                      <a:solidFill>
                        <a:srgbClr val="78808D"/>
                      </a:solidFill>
                      <a:prstDash val="solid"/>
                      <a:round/>
                      <a:headEnd type="none" w="med" len="med"/>
                      <a:tailEnd type="none" w="med" len="med"/>
                    </a:lnT>
                    <a:lnB w="12700" cap="flat" cmpd="sng" algn="ctr">
                      <a:solidFill>
                        <a:srgbClr val="78808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Arial"/>
                          <a:ea typeface="Times New Roman"/>
                          <a:cs typeface="Arial"/>
                        </a:rPr>
                        <a:t>1%</a:t>
                      </a:r>
                      <a:endParaRPr lang="en-US" sz="1100">
                        <a:solidFill>
                          <a:srgbClr val="000000"/>
                        </a:solidFill>
                        <a:latin typeface="Calibri"/>
                        <a:ea typeface="Calibri"/>
                        <a:cs typeface="Arial"/>
                      </a:endParaRPr>
                    </a:p>
                  </a:txBody>
                  <a:tcPr marL="66321" marR="66321" marT="0" marB="0">
                    <a:lnL w="12700" cap="flat" cmpd="sng" algn="ctr">
                      <a:solidFill>
                        <a:srgbClr val="78808D"/>
                      </a:solidFill>
                      <a:prstDash val="solid"/>
                      <a:round/>
                      <a:headEnd type="none" w="med" len="med"/>
                      <a:tailEnd type="none" w="med" len="med"/>
                    </a:lnL>
                    <a:lnR w="12700" cap="flat" cmpd="sng" algn="ctr">
                      <a:solidFill>
                        <a:srgbClr val="78808D"/>
                      </a:solidFill>
                      <a:prstDash val="solid"/>
                      <a:round/>
                      <a:headEnd type="none" w="med" len="med"/>
                      <a:tailEnd type="none" w="med" len="med"/>
                    </a:lnR>
                    <a:lnT w="12700" cap="flat" cmpd="sng" algn="ctr">
                      <a:solidFill>
                        <a:srgbClr val="78808D"/>
                      </a:solidFill>
                      <a:prstDash val="solid"/>
                      <a:round/>
                      <a:headEnd type="none" w="med" len="med"/>
                      <a:tailEnd type="none" w="med" len="med"/>
                    </a:lnT>
                    <a:lnB w="12700" cap="flat" cmpd="sng" algn="ctr">
                      <a:solidFill>
                        <a:srgbClr val="78808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Arial"/>
                          <a:ea typeface="Times New Roman"/>
                          <a:cs typeface="Arial"/>
                        </a:rPr>
                        <a:t>1%</a:t>
                      </a:r>
                      <a:endParaRPr lang="en-US" sz="1100" dirty="0">
                        <a:solidFill>
                          <a:srgbClr val="000000"/>
                        </a:solidFill>
                        <a:latin typeface="Calibri"/>
                        <a:ea typeface="Calibri"/>
                        <a:cs typeface="Arial"/>
                      </a:endParaRPr>
                    </a:p>
                  </a:txBody>
                  <a:tcPr marL="66321" marR="66321" marT="0" marB="0">
                    <a:lnL w="12700" cap="flat" cmpd="sng" algn="ctr">
                      <a:solidFill>
                        <a:srgbClr val="78808D"/>
                      </a:solidFill>
                      <a:prstDash val="solid"/>
                      <a:round/>
                      <a:headEnd type="none" w="med" len="med"/>
                      <a:tailEnd type="none" w="med" len="med"/>
                    </a:lnL>
                    <a:lnR w="12700" cap="flat" cmpd="sng" algn="ctr">
                      <a:solidFill>
                        <a:srgbClr val="78808D"/>
                      </a:solidFill>
                      <a:prstDash val="solid"/>
                      <a:round/>
                      <a:headEnd type="none" w="med" len="med"/>
                      <a:tailEnd type="none" w="med" len="med"/>
                    </a:lnR>
                    <a:lnT w="12700" cap="flat" cmpd="sng" algn="ctr">
                      <a:solidFill>
                        <a:srgbClr val="78808D"/>
                      </a:solidFill>
                      <a:prstDash val="solid"/>
                      <a:round/>
                      <a:headEnd type="none" w="med" len="med"/>
                      <a:tailEnd type="none" w="med" len="med"/>
                    </a:lnT>
                    <a:lnB w="12700" cap="flat" cmpd="sng" algn="ctr">
                      <a:solidFill>
                        <a:srgbClr val="78808D"/>
                      </a:solidFill>
                      <a:prstDash val="solid"/>
                      <a:round/>
                      <a:headEnd type="none" w="med" len="med"/>
                      <a:tailEnd type="none" w="med" len="med"/>
                    </a:lnB>
                  </a:tcPr>
                </a:tc>
              </a:tr>
              <a:tr h="300570">
                <a:tc vMerge="1">
                  <a:txBody>
                    <a:bodyPr/>
                    <a:lstStyle/>
                    <a:p>
                      <a:endParaRPr lang="en-US"/>
                    </a:p>
                  </a:txBody>
                  <a:tcPr/>
                </a:tc>
                <a:tc>
                  <a:txBody>
                    <a:bodyPr/>
                    <a:lstStyle/>
                    <a:p>
                      <a:pPr marL="0" marR="0" algn="ctr">
                        <a:lnSpc>
                          <a:spcPct val="115000"/>
                        </a:lnSpc>
                        <a:spcBef>
                          <a:spcPts val="0"/>
                        </a:spcBef>
                        <a:spcAft>
                          <a:spcPts val="0"/>
                        </a:spcAft>
                      </a:pPr>
                      <a:r>
                        <a:rPr lang="en-US" sz="1100" b="1">
                          <a:solidFill>
                            <a:srgbClr val="000000"/>
                          </a:solidFill>
                          <a:latin typeface="Arial"/>
                          <a:ea typeface="Times New Roman"/>
                          <a:cs typeface="Arial"/>
                        </a:rPr>
                        <a:t>A</a:t>
                      </a:r>
                      <a:r>
                        <a:rPr lang="en-US" sz="1100" b="1" baseline="-25000">
                          <a:solidFill>
                            <a:srgbClr val="000000"/>
                          </a:solidFill>
                          <a:latin typeface="Arial"/>
                          <a:ea typeface="Times New Roman"/>
                          <a:cs typeface="Arial"/>
                        </a:rPr>
                        <a:t>S</a:t>
                      </a:r>
                      <a:endParaRPr lang="en-US" sz="1100">
                        <a:solidFill>
                          <a:srgbClr val="000000"/>
                        </a:solidFill>
                        <a:latin typeface="Calibri"/>
                        <a:ea typeface="Calibri"/>
                        <a:cs typeface="Arial"/>
                      </a:endParaRPr>
                    </a:p>
                  </a:txBody>
                  <a:tcPr marL="66321" marR="66321" marT="0" marB="0" anchor="b">
                    <a:lnL w="12700" cap="flat" cmpd="sng" algn="ctr">
                      <a:solidFill>
                        <a:srgbClr val="78808D"/>
                      </a:solidFill>
                      <a:prstDash val="solid"/>
                      <a:round/>
                      <a:headEnd type="none" w="med" len="med"/>
                      <a:tailEnd type="none" w="med" len="med"/>
                    </a:lnL>
                    <a:lnR w="12700" cap="flat" cmpd="sng" algn="ctr">
                      <a:solidFill>
                        <a:srgbClr val="78808D"/>
                      </a:solidFill>
                      <a:prstDash val="solid"/>
                      <a:round/>
                      <a:headEnd type="none" w="med" len="med"/>
                      <a:tailEnd type="none" w="med" len="med"/>
                    </a:lnR>
                    <a:lnT w="12700" cap="flat" cmpd="sng" algn="ctr">
                      <a:solidFill>
                        <a:srgbClr val="78808D"/>
                      </a:solidFill>
                      <a:prstDash val="solid"/>
                      <a:round/>
                      <a:headEnd type="none" w="med" len="med"/>
                      <a:tailEnd type="none" w="med" len="med"/>
                    </a:lnT>
                    <a:lnB w="12700" cap="flat" cmpd="sng" algn="ctr">
                      <a:solidFill>
                        <a:srgbClr val="78808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Arial"/>
                          <a:ea typeface="Times New Roman"/>
                          <a:cs typeface="Arial"/>
                        </a:rPr>
                        <a:t>19.5</a:t>
                      </a:r>
                      <a:endParaRPr lang="en-US" sz="1100">
                        <a:solidFill>
                          <a:srgbClr val="000000"/>
                        </a:solidFill>
                        <a:latin typeface="Calibri"/>
                        <a:ea typeface="Calibri"/>
                        <a:cs typeface="Arial"/>
                      </a:endParaRPr>
                    </a:p>
                  </a:txBody>
                  <a:tcPr marL="66321" marR="66321" marT="0" marB="0">
                    <a:lnL w="12700" cap="flat" cmpd="sng" algn="ctr">
                      <a:solidFill>
                        <a:srgbClr val="78808D"/>
                      </a:solidFill>
                      <a:prstDash val="solid"/>
                      <a:round/>
                      <a:headEnd type="none" w="med" len="med"/>
                      <a:tailEnd type="none" w="med" len="med"/>
                    </a:lnL>
                    <a:lnR w="12700" cap="flat" cmpd="sng" algn="ctr">
                      <a:solidFill>
                        <a:srgbClr val="78808D"/>
                      </a:solidFill>
                      <a:prstDash val="solid"/>
                      <a:round/>
                      <a:headEnd type="none" w="med" len="med"/>
                      <a:tailEnd type="none" w="med" len="med"/>
                    </a:lnR>
                    <a:lnT w="12700" cap="flat" cmpd="sng" algn="ctr">
                      <a:solidFill>
                        <a:srgbClr val="78808D"/>
                      </a:solidFill>
                      <a:prstDash val="solid"/>
                      <a:round/>
                      <a:headEnd type="none" w="med" len="med"/>
                      <a:tailEnd type="none" w="med" len="med"/>
                    </a:lnT>
                    <a:lnB w="12700" cap="flat" cmpd="sng" algn="ctr">
                      <a:solidFill>
                        <a:srgbClr val="78808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Arial"/>
                          <a:ea typeface="Times New Roman"/>
                          <a:cs typeface="Arial"/>
                        </a:rPr>
                        <a:t>12.5</a:t>
                      </a:r>
                      <a:endParaRPr lang="en-US" sz="1100">
                        <a:solidFill>
                          <a:srgbClr val="000000"/>
                        </a:solidFill>
                        <a:latin typeface="Calibri"/>
                        <a:ea typeface="Calibri"/>
                        <a:cs typeface="Arial"/>
                      </a:endParaRPr>
                    </a:p>
                  </a:txBody>
                  <a:tcPr marL="66321" marR="66321" marT="0" marB="0">
                    <a:lnL w="12700" cap="flat" cmpd="sng" algn="ctr">
                      <a:solidFill>
                        <a:srgbClr val="78808D"/>
                      </a:solidFill>
                      <a:prstDash val="solid"/>
                      <a:round/>
                      <a:headEnd type="none" w="med" len="med"/>
                      <a:tailEnd type="none" w="med" len="med"/>
                    </a:lnL>
                    <a:lnR w="12700" cap="flat" cmpd="sng" algn="ctr">
                      <a:solidFill>
                        <a:srgbClr val="78808D"/>
                      </a:solidFill>
                      <a:prstDash val="solid"/>
                      <a:round/>
                      <a:headEnd type="none" w="med" len="med"/>
                      <a:tailEnd type="none" w="med" len="med"/>
                    </a:lnR>
                    <a:lnT w="12700" cap="flat" cmpd="sng" algn="ctr">
                      <a:solidFill>
                        <a:srgbClr val="78808D"/>
                      </a:solidFill>
                      <a:prstDash val="solid"/>
                      <a:round/>
                      <a:headEnd type="none" w="med" len="med"/>
                      <a:tailEnd type="none" w="med" len="med"/>
                    </a:lnT>
                    <a:lnB w="12700" cap="flat" cmpd="sng" algn="ctr">
                      <a:solidFill>
                        <a:srgbClr val="78808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Arial"/>
                          <a:ea typeface="Times New Roman"/>
                          <a:cs typeface="Arial"/>
                        </a:rPr>
                        <a:t>10.0</a:t>
                      </a:r>
                      <a:endParaRPr lang="en-US" sz="1100" dirty="0">
                        <a:solidFill>
                          <a:srgbClr val="000000"/>
                        </a:solidFill>
                        <a:latin typeface="Calibri"/>
                        <a:ea typeface="Calibri"/>
                        <a:cs typeface="Arial"/>
                      </a:endParaRPr>
                    </a:p>
                  </a:txBody>
                  <a:tcPr marL="66321" marR="66321" marT="0" marB="0">
                    <a:lnL w="12700" cap="flat" cmpd="sng" algn="ctr">
                      <a:solidFill>
                        <a:srgbClr val="78808D"/>
                      </a:solidFill>
                      <a:prstDash val="solid"/>
                      <a:round/>
                      <a:headEnd type="none" w="med" len="med"/>
                      <a:tailEnd type="none" w="med" len="med"/>
                    </a:lnL>
                    <a:lnR w="12700" cap="flat" cmpd="sng" algn="ctr">
                      <a:solidFill>
                        <a:srgbClr val="78808D"/>
                      </a:solidFill>
                      <a:prstDash val="solid"/>
                      <a:round/>
                      <a:headEnd type="none" w="med" len="med"/>
                      <a:tailEnd type="none" w="med" len="med"/>
                    </a:lnR>
                    <a:lnT w="12700" cap="flat" cmpd="sng" algn="ctr">
                      <a:solidFill>
                        <a:srgbClr val="78808D"/>
                      </a:solidFill>
                      <a:prstDash val="solid"/>
                      <a:round/>
                      <a:headEnd type="none" w="med" len="med"/>
                      <a:tailEnd type="none" w="med" len="med"/>
                    </a:lnT>
                    <a:lnB w="12700" cap="flat" cmpd="sng" algn="ctr">
                      <a:solidFill>
                        <a:srgbClr val="78808D"/>
                      </a:solidFill>
                      <a:prstDash val="solid"/>
                      <a:round/>
                      <a:headEnd type="none" w="med" len="med"/>
                      <a:tailEnd type="none" w="med" len="med"/>
                    </a:lnB>
                  </a:tcPr>
                </a:tc>
              </a:tr>
              <a:tr h="300570">
                <a:tc vMerge="1">
                  <a:txBody>
                    <a:bodyPr/>
                    <a:lstStyle/>
                    <a:p>
                      <a:endParaRPr lang="en-US"/>
                    </a:p>
                  </a:txBody>
                  <a:tcPr/>
                </a:tc>
                <a:tc>
                  <a:txBody>
                    <a:bodyPr/>
                    <a:lstStyle/>
                    <a:p>
                      <a:pPr marL="0" marR="0" algn="ctr">
                        <a:lnSpc>
                          <a:spcPct val="115000"/>
                        </a:lnSpc>
                        <a:spcBef>
                          <a:spcPts val="0"/>
                        </a:spcBef>
                        <a:spcAft>
                          <a:spcPts val="0"/>
                        </a:spcAft>
                      </a:pPr>
                      <a:r>
                        <a:rPr lang="en-US" sz="1100" b="1">
                          <a:solidFill>
                            <a:srgbClr val="000000"/>
                          </a:solidFill>
                          <a:latin typeface="Arial"/>
                          <a:ea typeface="Times New Roman"/>
                          <a:cs typeface="Arial"/>
                        </a:rPr>
                        <a:t># of  bars</a:t>
                      </a:r>
                      <a:endParaRPr lang="en-US" sz="1100">
                        <a:solidFill>
                          <a:srgbClr val="000000"/>
                        </a:solidFill>
                        <a:latin typeface="Calibri"/>
                        <a:ea typeface="Calibri"/>
                        <a:cs typeface="Arial"/>
                      </a:endParaRPr>
                    </a:p>
                  </a:txBody>
                  <a:tcPr marL="66321" marR="66321" marT="0" marB="0" anchor="b">
                    <a:lnL w="12700" cap="flat" cmpd="sng" algn="ctr">
                      <a:solidFill>
                        <a:srgbClr val="78808D"/>
                      </a:solidFill>
                      <a:prstDash val="solid"/>
                      <a:round/>
                      <a:headEnd type="none" w="med" len="med"/>
                      <a:tailEnd type="none" w="med" len="med"/>
                    </a:lnL>
                    <a:lnR w="12700" cap="flat" cmpd="sng" algn="ctr">
                      <a:solidFill>
                        <a:srgbClr val="78808D"/>
                      </a:solidFill>
                      <a:prstDash val="solid"/>
                      <a:round/>
                      <a:headEnd type="none" w="med" len="med"/>
                      <a:tailEnd type="none" w="med" len="med"/>
                    </a:lnR>
                    <a:lnT w="12700" cap="flat" cmpd="sng" algn="ctr">
                      <a:solidFill>
                        <a:srgbClr val="78808D"/>
                      </a:solidFill>
                      <a:prstDash val="solid"/>
                      <a:round/>
                      <a:headEnd type="none" w="med" len="med"/>
                      <a:tailEnd type="none" w="med" len="med"/>
                    </a:lnT>
                    <a:lnB w="12700" cap="flat" cmpd="sng" algn="ctr">
                      <a:solidFill>
                        <a:srgbClr val="78808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Arial"/>
                          <a:ea typeface="Times New Roman"/>
                          <a:cs typeface="Arial"/>
                        </a:rPr>
                        <a:t>10Ф16</a:t>
                      </a:r>
                      <a:endParaRPr lang="en-US" sz="1100">
                        <a:solidFill>
                          <a:srgbClr val="000000"/>
                        </a:solidFill>
                        <a:latin typeface="Calibri"/>
                        <a:ea typeface="Calibri"/>
                        <a:cs typeface="Arial"/>
                      </a:endParaRPr>
                    </a:p>
                  </a:txBody>
                  <a:tcPr marL="66321" marR="66321" marT="0" marB="0">
                    <a:lnL w="12700" cap="flat" cmpd="sng" algn="ctr">
                      <a:solidFill>
                        <a:srgbClr val="78808D"/>
                      </a:solidFill>
                      <a:prstDash val="solid"/>
                      <a:round/>
                      <a:headEnd type="none" w="med" len="med"/>
                      <a:tailEnd type="none" w="med" len="med"/>
                    </a:lnL>
                    <a:lnR w="12700" cap="flat" cmpd="sng" algn="ctr">
                      <a:solidFill>
                        <a:srgbClr val="78808D"/>
                      </a:solidFill>
                      <a:prstDash val="solid"/>
                      <a:round/>
                      <a:headEnd type="none" w="med" len="med"/>
                      <a:tailEnd type="none" w="med" len="med"/>
                    </a:lnR>
                    <a:lnT w="12700" cap="flat" cmpd="sng" algn="ctr">
                      <a:solidFill>
                        <a:srgbClr val="78808D"/>
                      </a:solidFill>
                      <a:prstDash val="solid"/>
                      <a:round/>
                      <a:headEnd type="none" w="med" len="med"/>
                      <a:tailEnd type="none" w="med" len="med"/>
                    </a:lnT>
                    <a:lnB w="12700" cap="flat" cmpd="sng" algn="ctr">
                      <a:solidFill>
                        <a:srgbClr val="78808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Arial"/>
                          <a:ea typeface="Times New Roman"/>
                          <a:cs typeface="Arial"/>
                        </a:rPr>
                        <a:t>8Ф16</a:t>
                      </a:r>
                      <a:endParaRPr lang="en-US" sz="1100">
                        <a:solidFill>
                          <a:srgbClr val="000000"/>
                        </a:solidFill>
                        <a:latin typeface="Calibri"/>
                        <a:ea typeface="Calibri"/>
                        <a:cs typeface="Arial"/>
                      </a:endParaRPr>
                    </a:p>
                  </a:txBody>
                  <a:tcPr marL="66321" marR="66321" marT="0" marB="0">
                    <a:lnL w="12700" cap="flat" cmpd="sng" algn="ctr">
                      <a:solidFill>
                        <a:srgbClr val="78808D"/>
                      </a:solidFill>
                      <a:prstDash val="solid"/>
                      <a:round/>
                      <a:headEnd type="none" w="med" len="med"/>
                      <a:tailEnd type="none" w="med" len="med"/>
                    </a:lnL>
                    <a:lnR w="12700" cap="flat" cmpd="sng" algn="ctr">
                      <a:solidFill>
                        <a:srgbClr val="78808D"/>
                      </a:solidFill>
                      <a:prstDash val="solid"/>
                      <a:round/>
                      <a:headEnd type="none" w="med" len="med"/>
                      <a:tailEnd type="none" w="med" len="med"/>
                    </a:lnR>
                    <a:lnT w="12700" cap="flat" cmpd="sng" algn="ctr">
                      <a:solidFill>
                        <a:srgbClr val="78808D"/>
                      </a:solidFill>
                      <a:prstDash val="solid"/>
                      <a:round/>
                      <a:headEnd type="none" w="med" len="med"/>
                      <a:tailEnd type="none" w="med" len="med"/>
                    </a:lnT>
                    <a:lnB w="12700" cap="flat" cmpd="sng" algn="ctr">
                      <a:solidFill>
                        <a:srgbClr val="78808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Arial"/>
                          <a:ea typeface="Times New Roman"/>
                          <a:cs typeface="Arial"/>
                        </a:rPr>
                        <a:t>8Ф14</a:t>
                      </a:r>
                      <a:endParaRPr lang="en-US" sz="1100" dirty="0">
                        <a:solidFill>
                          <a:srgbClr val="000000"/>
                        </a:solidFill>
                        <a:latin typeface="Calibri"/>
                        <a:ea typeface="Calibri"/>
                        <a:cs typeface="Arial"/>
                      </a:endParaRPr>
                    </a:p>
                  </a:txBody>
                  <a:tcPr marL="66321" marR="66321" marT="0" marB="0">
                    <a:lnL w="12700" cap="flat" cmpd="sng" algn="ctr">
                      <a:solidFill>
                        <a:srgbClr val="78808D"/>
                      </a:solidFill>
                      <a:prstDash val="solid"/>
                      <a:round/>
                      <a:headEnd type="none" w="med" len="med"/>
                      <a:tailEnd type="none" w="med" len="med"/>
                    </a:lnL>
                    <a:lnR w="12700" cap="flat" cmpd="sng" algn="ctr">
                      <a:solidFill>
                        <a:srgbClr val="78808D"/>
                      </a:solidFill>
                      <a:prstDash val="solid"/>
                      <a:round/>
                      <a:headEnd type="none" w="med" len="med"/>
                      <a:tailEnd type="none" w="med" len="med"/>
                    </a:lnR>
                    <a:lnT w="12700" cap="flat" cmpd="sng" algn="ctr">
                      <a:solidFill>
                        <a:srgbClr val="78808D"/>
                      </a:solidFill>
                      <a:prstDash val="solid"/>
                      <a:round/>
                      <a:headEnd type="none" w="med" len="med"/>
                      <a:tailEnd type="none" w="med" len="med"/>
                    </a:lnT>
                    <a:lnB w="12700" cap="flat" cmpd="sng" algn="ctr">
                      <a:solidFill>
                        <a:srgbClr val="78808D"/>
                      </a:solidFill>
                      <a:prstDash val="solid"/>
                      <a:round/>
                      <a:headEnd type="none" w="med" len="med"/>
                      <a:tailEnd type="none" w="med" len="med"/>
                    </a:lnB>
                  </a:tcPr>
                </a:tc>
              </a:tr>
            </a:tbl>
          </a:graphicData>
        </a:graphic>
      </p:graphicFrame>
      <p:sp>
        <p:nvSpPr>
          <p:cNvPr id="112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0" y="2133629"/>
            <a:ext cx="9144000"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b="1" u="sng" dirty="0" smtClean="0">
                <a:solidFill>
                  <a:schemeClr val="tx2"/>
                </a:solidFill>
                <a:latin typeface="Times New Roman" pitchFamily="18" charset="0"/>
                <a:cs typeface="Times New Roman" pitchFamily="18" charset="0"/>
              </a:rPr>
              <a:t>Footing: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u="none" strike="noStrike" cap="none" normalizeH="0" baseline="0" dirty="0" smtClean="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solidFill>
                <a:effectLst/>
                <a:latin typeface="Times New Roman" pitchFamily="18" charset="0"/>
                <a:ea typeface="Times New Roman" pitchFamily="18" charset="0"/>
                <a:cs typeface="Times New Roman" pitchFamily="18" charset="0"/>
              </a:rPr>
              <a:t>Footings are defined as the substructure whose function is to transmit safely the concentrated column or wall reactions to the soil stratum.</a:t>
            </a:r>
            <a:endParaRPr kumimoji="0" lang="en-US" sz="1400" b="0" i="0" u="none" strike="noStrike" cap="none" normalizeH="0" baseline="0" dirty="0" smtClean="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solidFill>
                <a:effectLst/>
                <a:latin typeface="Times New Roman" pitchFamily="18" charset="0"/>
                <a:ea typeface="Times New Roman" pitchFamily="18" charset="0"/>
                <a:cs typeface="Times New Roman" pitchFamily="18" charset="0"/>
              </a:rPr>
              <a:t>footings which used in this project can be classified into the following types: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solidFill>
                <a:effectLst/>
                <a:latin typeface="Times New Roman" pitchFamily="18" charset="0"/>
                <a:ea typeface="Times New Roman" pitchFamily="18" charset="0"/>
                <a:cs typeface="Times New Roman" pitchFamily="18" charset="0"/>
              </a:rPr>
              <a:t> 1) </a:t>
            </a:r>
            <a:r>
              <a:rPr kumimoji="0" lang="en-US" sz="2000" b="1" i="0" u="none" strike="noStrike" cap="none" normalizeH="0" baseline="0" dirty="0" smtClean="0">
                <a:ln>
                  <a:noFill/>
                </a:ln>
                <a:solidFill>
                  <a:schemeClr val="tx2"/>
                </a:solidFill>
                <a:effectLst/>
                <a:latin typeface="Times New Roman" pitchFamily="18" charset="0"/>
                <a:ea typeface="Times New Roman" pitchFamily="18" charset="0"/>
                <a:cs typeface="Times New Roman" pitchFamily="18" charset="0"/>
              </a:rPr>
              <a:t>Isolated footing: </a:t>
            </a:r>
            <a:r>
              <a:rPr kumimoji="0" lang="en-US" sz="2000" b="0" i="0" u="none" strike="noStrike" cap="none" normalizeH="0" baseline="0" dirty="0" smtClean="0">
                <a:ln>
                  <a:noFill/>
                </a:ln>
                <a:solidFill>
                  <a:schemeClr val="tx2"/>
                </a:solidFill>
                <a:effectLst/>
                <a:latin typeface="Times New Roman" pitchFamily="18" charset="0"/>
                <a:ea typeface="Times New Roman" pitchFamily="18" charset="0"/>
                <a:cs typeface="Times New Roman" pitchFamily="18" charset="0"/>
              </a:rPr>
              <a:t>they have rectangular, square, or circular shape. This type of 	footing is used for small loads, and/or large soil allowable bearing capacity.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solidFill>
                <a:effectLst/>
                <a:latin typeface="Times New Roman" pitchFamily="18" charset="0"/>
                <a:ea typeface="Times New Roman" pitchFamily="18" charset="0"/>
                <a:cs typeface="Times New Roman" pitchFamily="18" charset="0"/>
              </a:rPr>
              <a:t>2) </a:t>
            </a:r>
            <a:r>
              <a:rPr kumimoji="0" lang="en-US" sz="2000" b="1" i="0" u="none" strike="noStrike" cap="none" normalizeH="0" baseline="0" dirty="0" smtClean="0">
                <a:ln>
                  <a:noFill/>
                </a:ln>
                <a:solidFill>
                  <a:schemeClr val="tx2"/>
                </a:solidFill>
                <a:effectLst/>
                <a:latin typeface="Times New Roman" pitchFamily="18" charset="0"/>
                <a:ea typeface="Times New Roman" pitchFamily="18" charset="0"/>
                <a:cs typeface="Times New Roman" pitchFamily="18" charset="0"/>
              </a:rPr>
              <a:t>Wall footing: </a:t>
            </a:r>
            <a:r>
              <a:rPr kumimoji="0" lang="en-US" sz="2000" b="0" i="0" u="none" strike="noStrike" cap="none" normalizeH="0" baseline="0" dirty="0" smtClean="0">
                <a:ln>
                  <a:noFill/>
                </a:ln>
                <a:solidFill>
                  <a:schemeClr val="tx2"/>
                </a:solidFill>
                <a:effectLst/>
                <a:latin typeface="Times New Roman" pitchFamily="18" charset="0"/>
                <a:ea typeface="Times New Roman" pitchFamily="18" charset="0"/>
                <a:cs typeface="Times New Roman" pitchFamily="18" charset="0"/>
              </a:rPr>
              <a:t>it is a continuous footing along the length of the wall.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2"/>
              </a:solidFill>
              <a:effectLst/>
              <a:latin typeface="Times New Roman" pitchFamily="18" charset="0"/>
              <a:cs typeface="Times New Roman" pitchFamily="18" charset="0"/>
            </a:endParaRPr>
          </a:p>
        </p:txBody>
      </p:sp>
      <p:sp>
        <p:nvSpPr>
          <p:cNvPr id="4" name="Rectangle 1"/>
          <p:cNvSpPr>
            <a:spLocks noChangeArrowheads="1"/>
          </p:cNvSpPr>
          <p:nvPr/>
        </p:nvSpPr>
        <p:spPr bwMode="auto">
          <a:xfrm>
            <a:off x="228600" y="883625"/>
            <a:ext cx="8915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Chapter Three</a:t>
            </a:r>
            <a:endParaRPr kumimoji="0" lang="en-US" sz="2000" b="0" i="0" u="none" strike="noStrike" cap="none" normalizeH="0" baseline="0" dirty="0" smtClean="0">
              <a:ln>
                <a:noFill/>
              </a:ln>
              <a:solidFill>
                <a:srgbClr val="000000"/>
              </a:solidFill>
              <a:effectLst/>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Structural Analysis and Design</a:t>
            </a:r>
            <a:r>
              <a:rPr kumimoji="0" lang="en-US" sz="1000" b="0" i="0" u="none" strike="noStrike" cap="none" normalizeH="0" baseline="0" dirty="0" smtClean="0">
                <a:ln>
                  <a:noFill/>
                </a:ln>
                <a:solidFill>
                  <a:schemeClr val="tx1"/>
                </a:solidFill>
                <a:effectLst/>
                <a:latin typeface="Arial" pitchFamily="34" charset="0"/>
                <a:cs typeface="Arial" pitchFamily="34"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28600" y="883625"/>
            <a:ext cx="8915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Chapter Three</a:t>
            </a:r>
            <a:endParaRPr kumimoji="0" lang="en-US" sz="2000" b="0" i="0" u="none" strike="noStrike" cap="none" normalizeH="0" baseline="0" dirty="0" smtClean="0">
              <a:ln>
                <a:noFill/>
              </a:ln>
              <a:solidFill>
                <a:srgbClr val="000000"/>
              </a:solidFill>
              <a:effectLst/>
              <a:ea typeface="Times New Roman" pitchFamily="18" charset="0"/>
              <a:cs typeface="Arial" pitchFamily="34" charset="0"/>
            </a:endParaRPr>
          </a:p>
          <a:p>
            <a:r>
              <a:rPr lang="en-US" sz="2400" dirty="0" smtClean="0">
                <a:solidFill>
                  <a:srgbClr val="000000"/>
                </a:solidFill>
              </a:rPr>
              <a:t>		Structural </a:t>
            </a:r>
            <a:r>
              <a:rPr lang="en-US" sz="2400" dirty="0">
                <a:solidFill>
                  <a:srgbClr val="000000"/>
                </a:solidFill>
              </a:rPr>
              <a:t>Analysis and Design</a:t>
            </a:r>
          </a:p>
        </p:txBody>
      </p:sp>
      <p:graphicFrame>
        <p:nvGraphicFramePr>
          <p:cNvPr id="4" name="Table 3"/>
          <p:cNvGraphicFramePr>
            <a:graphicFrameLocks noGrp="1"/>
          </p:cNvGraphicFramePr>
          <p:nvPr/>
        </p:nvGraphicFramePr>
        <p:xfrm>
          <a:off x="838200" y="3048000"/>
          <a:ext cx="7696197" cy="2699659"/>
        </p:xfrm>
        <a:graphic>
          <a:graphicData uri="http://schemas.openxmlformats.org/drawingml/2006/table">
            <a:tbl>
              <a:tblPr/>
              <a:tblGrid>
                <a:gridCol w="655087"/>
                <a:gridCol w="683882"/>
                <a:gridCol w="884009"/>
                <a:gridCol w="655087"/>
                <a:gridCol w="683882"/>
                <a:gridCol w="655087"/>
                <a:gridCol w="983352"/>
                <a:gridCol w="655087"/>
                <a:gridCol w="655087"/>
                <a:gridCol w="1185637"/>
              </a:tblGrid>
              <a:tr h="838201">
                <a:tc>
                  <a:txBody>
                    <a:bodyPr/>
                    <a:lstStyle/>
                    <a:p>
                      <a:pPr marL="0" marR="0" algn="ctr">
                        <a:lnSpc>
                          <a:spcPct val="115000"/>
                        </a:lnSpc>
                        <a:spcBef>
                          <a:spcPts val="0"/>
                        </a:spcBef>
                        <a:spcAft>
                          <a:spcPts val="0"/>
                        </a:spcAft>
                      </a:pPr>
                      <a:r>
                        <a:rPr lang="en-US" sz="1000" b="1" dirty="0">
                          <a:solidFill>
                            <a:srgbClr val="000000"/>
                          </a:solidFill>
                          <a:latin typeface="Arial"/>
                          <a:ea typeface="Times New Roman"/>
                          <a:cs typeface="Arial"/>
                        </a:rPr>
                        <a:t>ID</a:t>
                      </a:r>
                      <a:endParaRPr lang="en-US" sz="1000" b="1" dirty="0">
                        <a:latin typeface="Calibri"/>
                        <a:ea typeface="Calibri"/>
                        <a:cs typeface="Arial"/>
                      </a:endParaRPr>
                    </a:p>
                  </a:txBody>
                  <a:tcPr marL="61582" marR="61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solidFill>
                            <a:srgbClr val="000000"/>
                          </a:solidFill>
                          <a:latin typeface="Arial"/>
                          <a:ea typeface="Times New Roman"/>
                          <a:cs typeface="Arial"/>
                        </a:rPr>
                        <a:t>Gravity Service</a:t>
                      </a:r>
                      <a:endParaRPr lang="en-US" sz="1000" b="1" dirty="0">
                        <a:latin typeface="Calibri"/>
                        <a:ea typeface="Calibri"/>
                        <a:cs typeface="Arial"/>
                      </a:endParaRPr>
                    </a:p>
                    <a:p>
                      <a:pPr marL="0" marR="0" algn="ctr">
                        <a:lnSpc>
                          <a:spcPct val="115000"/>
                        </a:lnSpc>
                        <a:spcBef>
                          <a:spcPts val="0"/>
                        </a:spcBef>
                        <a:spcAft>
                          <a:spcPts val="0"/>
                        </a:spcAft>
                      </a:pPr>
                      <a:r>
                        <a:rPr lang="en-US" sz="1000" b="1" dirty="0">
                          <a:solidFill>
                            <a:srgbClr val="000000"/>
                          </a:solidFill>
                          <a:latin typeface="Arial"/>
                          <a:ea typeface="Times New Roman"/>
                          <a:cs typeface="Arial"/>
                        </a:rPr>
                        <a:t>(ton)</a:t>
                      </a:r>
                      <a:endParaRPr lang="en-US" sz="1000" b="1" dirty="0">
                        <a:latin typeface="Calibri"/>
                        <a:ea typeface="Calibri"/>
                        <a:cs typeface="Arial"/>
                      </a:endParaRPr>
                    </a:p>
                  </a:txBody>
                  <a:tcPr marL="61582" marR="61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solidFill>
                            <a:srgbClr val="000000"/>
                          </a:solidFill>
                          <a:latin typeface="Arial"/>
                          <a:ea typeface="Times New Roman"/>
                          <a:cs typeface="Arial"/>
                        </a:rPr>
                        <a:t>Seismic Service</a:t>
                      </a:r>
                      <a:endParaRPr lang="en-US" sz="1000" b="1" dirty="0">
                        <a:latin typeface="Calibri"/>
                        <a:ea typeface="Calibri"/>
                        <a:cs typeface="Arial"/>
                      </a:endParaRPr>
                    </a:p>
                    <a:p>
                      <a:pPr marL="0" marR="0" algn="ctr">
                        <a:lnSpc>
                          <a:spcPct val="115000"/>
                        </a:lnSpc>
                        <a:spcBef>
                          <a:spcPts val="0"/>
                        </a:spcBef>
                        <a:spcAft>
                          <a:spcPts val="0"/>
                        </a:spcAft>
                      </a:pPr>
                      <a:r>
                        <a:rPr lang="en-US" sz="1000" b="1" dirty="0">
                          <a:solidFill>
                            <a:srgbClr val="000000"/>
                          </a:solidFill>
                          <a:latin typeface="Arial"/>
                          <a:ea typeface="Times New Roman"/>
                          <a:cs typeface="Arial"/>
                        </a:rPr>
                        <a:t>(ton)</a:t>
                      </a:r>
                      <a:endParaRPr lang="en-US" sz="1000" b="1" dirty="0">
                        <a:latin typeface="Calibri"/>
                        <a:ea typeface="Calibri"/>
                        <a:cs typeface="Arial"/>
                      </a:endParaRPr>
                    </a:p>
                  </a:txBody>
                  <a:tcPr marL="61582" marR="61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solidFill>
                            <a:srgbClr val="000000"/>
                          </a:solidFill>
                          <a:latin typeface="Arial"/>
                          <a:ea typeface="Times New Roman"/>
                          <a:cs typeface="Arial"/>
                        </a:rPr>
                        <a:t>gravity area</a:t>
                      </a:r>
                      <a:endParaRPr lang="en-US" sz="1000" b="1" dirty="0">
                        <a:latin typeface="Calibri"/>
                        <a:ea typeface="Calibri"/>
                        <a:cs typeface="Arial"/>
                      </a:endParaRPr>
                    </a:p>
                    <a:p>
                      <a:pPr marL="0" marR="0" algn="ctr">
                        <a:lnSpc>
                          <a:spcPct val="115000"/>
                        </a:lnSpc>
                        <a:spcBef>
                          <a:spcPts val="0"/>
                        </a:spcBef>
                        <a:spcAft>
                          <a:spcPts val="0"/>
                        </a:spcAft>
                      </a:pPr>
                      <a:r>
                        <a:rPr lang="en-US" sz="1000" b="1" dirty="0">
                          <a:solidFill>
                            <a:srgbClr val="000000"/>
                          </a:solidFill>
                          <a:latin typeface="Arial"/>
                          <a:ea typeface="Times New Roman"/>
                          <a:cs typeface="Arial"/>
                        </a:rPr>
                        <a:t>(m)</a:t>
                      </a:r>
                      <a:endParaRPr lang="en-US" sz="1000" b="1" dirty="0">
                        <a:latin typeface="Calibri"/>
                        <a:ea typeface="Calibri"/>
                        <a:cs typeface="Arial"/>
                      </a:endParaRPr>
                    </a:p>
                  </a:txBody>
                  <a:tcPr marL="61582" marR="61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solidFill>
                            <a:srgbClr val="000000"/>
                          </a:solidFill>
                          <a:latin typeface="Arial"/>
                          <a:ea typeface="Times New Roman"/>
                          <a:cs typeface="Arial"/>
                        </a:rPr>
                        <a:t>seismic area</a:t>
                      </a:r>
                      <a:endParaRPr lang="en-US" sz="1000" b="1" dirty="0">
                        <a:latin typeface="Calibri"/>
                        <a:ea typeface="Calibri"/>
                        <a:cs typeface="Arial"/>
                      </a:endParaRPr>
                    </a:p>
                    <a:p>
                      <a:pPr marL="0" marR="0" algn="ctr">
                        <a:lnSpc>
                          <a:spcPct val="115000"/>
                        </a:lnSpc>
                        <a:spcBef>
                          <a:spcPts val="0"/>
                        </a:spcBef>
                        <a:spcAft>
                          <a:spcPts val="0"/>
                        </a:spcAft>
                      </a:pPr>
                      <a:r>
                        <a:rPr lang="en-US" sz="1000" b="1" dirty="0">
                          <a:solidFill>
                            <a:srgbClr val="000000"/>
                          </a:solidFill>
                          <a:latin typeface="Arial"/>
                          <a:ea typeface="Times New Roman"/>
                          <a:cs typeface="Arial"/>
                        </a:rPr>
                        <a:t>(m)</a:t>
                      </a:r>
                      <a:endParaRPr lang="en-US" sz="1000" b="1" dirty="0">
                        <a:latin typeface="Calibri"/>
                        <a:ea typeface="Calibri"/>
                        <a:cs typeface="Arial"/>
                      </a:endParaRPr>
                    </a:p>
                  </a:txBody>
                  <a:tcPr marL="61582" marR="61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latin typeface="Arial"/>
                          <a:ea typeface="Times New Roman"/>
                          <a:cs typeface="Arial"/>
                        </a:rPr>
                        <a:t>control area</a:t>
                      </a:r>
                      <a:endParaRPr lang="en-US" sz="1000" b="1">
                        <a:latin typeface="Calibri"/>
                        <a:ea typeface="Calibri"/>
                        <a:cs typeface="Arial"/>
                      </a:endParaRPr>
                    </a:p>
                    <a:p>
                      <a:pPr marL="0" marR="0" algn="ctr">
                        <a:lnSpc>
                          <a:spcPct val="115000"/>
                        </a:lnSpc>
                        <a:spcBef>
                          <a:spcPts val="0"/>
                        </a:spcBef>
                        <a:spcAft>
                          <a:spcPts val="0"/>
                        </a:spcAft>
                      </a:pPr>
                      <a:r>
                        <a:rPr lang="en-US" sz="1000" b="1">
                          <a:solidFill>
                            <a:srgbClr val="000000"/>
                          </a:solidFill>
                          <a:latin typeface="Arial"/>
                          <a:ea typeface="Times New Roman"/>
                          <a:cs typeface="Arial"/>
                        </a:rPr>
                        <a:t>(m)</a:t>
                      </a:r>
                      <a:endParaRPr lang="en-US" sz="1000" b="1">
                        <a:latin typeface="Calibri"/>
                        <a:ea typeface="Calibri"/>
                        <a:cs typeface="Arial"/>
                      </a:endParaRPr>
                    </a:p>
                  </a:txBody>
                  <a:tcPr marL="61582" marR="61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latin typeface="Arial"/>
                          <a:ea typeface="Times New Roman"/>
                          <a:cs typeface="Arial"/>
                        </a:rPr>
                        <a:t>Dimensions</a:t>
                      </a:r>
                      <a:endParaRPr lang="en-US" sz="1000" b="1">
                        <a:latin typeface="Calibri"/>
                        <a:ea typeface="Calibri"/>
                        <a:cs typeface="Arial"/>
                      </a:endParaRPr>
                    </a:p>
                    <a:p>
                      <a:pPr marL="0" marR="0" algn="ctr">
                        <a:lnSpc>
                          <a:spcPct val="115000"/>
                        </a:lnSpc>
                        <a:spcBef>
                          <a:spcPts val="0"/>
                        </a:spcBef>
                        <a:spcAft>
                          <a:spcPts val="0"/>
                        </a:spcAft>
                      </a:pPr>
                      <a:r>
                        <a:rPr lang="en-US" sz="1000" b="1">
                          <a:solidFill>
                            <a:srgbClr val="000000"/>
                          </a:solidFill>
                          <a:latin typeface="Arial"/>
                          <a:ea typeface="Times New Roman"/>
                          <a:cs typeface="Arial"/>
                        </a:rPr>
                        <a:t>(mXm)</a:t>
                      </a:r>
                      <a:endParaRPr lang="en-US" sz="1000" b="1">
                        <a:latin typeface="Calibri"/>
                        <a:ea typeface="Calibri"/>
                        <a:cs typeface="Arial"/>
                      </a:endParaRPr>
                    </a:p>
                  </a:txBody>
                  <a:tcPr marL="61582" marR="61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latin typeface="Arial"/>
                          <a:ea typeface="Times New Roman"/>
                          <a:cs typeface="Arial"/>
                        </a:rPr>
                        <a:t>P</a:t>
                      </a:r>
                      <a:r>
                        <a:rPr lang="en-US" sz="1000" b="1" baseline="-25000">
                          <a:solidFill>
                            <a:srgbClr val="000000"/>
                          </a:solidFill>
                          <a:latin typeface="Arial"/>
                          <a:ea typeface="Times New Roman"/>
                          <a:cs typeface="Arial"/>
                        </a:rPr>
                        <a:t>U</a:t>
                      </a:r>
                      <a:endParaRPr lang="en-US" sz="1000" b="1">
                        <a:latin typeface="Calibri"/>
                        <a:ea typeface="Calibri"/>
                        <a:cs typeface="Arial"/>
                      </a:endParaRPr>
                    </a:p>
                    <a:p>
                      <a:pPr marL="0" marR="0" algn="ctr">
                        <a:lnSpc>
                          <a:spcPct val="115000"/>
                        </a:lnSpc>
                        <a:spcBef>
                          <a:spcPts val="0"/>
                        </a:spcBef>
                        <a:spcAft>
                          <a:spcPts val="0"/>
                        </a:spcAft>
                      </a:pPr>
                      <a:r>
                        <a:rPr lang="en-US" sz="1000" b="1">
                          <a:solidFill>
                            <a:srgbClr val="000000"/>
                          </a:solidFill>
                          <a:latin typeface="Arial"/>
                          <a:ea typeface="Times New Roman"/>
                          <a:cs typeface="Arial"/>
                        </a:rPr>
                        <a:t>( ton)</a:t>
                      </a:r>
                      <a:endParaRPr lang="en-US" sz="1000" b="1">
                        <a:latin typeface="Calibri"/>
                        <a:ea typeface="Calibri"/>
                        <a:cs typeface="Arial"/>
                      </a:endParaRPr>
                    </a:p>
                  </a:txBody>
                  <a:tcPr marL="61582" marR="61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latin typeface="Arial"/>
                          <a:ea typeface="Times New Roman"/>
                          <a:cs typeface="Arial"/>
                        </a:rPr>
                        <a:t>H</a:t>
                      </a:r>
                      <a:endParaRPr lang="en-US" sz="1000" b="1">
                        <a:latin typeface="Calibri"/>
                        <a:ea typeface="Calibri"/>
                        <a:cs typeface="Arial"/>
                      </a:endParaRPr>
                    </a:p>
                    <a:p>
                      <a:pPr marL="0" marR="0" algn="ctr">
                        <a:lnSpc>
                          <a:spcPct val="115000"/>
                        </a:lnSpc>
                        <a:spcBef>
                          <a:spcPts val="0"/>
                        </a:spcBef>
                        <a:spcAft>
                          <a:spcPts val="0"/>
                        </a:spcAft>
                      </a:pPr>
                      <a:r>
                        <a:rPr lang="en-US" sz="1000" b="1">
                          <a:solidFill>
                            <a:srgbClr val="000000"/>
                          </a:solidFill>
                          <a:latin typeface="Arial"/>
                          <a:ea typeface="Times New Roman"/>
                          <a:cs typeface="Arial"/>
                        </a:rPr>
                        <a:t>(cm)</a:t>
                      </a:r>
                      <a:endParaRPr lang="en-US" sz="1000" b="1">
                        <a:latin typeface="Calibri"/>
                        <a:ea typeface="Calibri"/>
                        <a:cs typeface="Arial"/>
                      </a:endParaRPr>
                    </a:p>
                  </a:txBody>
                  <a:tcPr marL="61582" marR="61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latin typeface="Arial"/>
                          <a:ea typeface="Times New Roman"/>
                          <a:cs typeface="Arial"/>
                        </a:rPr>
                        <a:t>Reinforcement /m</a:t>
                      </a:r>
                      <a:endParaRPr lang="en-US" sz="1000" b="1">
                        <a:latin typeface="Calibri"/>
                        <a:ea typeface="Calibri"/>
                        <a:cs typeface="Arial"/>
                      </a:endParaRPr>
                    </a:p>
                  </a:txBody>
                  <a:tcPr marL="61582" marR="61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0486">
                <a:tc>
                  <a:txBody>
                    <a:bodyPr/>
                    <a:lstStyle/>
                    <a:p>
                      <a:pPr marL="0" marR="0" algn="ctr">
                        <a:lnSpc>
                          <a:spcPct val="115000"/>
                        </a:lnSpc>
                        <a:spcBef>
                          <a:spcPts val="0"/>
                        </a:spcBef>
                        <a:spcAft>
                          <a:spcPts val="0"/>
                        </a:spcAft>
                      </a:pPr>
                      <a:r>
                        <a:rPr lang="en-US" sz="1000" b="1">
                          <a:solidFill>
                            <a:srgbClr val="000000"/>
                          </a:solidFill>
                          <a:latin typeface="Arial"/>
                          <a:ea typeface="Times New Roman"/>
                          <a:cs typeface="Arial"/>
                        </a:rPr>
                        <a:t>F1</a:t>
                      </a:r>
                      <a:endParaRPr lang="en-US" sz="1000" b="1">
                        <a:latin typeface="Calibri"/>
                        <a:ea typeface="Calibri"/>
                        <a:cs typeface="Arial"/>
                      </a:endParaRPr>
                    </a:p>
                  </a:txBody>
                  <a:tcPr marL="61582" marR="61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latin typeface="Arial"/>
                          <a:ea typeface="Times New Roman"/>
                          <a:cs typeface="Arial"/>
                        </a:rPr>
                        <a:t>90</a:t>
                      </a:r>
                      <a:endParaRPr lang="en-US" sz="1000" b="1">
                        <a:latin typeface="Calibri"/>
                        <a:ea typeface="Calibri"/>
                        <a:cs typeface="Arial"/>
                      </a:endParaRPr>
                    </a:p>
                  </a:txBody>
                  <a:tcPr marL="61582" marR="61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solidFill>
                            <a:srgbClr val="000000"/>
                          </a:solidFill>
                          <a:latin typeface="Arial"/>
                          <a:ea typeface="Times New Roman"/>
                          <a:cs typeface="Arial"/>
                        </a:rPr>
                        <a:t>105</a:t>
                      </a:r>
                      <a:endParaRPr lang="en-US" sz="1000" b="1" dirty="0">
                        <a:latin typeface="Calibri"/>
                        <a:ea typeface="Calibri"/>
                        <a:cs typeface="Arial"/>
                      </a:endParaRPr>
                    </a:p>
                  </a:txBody>
                  <a:tcPr marL="61582" marR="61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solidFill>
                            <a:srgbClr val="000000"/>
                          </a:solidFill>
                          <a:latin typeface="Arial"/>
                          <a:ea typeface="Times New Roman"/>
                          <a:cs typeface="Arial"/>
                        </a:rPr>
                        <a:t>3.6</a:t>
                      </a:r>
                      <a:endParaRPr lang="en-US" sz="1000" b="1" dirty="0">
                        <a:latin typeface="Calibri"/>
                        <a:ea typeface="Calibri"/>
                        <a:cs typeface="Arial"/>
                      </a:endParaRPr>
                    </a:p>
                  </a:txBody>
                  <a:tcPr marL="61582" marR="61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solidFill>
                            <a:srgbClr val="000000"/>
                          </a:solidFill>
                          <a:latin typeface="Arial"/>
                          <a:ea typeface="Times New Roman"/>
                          <a:cs typeface="Arial"/>
                        </a:rPr>
                        <a:t>3.2</a:t>
                      </a:r>
                      <a:endParaRPr lang="en-US" sz="1000" b="1" dirty="0">
                        <a:latin typeface="Calibri"/>
                        <a:ea typeface="Calibri"/>
                        <a:cs typeface="Arial"/>
                      </a:endParaRPr>
                    </a:p>
                  </a:txBody>
                  <a:tcPr marL="61582" marR="61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solidFill>
                            <a:srgbClr val="000000"/>
                          </a:solidFill>
                          <a:latin typeface="Arial"/>
                          <a:ea typeface="Times New Roman"/>
                          <a:cs typeface="Arial"/>
                        </a:rPr>
                        <a:t>3.6</a:t>
                      </a:r>
                      <a:endParaRPr lang="en-US" sz="1000" b="1" dirty="0">
                        <a:latin typeface="Calibri"/>
                        <a:ea typeface="Calibri"/>
                        <a:cs typeface="Arial"/>
                      </a:endParaRPr>
                    </a:p>
                  </a:txBody>
                  <a:tcPr marL="61582" marR="61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solidFill>
                            <a:srgbClr val="000000"/>
                          </a:solidFill>
                          <a:latin typeface="Arial"/>
                          <a:ea typeface="Times New Roman"/>
                          <a:cs typeface="Arial"/>
                        </a:rPr>
                        <a:t>1.8x2</a:t>
                      </a:r>
                      <a:endParaRPr lang="en-US" sz="1000" b="1" dirty="0">
                        <a:latin typeface="Calibri"/>
                        <a:ea typeface="Calibri"/>
                        <a:cs typeface="Arial"/>
                      </a:endParaRPr>
                    </a:p>
                  </a:txBody>
                  <a:tcPr marL="61582" marR="61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solidFill>
                            <a:srgbClr val="000000"/>
                          </a:solidFill>
                          <a:latin typeface="Arial"/>
                          <a:ea typeface="Times New Roman"/>
                          <a:cs typeface="Arial"/>
                        </a:rPr>
                        <a:t>132</a:t>
                      </a:r>
                      <a:endParaRPr lang="en-US" sz="1000" b="1" dirty="0">
                        <a:latin typeface="Calibri"/>
                        <a:ea typeface="Calibri"/>
                        <a:cs typeface="Arial"/>
                      </a:endParaRPr>
                    </a:p>
                  </a:txBody>
                  <a:tcPr marL="61582" marR="61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solidFill>
                            <a:srgbClr val="000000"/>
                          </a:solidFill>
                          <a:latin typeface="Arial"/>
                          <a:ea typeface="Times New Roman"/>
                          <a:cs typeface="Arial"/>
                        </a:rPr>
                        <a:t>50</a:t>
                      </a:r>
                      <a:endParaRPr lang="en-US" sz="1000" b="1" dirty="0">
                        <a:latin typeface="Calibri"/>
                        <a:ea typeface="Calibri"/>
                        <a:cs typeface="Arial"/>
                      </a:endParaRPr>
                    </a:p>
                  </a:txBody>
                  <a:tcPr marL="61582" marR="61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latin typeface="Arial"/>
                          <a:ea typeface="Times New Roman"/>
                          <a:cs typeface="Arial"/>
                        </a:rPr>
                        <a:t>7Φ14</a:t>
                      </a:r>
                      <a:endParaRPr lang="en-US" sz="1000" b="1">
                        <a:latin typeface="Calibri"/>
                        <a:ea typeface="Calibri"/>
                        <a:cs typeface="Arial"/>
                      </a:endParaRPr>
                    </a:p>
                  </a:txBody>
                  <a:tcPr marL="61582" marR="61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0486">
                <a:tc>
                  <a:txBody>
                    <a:bodyPr/>
                    <a:lstStyle/>
                    <a:p>
                      <a:pPr marL="0" marR="0" algn="ctr">
                        <a:lnSpc>
                          <a:spcPct val="115000"/>
                        </a:lnSpc>
                        <a:spcBef>
                          <a:spcPts val="0"/>
                        </a:spcBef>
                        <a:spcAft>
                          <a:spcPts val="0"/>
                        </a:spcAft>
                      </a:pPr>
                      <a:r>
                        <a:rPr lang="en-US" sz="1000" b="1">
                          <a:solidFill>
                            <a:srgbClr val="000000"/>
                          </a:solidFill>
                          <a:latin typeface="Arial"/>
                          <a:ea typeface="Times New Roman"/>
                          <a:cs typeface="Arial"/>
                        </a:rPr>
                        <a:t>F2</a:t>
                      </a:r>
                      <a:endParaRPr lang="en-US" sz="1000" b="1">
                        <a:latin typeface="Calibri"/>
                        <a:ea typeface="Calibri"/>
                        <a:cs typeface="Arial"/>
                      </a:endParaRPr>
                    </a:p>
                  </a:txBody>
                  <a:tcPr marL="61582" marR="61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latin typeface="Arial"/>
                          <a:ea typeface="Times New Roman"/>
                          <a:cs typeface="Arial"/>
                        </a:rPr>
                        <a:t>133</a:t>
                      </a:r>
                      <a:endParaRPr lang="en-US" sz="1000" b="1">
                        <a:latin typeface="Calibri"/>
                        <a:ea typeface="Calibri"/>
                        <a:cs typeface="Arial"/>
                      </a:endParaRPr>
                    </a:p>
                  </a:txBody>
                  <a:tcPr marL="61582" marR="61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latin typeface="Arial"/>
                          <a:ea typeface="Times New Roman"/>
                          <a:cs typeface="Arial"/>
                        </a:rPr>
                        <a:t>134</a:t>
                      </a:r>
                      <a:endParaRPr lang="en-US" sz="1000" b="1">
                        <a:latin typeface="Calibri"/>
                        <a:ea typeface="Calibri"/>
                        <a:cs typeface="Arial"/>
                      </a:endParaRPr>
                    </a:p>
                  </a:txBody>
                  <a:tcPr marL="61582" marR="61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latin typeface="Arial"/>
                          <a:ea typeface="Times New Roman"/>
                          <a:cs typeface="Arial"/>
                        </a:rPr>
                        <a:t>5.02</a:t>
                      </a:r>
                      <a:endParaRPr lang="en-US" sz="1000" b="1">
                        <a:latin typeface="Calibri"/>
                        <a:ea typeface="Calibri"/>
                        <a:cs typeface="Arial"/>
                      </a:endParaRPr>
                    </a:p>
                  </a:txBody>
                  <a:tcPr marL="61582" marR="61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latin typeface="Arial"/>
                          <a:ea typeface="Times New Roman"/>
                          <a:cs typeface="Arial"/>
                        </a:rPr>
                        <a:t>4.1</a:t>
                      </a:r>
                      <a:endParaRPr lang="en-US" sz="1000" b="1">
                        <a:latin typeface="Calibri"/>
                        <a:ea typeface="Calibri"/>
                        <a:cs typeface="Arial"/>
                      </a:endParaRPr>
                    </a:p>
                  </a:txBody>
                  <a:tcPr marL="61582" marR="61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latin typeface="Arial"/>
                          <a:ea typeface="Times New Roman"/>
                          <a:cs typeface="Arial"/>
                        </a:rPr>
                        <a:t>5.02</a:t>
                      </a:r>
                      <a:endParaRPr lang="en-US" sz="1000" b="1">
                        <a:latin typeface="Calibri"/>
                        <a:ea typeface="Calibri"/>
                        <a:cs typeface="Arial"/>
                      </a:endParaRPr>
                    </a:p>
                  </a:txBody>
                  <a:tcPr marL="61582" marR="61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solidFill>
                            <a:srgbClr val="000000"/>
                          </a:solidFill>
                          <a:latin typeface="Arial"/>
                          <a:ea typeface="Times New Roman"/>
                          <a:cs typeface="Arial"/>
                        </a:rPr>
                        <a:t>2.1 x 2.4</a:t>
                      </a:r>
                      <a:endParaRPr lang="en-US" sz="1000" b="1" dirty="0">
                        <a:latin typeface="Calibri"/>
                        <a:ea typeface="Calibri"/>
                        <a:cs typeface="Arial"/>
                      </a:endParaRPr>
                    </a:p>
                  </a:txBody>
                  <a:tcPr marL="61582" marR="61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solidFill>
                            <a:srgbClr val="000000"/>
                          </a:solidFill>
                          <a:latin typeface="Arial"/>
                          <a:ea typeface="Times New Roman"/>
                          <a:cs typeface="Arial"/>
                        </a:rPr>
                        <a:t>170</a:t>
                      </a:r>
                      <a:endParaRPr lang="en-US" sz="1000" b="1" dirty="0">
                        <a:latin typeface="Calibri"/>
                        <a:ea typeface="Calibri"/>
                        <a:cs typeface="Arial"/>
                      </a:endParaRPr>
                    </a:p>
                  </a:txBody>
                  <a:tcPr marL="61582" marR="61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solidFill>
                            <a:srgbClr val="000000"/>
                          </a:solidFill>
                          <a:latin typeface="Arial"/>
                          <a:ea typeface="Times New Roman"/>
                          <a:cs typeface="Arial"/>
                        </a:rPr>
                        <a:t>50</a:t>
                      </a:r>
                      <a:endParaRPr lang="en-US" sz="1000" b="1" dirty="0">
                        <a:latin typeface="Calibri"/>
                        <a:ea typeface="Calibri"/>
                        <a:cs typeface="Arial"/>
                      </a:endParaRPr>
                    </a:p>
                  </a:txBody>
                  <a:tcPr marL="61582" marR="61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solidFill>
                            <a:srgbClr val="000000"/>
                          </a:solidFill>
                          <a:latin typeface="Arial"/>
                          <a:ea typeface="Times New Roman"/>
                          <a:cs typeface="Arial"/>
                        </a:rPr>
                        <a:t>8Φ14</a:t>
                      </a:r>
                      <a:endParaRPr lang="en-US" sz="1000" b="1" dirty="0">
                        <a:latin typeface="Calibri"/>
                        <a:ea typeface="Calibri"/>
                        <a:cs typeface="Arial"/>
                      </a:endParaRPr>
                    </a:p>
                  </a:txBody>
                  <a:tcPr marL="61582" marR="61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0486">
                <a:tc>
                  <a:txBody>
                    <a:bodyPr/>
                    <a:lstStyle/>
                    <a:p>
                      <a:pPr marL="0" marR="0" algn="ctr">
                        <a:lnSpc>
                          <a:spcPct val="115000"/>
                        </a:lnSpc>
                        <a:spcBef>
                          <a:spcPts val="0"/>
                        </a:spcBef>
                        <a:spcAft>
                          <a:spcPts val="0"/>
                        </a:spcAft>
                      </a:pPr>
                      <a:r>
                        <a:rPr lang="en-US" sz="1000" b="1">
                          <a:solidFill>
                            <a:srgbClr val="000000"/>
                          </a:solidFill>
                          <a:latin typeface="Arial"/>
                          <a:ea typeface="Times New Roman"/>
                          <a:cs typeface="Arial"/>
                        </a:rPr>
                        <a:t>F3</a:t>
                      </a:r>
                      <a:endParaRPr lang="en-US" sz="1000" b="1">
                        <a:latin typeface="Calibri"/>
                        <a:ea typeface="Calibri"/>
                        <a:cs typeface="Arial"/>
                      </a:endParaRPr>
                    </a:p>
                  </a:txBody>
                  <a:tcPr marL="61582" marR="61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solidFill>
                            <a:srgbClr val="000000"/>
                          </a:solidFill>
                          <a:latin typeface="Arial"/>
                          <a:ea typeface="Times New Roman"/>
                          <a:cs typeface="Arial"/>
                        </a:rPr>
                        <a:t>50</a:t>
                      </a:r>
                      <a:endParaRPr lang="en-US" sz="1000" b="1" dirty="0">
                        <a:latin typeface="Calibri"/>
                        <a:ea typeface="Calibri"/>
                        <a:cs typeface="Arial"/>
                      </a:endParaRPr>
                    </a:p>
                  </a:txBody>
                  <a:tcPr marL="61582" marR="61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latin typeface="Arial"/>
                          <a:ea typeface="Times New Roman"/>
                          <a:cs typeface="Arial"/>
                        </a:rPr>
                        <a:t>46</a:t>
                      </a:r>
                      <a:endParaRPr lang="en-US" sz="1000" b="1">
                        <a:latin typeface="Calibri"/>
                        <a:ea typeface="Calibri"/>
                        <a:cs typeface="Arial"/>
                      </a:endParaRPr>
                    </a:p>
                  </a:txBody>
                  <a:tcPr marL="61582" marR="61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latin typeface="Arial"/>
                          <a:ea typeface="Times New Roman"/>
                          <a:cs typeface="Arial"/>
                        </a:rPr>
                        <a:t>2</a:t>
                      </a:r>
                      <a:endParaRPr lang="en-US" sz="1000" b="1">
                        <a:latin typeface="Calibri"/>
                        <a:ea typeface="Calibri"/>
                        <a:cs typeface="Arial"/>
                      </a:endParaRPr>
                    </a:p>
                  </a:txBody>
                  <a:tcPr marL="61582" marR="61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latin typeface="Arial"/>
                          <a:ea typeface="Times New Roman"/>
                          <a:cs typeface="Arial"/>
                        </a:rPr>
                        <a:t>1.4</a:t>
                      </a:r>
                      <a:endParaRPr lang="en-US" sz="1000" b="1">
                        <a:latin typeface="Calibri"/>
                        <a:ea typeface="Calibri"/>
                        <a:cs typeface="Arial"/>
                      </a:endParaRPr>
                    </a:p>
                  </a:txBody>
                  <a:tcPr marL="61582" marR="61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latin typeface="Arial"/>
                          <a:ea typeface="Times New Roman"/>
                          <a:cs typeface="Arial"/>
                        </a:rPr>
                        <a:t>2</a:t>
                      </a:r>
                      <a:endParaRPr lang="en-US" sz="1000" b="1">
                        <a:latin typeface="Calibri"/>
                        <a:ea typeface="Calibri"/>
                        <a:cs typeface="Arial"/>
                      </a:endParaRPr>
                    </a:p>
                  </a:txBody>
                  <a:tcPr marL="61582" marR="61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latin typeface="Arial"/>
                          <a:ea typeface="Times New Roman"/>
                          <a:cs typeface="Arial"/>
                        </a:rPr>
                        <a:t>1.4 x 1.6</a:t>
                      </a:r>
                      <a:endParaRPr lang="en-US" sz="1000" b="1">
                        <a:latin typeface="Calibri"/>
                        <a:ea typeface="Calibri"/>
                        <a:cs typeface="Arial"/>
                      </a:endParaRPr>
                    </a:p>
                  </a:txBody>
                  <a:tcPr marL="61582" marR="61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solidFill>
                            <a:srgbClr val="000000"/>
                          </a:solidFill>
                          <a:latin typeface="Arial"/>
                          <a:ea typeface="Times New Roman"/>
                          <a:cs typeface="Arial"/>
                        </a:rPr>
                        <a:t>60</a:t>
                      </a:r>
                      <a:endParaRPr lang="en-US" sz="1000" b="1" dirty="0">
                        <a:latin typeface="Calibri"/>
                        <a:ea typeface="Calibri"/>
                        <a:cs typeface="Arial"/>
                      </a:endParaRPr>
                    </a:p>
                  </a:txBody>
                  <a:tcPr marL="61582" marR="61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solidFill>
                            <a:srgbClr val="000000"/>
                          </a:solidFill>
                          <a:latin typeface="Arial"/>
                          <a:ea typeface="Times New Roman"/>
                          <a:cs typeface="Arial"/>
                        </a:rPr>
                        <a:t>50</a:t>
                      </a:r>
                      <a:endParaRPr lang="en-US" sz="1000" b="1" dirty="0">
                        <a:latin typeface="Calibri"/>
                        <a:ea typeface="Calibri"/>
                        <a:cs typeface="Arial"/>
                      </a:endParaRPr>
                    </a:p>
                  </a:txBody>
                  <a:tcPr marL="61582" marR="61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solidFill>
                            <a:srgbClr val="000000"/>
                          </a:solidFill>
                          <a:latin typeface="Arial"/>
                          <a:ea typeface="Times New Roman"/>
                          <a:cs typeface="Arial"/>
                        </a:rPr>
                        <a:t>7Φ14</a:t>
                      </a:r>
                      <a:endParaRPr lang="en-US" sz="1000" b="1" dirty="0">
                        <a:latin typeface="Calibri"/>
                        <a:ea typeface="Calibri"/>
                        <a:cs typeface="Arial"/>
                      </a:endParaRPr>
                    </a:p>
                  </a:txBody>
                  <a:tcPr marL="61582" marR="61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28600" y="883625"/>
            <a:ext cx="8915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Chapter Three</a:t>
            </a:r>
            <a:endParaRPr kumimoji="0" lang="en-US" sz="2000" b="0" i="0" u="none" strike="noStrike" cap="none" normalizeH="0" baseline="0" dirty="0" smtClean="0">
              <a:ln>
                <a:noFill/>
              </a:ln>
              <a:solidFill>
                <a:srgbClr val="000000"/>
              </a:solidFill>
              <a:effectLst/>
              <a:ea typeface="Times New Roman" pitchFamily="18" charset="0"/>
              <a:cs typeface="Arial" pitchFamily="34" charset="0"/>
            </a:endParaRPr>
          </a:p>
          <a:p>
            <a:r>
              <a:rPr lang="en-US" sz="2400" dirty="0" smtClean="0">
                <a:solidFill>
                  <a:srgbClr val="000000"/>
                </a:solidFill>
              </a:rPr>
              <a:t>		Structural </a:t>
            </a:r>
            <a:r>
              <a:rPr lang="en-US" sz="2400" dirty="0">
                <a:solidFill>
                  <a:srgbClr val="000000"/>
                </a:solidFill>
              </a:rPr>
              <a:t>Analysis and Design</a:t>
            </a:r>
          </a:p>
        </p:txBody>
      </p:sp>
      <p:sp>
        <p:nvSpPr>
          <p:cNvPr id="65537" name="Rectangle 1"/>
          <p:cNvSpPr>
            <a:spLocks noChangeArrowheads="1"/>
          </p:cNvSpPr>
          <p:nvPr/>
        </p:nvSpPr>
        <p:spPr bwMode="auto">
          <a:xfrm>
            <a:off x="0" y="1676402"/>
            <a:ext cx="9144000"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rgbClr val="002060"/>
                </a:solidFill>
                <a:effectLst/>
                <a:latin typeface="Calibri" pitchFamily="34" charset="0"/>
                <a:ea typeface="Times New Roman" pitchFamily="18" charset="0"/>
                <a:cs typeface="Arial" pitchFamily="34" charset="0"/>
              </a:rPr>
              <a:t>Design Of Shear Walls: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a:t>
            </a:r>
            <a:r>
              <a:rPr kumimoji="0" lang="en-US" sz="2000" b="0" i="0" u="none" strike="noStrike" cap="none" normalizeH="0" baseline="0" dirty="0" smtClean="0">
                <a:ln>
                  <a:noFill/>
                </a:ln>
                <a:solidFill>
                  <a:srgbClr val="002060"/>
                </a:solidFill>
                <a:effectLst/>
                <a:latin typeface="Calibri" pitchFamily="34" charset="0"/>
                <a:ea typeface="Times New Roman" pitchFamily="18" charset="0"/>
                <a:cs typeface="Arial" pitchFamily="34" charset="0"/>
              </a:rPr>
              <a:t>Shear walls are vertical elements of the horizontal force resisting system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2060"/>
                </a:solidFill>
                <a:effectLst/>
                <a:latin typeface="Calibri" pitchFamily="34" charset="0"/>
                <a:ea typeface="Times New Roman" pitchFamily="18" charset="0"/>
                <a:cs typeface="Arial" pitchFamily="34" charset="0"/>
              </a:rPr>
              <a:t>Shear walls should be located on each level of the structure, to form an effective box structure, equal length shear walls are preferred to be placed symmetrically on all exterior walls of the building.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2060"/>
                </a:solidFill>
                <a:effectLst/>
                <a:latin typeface="Calibri" pitchFamily="34" charset="0"/>
                <a:ea typeface="Times New Roman" pitchFamily="18" charset="0"/>
                <a:cs typeface="Arial" pitchFamily="34" charset="0"/>
              </a:rPr>
              <a:t>Shear walls must provide the necessary lateral strength to resist horizontal earthquake forces. When shear walls are strong enough, they will transfer these horizontal forces to the next element in the load path below them. </a:t>
            </a:r>
            <a:endParaRPr kumimoji="0" lang="en-US" sz="3600" b="0"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0" y="2133600"/>
            <a:ext cx="9144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strike="noStrike" cap="none" normalizeH="0" baseline="0" dirty="0" smtClean="0">
                <a:ln>
                  <a:noFill/>
                </a:ln>
                <a:solidFill>
                  <a:srgbClr val="002060"/>
                </a:solidFill>
                <a:effectLst/>
                <a:latin typeface="Calibri" pitchFamily="34" charset="0"/>
                <a:ea typeface="Times New Roman" pitchFamily="18" charset="0"/>
                <a:cs typeface="Arial" pitchFamily="34" charset="0"/>
              </a:rPr>
              <a:t> </a:t>
            </a:r>
            <a:r>
              <a:rPr kumimoji="0" lang="en-US" sz="2400" b="1" u="sng" strike="noStrike" cap="none" normalizeH="0" baseline="0" dirty="0" smtClean="0">
                <a:ln>
                  <a:noFill/>
                </a:ln>
                <a:solidFill>
                  <a:srgbClr val="002060"/>
                </a:solidFill>
                <a:effectLst/>
                <a:latin typeface="Calibri" pitchFamily="34" charset="0"/>
                <a:ea typeface="Times New Roman" pitchFamily="18" charset="0"/>
                <a:cs typeface="Arial" pitchFamily="34" charset="0"/>
              </a:rPr>
              <a:t>Design Of Stairs: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strike="noStrike" cap="none" normalizeH="0" baseline="0" dirty="0" smtClean="0">
                <a:ln>
                  <a:noFill/>
                </a:ln>
                <a:solidFill>
                  <a:srgbClr val="002060"/>
                </a:solidFill>
                <a:effectLst/>
                <a:latin typeface="Calibri" pitchFamily="34" charset="0"/>
                <a:ea typeface="Times New Roman" pitchFamily="18" charset="0"/>
                <a:cs typeface="Arial" pitchFamily="34" charset="0"/>
              </a:rPr>
              <a:t>In this section stairs was designed, started by estimating the dead load and live load for this stairs, then performed and analyzed as simple</a:t>
            </a:r>
            <a:r>
              <a:rPr kumimoji="0" lang="en-US" sz="2000" strike="noStrike" cap="none" normalizeH="0" dirty="0" smtClean="0">
                <a:ln>
                  <a:noFill/>
                </a:ln>
                <a:solidFill>
                  <a:srgbClr val="002060"/>
                </a:solidFill>
                <a:effectLst/>
                <a:latin typeface="Calibri" pitchFamily="34" charset="0"/>
                <a:ea typeface="Times New Roman" pitchFamily="18" charset="0"/>
                <a:cs typeface="Arial" pitchFamily="34" charset="0"/>
              </a:rPr>
              <a:t> model</a:t>
            </a:r>
            <a:r>
              <a:rPr kumimoji="0" lang="en-US" sz="2000" strike="noStrike" cap="none" normalizeH="0" baseline="0" dirty="0" smtClean="0">
                <a:ln>
                  <a:noFill/>
                </a:ln>
                <a:solidFill>
                  <a:srgbClr val="002060"/>
                </a:solidFill>
                <a:effectLst/>
                <a:latin typeface="Calibri" pitchFamily="34" charset="0"/>
                <a:ea typeface="Times New Roman" pitchFamily="18" charset="0"/>
                <a:cs typeface="Arial" pitchFamily="34" charset="0"/>
              </a:rPr>
              <a:t> by SAP2000 program and took the deflection, shear and moment on it.</a:t>
            </a:r>
            <a:endParaRPr kumimoji="0" lang="en-US" sz="1400"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trike="noStrike" cap="none" normalizeH="0" baseline="0" dirty="0" smtClean="0">
              <a:ln>
                <a:noFill/>
              </a:ln>
              <a:solidFill>
                <a:srgbClr val="002060"/>
              </a:solidFill>
              <a:effectLst/>
              <a:latin typeface="Calibri"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strike="noStrike" cap="none" normalizeH="0" baseline="0" dirty="0" smtClean="0">
                <a:ln>
                  <a:noFill/>
                </a:ln>
                <a:solidFill>
                  <a:srgbClr val="002060"/>
                </a:solidFill>
                <a:effectLst/>
                <a:latin typeface="Calibri" pitchFamily="34" charset="0"/>
                <a:ea typeface="Times New Roman" pitchFamily="18" charset="0"/>
                <a:cs typeface="Arial" pitchFamily="34" charset="0"/>
              </a:rPr>
              <a:t>Thickness of slab:</a:t>
            </a:r>
          </a:p>
          <a:p>
            <a:pPr eaLnBrk="0" fontAlgn="base" hangingPunct="0">
              <a:spcBef>
                <a:spcPct val="0"/>
              </a:spcBef>
              <a:spcAft>
                <a:spcPct val="0"/>
              </a:spcAft>
            </a:pPr>
            <a:r>
              <a:rPr lang="en-US" sz="2000" dirty="0" smtClean="0">
                <a:solidFill>
                  <a:srgbClr val="002060"/>
                </a:solidFill>
                <a:latin typeface="Calibri" pitchFamily="34" charset="0"/>
                <a:ea typeface="Times New Roman" pitchFamily="18" charset="0"/>
                <a:cs typeface="Arial" pitchFamily="34" charset="0"/>
              </a:rPr>
              <a:t>One end continuous</a:t>
            </a:r>
            <a:endParaRPr lang="en-US" sz="2000" dirty="0" smtClean="0">
              <a:solidFill>
                <a:srgbClr val="002060"/>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trike="noStrike" cap="none" normalizeH="0" baseline="0" dirty="0" smtClean="0">
                <a:ln>
                  <a:noFill/>
                </a:ln>
                <a:solidFill>
                  <a:srgbClr val="002060"/>
                </a:solidFill>
                <a:effectLst/>
                <a:latin typeface="Calibri" pitchFamily="34" charset="0"/>
                <a:ea typeface="Times New Roman" pitchFamily="18" charset="0"/>
                <a:cs typeface="Arial" pitchFamily="34" charset="0"/>
              </a:rPr>
              <a:t> t =L/24</a:t>
            </a:r>
          </a:p>
          <a:p>
            <a:pPr lvl="0" algn="justLow" eaLnBrk="0" fontAlgn="base" hangingPunct="0">
              <a:spcBef>
                <a:spcPct val="0"/>
              </a:spcBef>
              <a:spcAft>
                <a:spcPct val="0"/>
              </a:spcAft>
            </a:pPr>
            <a:r>
              <a:rPr lang="en-US" sz="2000" dirty="0" smtClean="0">
                <a:solidFill>
                  <a:srgbClr val="002060"/>
                </a:solidFill>
                <a:latin typeface="Calibri" pitchFamily="34" charset="0"/>
                <a:ea typeface="Times New Roman" pitchFamily="18" charset="0"/>
                <a:cs typeface="Arial" pitchFamily="34" charset="0"/>
              </a:rPr>
              <a:t>use 20 cm thickness</a:t>
            </a:r>
            <a:endParaRPr kumimoji="0" lang="en-US" sz="2000" strike="noStrike" cap="none" normalizeH="0" baseline="0" dirty="0" smtClean="0">
              <a:ln>
                <a:noFill/>
              </a:ln>
              <a:solidFill>
                <a:srgbClr val="002060"/>
              </a:solidFill>
              <a:effectLst/>
              <a:latin typeface="Arial" pitchFamily="34" charset="0"/>
              <a:cs typeface="Arial" pitchFamily="34" charset="0"/>
            </a:endParaRPr>
          </a:p>
        </p:txBody>
      </p:sp>
      <p:sp>
        <p:nvSpPr>
          <p:cNvPr id="4" name="Rectangle 1"/>
          <p:cNvSpPr>
            <a:spLocks noChangeArrowheads="1"/>
          </p:cNvSpPr>
          <p:nvPr/>
        </p:nvSpPr>
        <p:spPr bwMode="auto">
          <a:xfrm>
            <a:off x="304800" y="883625"/>
            <a:ext cx="8839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Chapter Three</a:t>
            </a:r>
            <a:endParaRPr kumimoji="0" lang="en-US" sz="2000" b="0" i="0" u="none" strike="noStrike" cap="none" normalizeH="0" baseline="0" dirty="0" smtClean="0">
              <a:ln>
                <a:noFill/>
              </a:ln>
              <a:solidFill>
                <a:srgbClr val="000000"/>
              </a:solidFill>
              <a:effectLst/>
              <a:ea typeface="Times New Roman" pitchFamily="18" charset="0"/>
              <a:cs typeface="Arial" pitchFamily="34" charset="0"/>
            </a:endParaRPr>
          </a:p>
          <a:p>
            <a:r>
              <a:rPr lang="en-US" sz="2400" dirty="0" smtClean="0">
                <a:solidFill>
                  <a:srgbClr val="000000"/>
                </a:solidFill>
              </a:rPr>
              <a:t>		Structural </a:t>
            </a:r>
            <a:r>
              <a:rPr lang="en-US" sz="2400" dirty="0">
                <a:solidFill>
                  <a:srgbClr val="000000"/>
                </a:solidFill>
              </a:rPr>
              <a:t>Analysis and Design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0" y="1752602"/>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kumimoji="0" lang="en-US" i="0" u="none" strike="noStrike" cap="none" normalizeH="0" baseline="0" dirty="0" smtClean="0">
                <a:ln>
                  <a:noFill/>
                </a:ln>
                <a:solidFill>
                  <a:srgbClr val="002060"/>
                </a:solidFill>
                <a:effectLst/>
                <a:latin typeface="Arial" pitchFamily="34" charset="0"/>
                <a:cs typeface="Arial" pitchFamily="34" charset="0"/>
              </a:rPr>
              <a:t>Section</a:t>
            </a:r>
            <a:r>
              <a:rPr kumimoji="0" lang="en-US" i="0" u="none" strike="noStrike" cap="none" normalizeH="0" dirty="0" smtClean="0">
                <a:ln>
                  <a:noFill/>
                </a:ln>
                <a:solidFill>
                  <a:srgbClr val="002060"/>
                </a:solidFill>
                <a:effectLst/>
                <a:latin typeface="Arial" pitchFamily="34" charset="0"/>
                <a:cs typeface="Arial" pitchFamily="34" charset="0"/>
              </a:rPr>
              <a:t> reinforcement</a:t>
            </a:r>
            <a:endParaRPr kumimoji="0" lang="en-US" sz="110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4"/>
          <p:cNvPicPr/>
          <p:nvPr/>
        </p:nvPicPr>
        <p:blipFill>
          <a:blip r:embed="rId2" cstate="print"/>
          <a:srcRect l="22917" t="17500" r="7813" b="20833"/>
          <a:stretch>
            <a:fillRect/>
          </a:stretch>
        </p:blipFill>
        <p:spPr bwMode="auto">
          <a:xfrm>
            <a:off x="1219200" y="2133600"/>
            <a:ext cx="7086600" cy="4572000"/>
          </a:xfrm>
          <a:prstGeom prst="rect">
            <a:avLst/>
          </a:prstGeom>
          <a:noFill/>
          <a:ln w="9525">
            <a:noFill/>
            <a:miter lim="800000"/>
            <a:headEnd/>
            <a:tailEnd/>
          </a:ln>
        </p:spPr>
      </p:pic>
      <p:sp>
        <p:nvSpPr>
          <p:cNvPr id="6" name="Rectangle 1"/>
          <p:cNvSpPr>
            <a:spLocks noChangeArrowheads="1"/>
          </p:cNvSpPr>
          <p:nvPr/>
        </p:nvSpPr>
        <p:spPr bwMode="auto">
          <a:xfrm>
            <a:off x="228600" y="883625"/>
            <a:ext cx="8915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Chapter Three</a:t>
            </a:r>
            <a:endParaRPr kumimoji="0" lang="en-US" sz="2000" b="0" i="0" u="none" strike="noStrike" cap="none" normalizeH="0" baseline="0" dirty="0" smtClean="0">
              <a:ln>
                <a:noFill/>
              </a:ln>
              <a:solidFill>
                <a:srgbClr val="000000"/>
              </a:solidFill>
              <a:effectLst/>
              <a:ea typeface="Times New Roman" pitchFamily="18" charset="0"/>
              <a:cs typeface="Arial" pitchFamily="34" charset="0"/>
            </a:endParaRPr>
          </a:p>
          <a:p>
            <a:r>
              <a:rPr lang="en-US" sz="2400" dirty="0" smtClean="0">
                <a:solidFill>
                  <a:srgbClr val="000000"/>
                </a:solidFill>
              </a:rPr>
              <a:t>		Structural </a:t>
            </a:r>
            <a:r>
              <a:rPr lang="en-US" sz="2400" dirty="0">
                <a:solidFill>
                  <a:srgbClr val="000000"/>
                </a:solidFill>
              </a:rPr>
              <a:t>Analysis and Design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3"/>
          <p:cNvSpPr>
            <a:spLocks noGrp="1"/>
          </p:cNvSpPr>
          <p:nvPr>
            <p:ph idx="1"/>
          </p:nvPr>
        </p:nvSpPr>
        <p:spPr/>
        <p:txBody>
          <a:bodyPr/>
          <a:lstStyle/>
          <a:p>
            <a:pPr eaLnBrk="1" hangingPunct="1"/>
            <a:r>
              <a:rPr lang="en-US" dirty="0" smtClean="0">
                <a:solidFill>
                  <a:schemeClr val="tx2"/>
                </a:solidFill>
                <a:latin typeface="Times New Roman" pitchFamily="18" charset="0"/>
                <a:cs typeface="Times New Roman" pitchFamily="18" charset="0"/>
              </a:rPr>
              <a:t>Chapter four: </a:t>
            </a:r>
            <a:r>
              <a:rPr lang="en-US" sz="2800" dirty="0" smtClean="0">
                <a:solidFill>
                  <a:schemeClr val="bg2">
                    <a:lumMod val="10000"/>
                  </a:schemeClr>
                </a:solidFill>
                <a:ea typeface="Times New Roman" pitchFamily="18" charset="0"/>
              </a:rPr>
              <a:t> </a:t>
            </a:r>
            <a:r>
              <a:rPr lang="en-US" sz="2800" dirty="0" smtClean="0">
                <a:solidFill>
                  <a:schemeClr val="tx2"/>
                </a:solidFill>
                <a:latin typeface="Times New Roman" pitchFamily="18" charset="0"/>
                <a:ea typeface="Times New Roman" pitchFamily="18" charset="0"/>
                <a:cs typeface="Times New Roman" pitchFamily="18" charset="0"/>
              </a:rPr>
              <a:t>Mechanical </a:t>
            </a:r>
            <a:r>
              <a:rPr lang="en-US" sz="2800" dirty="0" smtClean="0">
                <a:solidFill>
                  <a:schemeClr val="tx2"/>
                </a:solidFill>
                <a:latin typeface="Times New Roman" pitchFamily="18" charset="0"/>
                <a:cs typeface="Times New Roman" pitchFamily="18" charset="0"/>
              </a:rPr>
              <a:t>Design</a:t>
            </a:r>
            <a:endParaRPr lang="en-US" dirty="0" smtClean="0">
              <a:solidFill>
                <a:schemeClr val="tx2"/>
              </a:solidFill>
              <a:latin typeface="Times New Roman" pitchFamily="18" charset="0"/>
              <a:cs typeface="Times New Roman" pitchFamily="18" charset="0"/>
            </a:endParaRPr>
          </a:p>
          <a:p>
            <a:pPr eaLnBrk="1" hangingPunct="1">
              <a:buFont typeface="Wingdings 2" pitchFamily="18" charset="2"/>
              <a:buNone/>
            </a:pPr>
            <a:endParaRPr lang="en-US" dirty="0" smtClean="0">
              <a:solidFill>
                <a:schemeClr val="tx2"/>
              </a:solidFill>
              <a:latin typeface="Times New Roman" pitchFamily="18" charset="0"/>
              <a:cs typeface="Times New Roman" pitchFamily="18" charset="0"/>
            </a:endParaRPr>
          </a:p>
          <a:p>
            <a:pPr lvl="1" eaLnBrk="1" hangingPunct="1"/>
            <a:endParaRPr lang="en-US" dirty="0" smtClean="0">
              <a:solidFill>
                <a:schemeClr val="tx2"/>
              </a:solidFill>
              <a:latin typeface="Times New Roman" pitchFamily="18" charset="0"/>
              <a:cs typeface="Times New Roman" pitchFamily="18" charset="0"/>
            </a:endParaRPr>
          </a:p>
          <a:p>
            <a:pPr lvl="1" eaLnBrk="1" hangingPunct="1"/>
            <a:r>
              <a:rPr lang="en-US" dirty="0" smtClean="0">
                <a:solidFill>
                  <a:schemeClr val="tx2"/>
                </a:solidFill>
                <a:latin typeface="Times New Roman" pitchFamily="18" charset="0"/>
                <a:cs typeface="Times New Roman" pitchFamily="18" charset="0"/>
              </a:rPr>
              <a:t> Water Systems Design</a:t>
            </a:r>
          </a:p>
          <a:p>
            <a:pPr lvl="1" eaLnBrk="1" hangingPunct="1"/>
            <a:r>
              <a:rPr lang="en-US" dirty="0" smtClean="0">
                <a:solidFill>
                  <a:schemeClr val="tx2"/>
                </a:solidFill>
                <a:latin typeface="Times New Roman" pitchFamily="18" charset="0"/>
                <a:cs typeface="Times New Roman" pitchFamily="18" charset="0"/>
              </a:rPr>
              <a:t>drainage System design</a:t>
            </a:r>
          </a:p>
          <a:p>
            <a:pPr lvl="1" eaLnBrk="1" hangingPunct="1"/>
            <a:r>
              <a:rPr lang="en-US" dirty="0" smtClean="0">
                <a:solidFill>
                  <a:schemeClr val="tx2"/>
                </a:solidFill>
                <a:latin typeface="Times New Roman" pitchFamily="18" charset="0"/>
                <a:cs typeface="Times New Roman" pitchFamily="18" charset="0"/>
              </a:rPr>
              <a:t>Design of Fire Protection</a:t>
            </a:r>
          </a:p>
          <a:p>
            <a:pPr lvl="1" eaLnBrk="1" hangingPunct="1"/>
            <a:r>
              <a:rPr lang="en-US" dirty="0" smtClean="0">
                <a:solidFill>
                  <a:schemeClr val="tx2"/>
                </a:solidFill>
                <a:latin typeface="Times New Roman" pitchFamily="18" charset="0"/>
                <a:cs typeface="Times New Roman" pitchFamily="18" charset="0"/>
              </a:rPr>
              <a:t>HVAC System:(heating ,ventilation and air conditioning)</a:t>
            </a:r>
          </a:p>
          <a:p>
            <a:pPr lvl="1" eaLnBrk="1" hangingPunct="1">
              <a:buNone/>
            </a:pPr>
            <a:endParaRPr lang="en-US" dirty="0" smtClean="0">
              <a:solidFill>
                <a:schemeClr val="tx2"/>
              </a:solidFill>
              <a:latin typeface="Times New Roman" pitchFamily="18" charset="0"/>
              <a:cs typeface="Times New Roman" pitchFamily="18" charset="0"/>
            </a:endParaRPr>
          </a:p>
          <a:p>
            <a:pPr lvl="1" eaLnBrk="1" hangingPunct="1">
              <a:buFont typeface="Wingdings 2" pitchFamily="18" charset="2"/>
              <a:buNone/>
            </a:pPr>
            <a:endParaRPr lang="en-US" dirty="0" smtClean="0"/>
          </a:p>
        </p:txBody>
      </p:sp>
      <p:sp>
        <p:nvSpPr>
          <p:cNvPr id="7171" name="Rectangle 1"/>
          <p:cNvSpPr>
            <a:spLocks noChangeArrowheads="1"/>
          </p:cNvSpPr>
          <p:nvPr/>
        </p:nvSpPr>
        <p:spPr bwMode="auto">
          <a:xfrm>
            <a:off x="2895600" y="990600"/>
            <a:ext cx="3124200" cy="523875"/>
          </a:xfrm>
          <a:prstGeom prst="rect">
            <a:avLst/>
          </a:prstGeom>
          <a:noFill/>
          <a:ln w="9525">
            <a:noFill/>
            <a:miter lim="800000"/>
            <a:headEnd/>
            <a:tailEnd/>
          </a:ln>
        </p:spPr>
        <p:txBody>
          <a:bodyPr anchor="ctr">
            <a:spAutoFit/>
          </a:bodyPr>
          <a:lstStyle/>
          <a:p>
            <a:pPr algn="ctr"/>
            <a:r>
              <a:rPr lang="en-US" sz="2800" b="1" dirty="0">
                <a:solidFill>
                  <a:schemeClr val="tx2"/>
                </a:solidFill>
                <a:cs typeface="Times New Roman" pitchFamily="18" charset="0"/>
              </a:rPr>
              <a:t>Main topics </a:t>
            </a:r>
            <a:endParaRPr lang="en-US" sz="2400" b="1" dirty="0">
              <a:solidFill>
                <a:schemeClr val="tx2"/>
              </a:solidFill>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r>
              <a:rPr lang="en-US" sz="1600" b="1" dirty="0" smtClean="0">
                <a:solidFill>
                  <a:schemeClr val="bg2">
                    <a:lumMod val="10000"/>
                  </a:schemeClr>
                </a:solidFill>
                <a:latin typeface="Calibri" pitchFamily="34" charset="0"/>
                <a:ea typeface="Times New Roman" pitchFamily="18" charset="0"/>
              </a:rPr>
              <a:t>Chapter four</a:t>
            </a:r>
            <a:r>
              <a:rPr lang="en-US" sz="2400" b="1" dirty="0" smtClean="0">
                <a:solidFill>
                  <a:schemeClr val="bg2">
                    <a:lumMod val="10000"/>
                  </a:schemeClr>
                </a:solidFill>
                <a:ea typeface="Times New Roman" pitchFamily="18" charset="0"/>
              </a:rPr>
              <a:t/>
            </a:r>
            <a:br>
              <a:rPr lang="en-US" sz="2400" b="1" dirty="0" smtClean="0">
                <a:solidFill>
                  <a:schemeClr val="bg2">
                    <a:lumMod val="10000"/>
                  </a:schemeClr>
                </a:solidFill>
                <a:ea typeface="Times New Roman" pitchFamily="18" charset="0"/>
              </a:rPr>
            </a:br>
            <a:r>
              <a:rPr lang="en-US" sz="2600" b="1" dirty="0" smtClean="0">
                <a:solidFill>
                  <a:schemeClr val="bg2">
                    <a:lumMod val="10000"/>
                  </a:schemeClr>
                </a:solidFill>
                <a:ea typeface="Times New Roman" pitchFamily="18" charset="0"/>
              </a:rPr>
              <a:t> </a:t>
            </a:r>
            <a:r>
              <a:rPr lang="en-US" sz="2600" b="1" dirty="0" smtClean="0">
                <a:latin typeface="Times New Roman" pitchFamily="18" charset="0"/>
                <a:ea typeface="Times New Roman" pitchFamily="18" charset="0"/>
                <a:cs typeface="Times New Roman" pitchFamily="18" charset="0"/>
              </a:rPr>
              <a:t>Mechanical </a:t>
            </a:r>
            <a:r>
              <a:rPr lang="en-US" sz="2600" b="1" dirty="0" smtClean="0">
                <a:latin typeface="Times New Roman" pitchFamily="18" charset="0"/>
                <a:cs typeface="Times New Roman" pitchFamily="18" charset="0"/>
              </a:rPr>
              <a:t>Design</a:t>
            </a:r>
            <a:endParaRPr lang="ar-SA" sz="2600" dirty="0"/>
          </a:p>
        </p:txBody>
      </p:sp>
      <p:sp>
        <p:nvSpPr>
          <p:cNvPr id="3" name="عنصر نائب للمحتوى 2"/>
          <p:cNvSpPr>
            <a:spLocks noGrp="1"/>
          </p:cNvSpPr>
          <p:nvPr>
            <p:ph idx="1"/>
          </p:nvPr>
        </p:nvSpPr>
        <p:spPr/>
        <p:txBody>
          <a:bodyPr/>
          <a:lstStyle/>
          <a:p>
            <a:pPr marL="273050" lvl="1" indent="-273050">
              <a:buClr>
                <a:srgbClr val="0BD0D9"/>
              </a:buClr>
              <a:buSzPct val="95000"/>
            </a:pPr>
            <a:r>
              <a:rPr lang="en-US" b="1" dirty="0" smtClean="0">
                <a:solidFill>
                  <a:schemeClr val="accent1">
                    <a:lumMod val="75000"/>
                  </a:schemeClr>
                </a:solidFill>
                <a:latin typeface="Times New Roman" pitchFamily="18" charset="0"/>
                <a:cs typeface="Times New Roman" pitchFamily="18" charset="0"/>
              </a:rPr>
              <a:t> Water Systems design:</a:t>
            </a:r>
            <a:endParaRPr lang="en-US" dirty="0" smtClean="0">
              <a:solidFill>
                <a:schemeClr val="tx2"/>
              </a:solidFill>
              <a:latin typeface="Times New Roman" pitchFamily="18" charset="0"/>
              <a:cs typeface="Times New Roman" pitchFamily="18" charset="0"/>
            </a:endParaRPr>
          </a:p>
          <a:p>
            <a:r>
              <a:rPr lang="en-US" sz="2400" dirty="0" smtClean="0">
                <a:solidFill>
                  <a:schemeClr val="tx2"/>
                </a:solidFill>
                <a:latin typeface="Times New Roman" pitchFamily="18" charset="0"/>
                <a:cs typeface="Times New Roman" pitchFamily="18" charset="0"/>
              </a:rPr>
              <a:t>Feeding water to buildings depends on the idea of the fall of water under the influence of gravity from roof tank and the pressure head which is developed.</a:t>
            </a:r>
          </a:p>
          <a:p>
            <a:endParaRPr lang="en-US" sz="2400" dirty="0" smtClean="0">
              <a:solidFill>
                <a:schemeClr val="tx2"/>
              </a:solidFill>
              <a:latin typeface="Times New Roman" pitchFamily="18" charset="0"/>
              <a:cs typeface="Times New Roman" pitchFamily="18" charset="0"/>
            </a:endParaRPr>
          </a:p>
          <a:p>
            <a:r>
              <a:rPr lang="en-US" sz="2400" dirty="0" smtClean="0">
                <a:solidFill>
                  <a:schemeClr val="tx2"/>
                </a:solidFill>
                <a:latin typeface="Times New Roman" pitchFamily="18" charset="0"/>
                <a:cs typeface="Times New Roman" pitchFamily="18" charset="0"/>
              </a:rPr>
              <a:t>There are three collectors 1,2 and 3 in the building ,every one has pipes that diameter calculated through the total number  of fixture units that belong to every one and available pressure at the fixtures then by using a relevant tables diameter determined.</a:t>
            </a:r>
          </a:p>
          <a:p>
            <a:endParaRPr lang="ar-SA" sz="2400"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371602" y="1129099"/>
            <a:ext cx="184731"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bg2">
                  <a:lumMod val="10000"/>
                </a:schemeClr>
              </a:solidFill>
              <a:effectLst/>
              <a:latin typeface="Arial" pitchFamily="34" charset="0"/>
              <a:ea typeface="Times New Roman" pitchFamily="18" charset="0"/>
              <a:cs typeface="Arial" pitchFamily="34" charset="0"/>
            </a:endParaRPr>
          </a:p>
        </p:txBody>
      </p:sp>
      <p:pic>
        <p:nvPicPr>
          <p:cNvPr id="10" name="صورة 1"/>
          <p:cNvPicPr>
            <a:picLocks noGrp="1"/>
          </p:cNvPicPr>
          <p:nvPr>
            <p:ph idx="1"/>
          </p:nvPr>
        </p:nvPicPr>
        <p:blipFill>
          <a:blip r:embed="rId2" cstate="print"/>
          <a:srcRect/>
          <a:stretch>
            <a:fillRect/>
          </a:stretch>
        </p:blipFill>
        <p:spPr bwMode="auto">
          <a:xfrm>
            <a:off x="0" y="0"/>
            <a:ext cx="9144000" cy="6858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r>
              <a:rPr lang="en-US" sz="1600" b="1" dirty="0" smtClean="0">
                <a:solidFill>
                  <a:schemeClr val="bg2">
                    <a:lumMod val="10000"/>
                  </a:schemeClr>
                </a:solidFill>
                <a:latin typeface="Calibri" pitchFamily="34" charset="0"/>
                <a:ea typeface="Times New Roman" pitchFamily="18" charset="0"/>
              </a:rPr>
              <a:t>Chapter four</a:t>
            </a:r>
            <a:r>
              <a:rPr lang="en-US" sz="2400" b="1" dirty="0" smtClean="0">
                <a:solidFill>
                  <a:schemeClr val="bg2">
                    <a:lumMod val="10000"/>
                  </a:schemeClr>
                </a:solidFill>
                <a:ea typeface="Times New Roman" pitchFamily="18" charset="0"/>
              </a:rPr>
              <a:t/>
            </a:r>
            <a:br>
              <a:rPr lang="en-US" sz="2400" b="1" dirty="0" smtClean="0">
                <a:solidFill>
                  <a:schemeClr val="bg2">
                    <a:lumMod val="10000"/>
                  </a:schemeClr>
                </a:solidFill>
                <a:ea typeface="Times New Roman" pitchFamily="18" charset="0"/>
              </a:rPr>
            </a:br>
            <a:r>
              <a:rPr lang="en-US" sz="2600" b="1" dirty="0" smtClean="0">
                <a:solidFill>
                  <a:schemeClr val="bg2">
                    <a:lumMod val="10000"/>
                  </a:schemeClr>
                </a:solidFill>
                <a:ea typeface="Times New Roman" pitchFamily="18" charset="0"/>
              </a:rPr>
              <a:t> </a:t>
            </a:r>
            <a:r>
              <a:rPr lang="en-US" sz="2600" b="1" dirty="0" smtClean="0">
                <a:latin typeface="Times New Roman" pitchFamily="18" charset="0"/>
                <a:ea typeface="Times New Roman" pitchFamily="18" charset="0"/>
                <a:cs typeface="Times New Roman" pitchFamily="18" charset="0"/>
              </a:rPr>
              <a:t>Mechanical </a:t>
            </a:r>
            <a:r>
              <a:rPr lang="en-US" sz="2600" b="1" dirty="0" smtClean="0">
                <a:latin typeface="Times New Roman" pitchFamily="18" charset="0"/>
                <a:cs typeface="Times New Roman" pitchFamily="18" charset="0"/>
              </a:rPr>
              <a:t>Design</a:t>
            </a:r>
            <a:endParaRPr lang="ar-SA" sz="2600" dirty="0"/>
          </a:p>
        </p:txBody>
      </p:sp>
      <p:sp>
        <p:nvSpPr>
          <p:cNvPr id="3" name="عنصر نائب للمحتوى 2"/>
          <p:cNvSpPr>
            <a:spLocks noGrp="1"/>
          </p:cNvSpPr>
          <p:nvPr>
            <p:ph idx="1"/>
          </p:nvPr>
        </p:nvSpPr>
        <p:spPr/>
        <p:txBody>
          <a:bodyPr/>
          <a:lstStyle/>
          <a:p>
            <a:r>
              <a:rPr lang="en-US" sz="2400" dirty="0" smtClean="0">
                <a:solidFill>
                  <a:schemeClr val="tx2"/>
                </a:solidFill>
                <a:latin typeface="Times New Roman" pitchFamily="18" charset="0"/>
                <a:cs typeface="Times New Roman" pitchFamily="18" charset="0"/>
              </a:rPr>
              <a:t>So the diameters was found as following:</a:t>
            </a:r>
          </a:p>
          <a:p>
            <a:r>
              <a:rPr lang="en-US" sz="2400" dirty="0" smtClean="0">
                <a:solidFill>
                  <a:schemeClr val="tx2"/>
                </a:solidFill>
                <a:latin typeface="Times New Roman" pitchFamily="18" charset="0"/>
                <a:cs typeface="Times New Roman" pitchFamily="18" charset="0"/>
              </a:rPr>
              <a:t> for main pipe from tank to collectors 1&amp;2 is 2 ",and to collector 3 is 1.5 " , but for pipes from collectors to fixture is 3/4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r>
              <a:rPr lang="en-US" sz="1600" b="1" dirty="0" smtClean="0">
                <a:solidFill>
                  <a:schemeClr val="bg2">
                    <a:lumMod val="10000"/>
                  </a:schemeClr>
                </a:solidFill>
                <a:latin typeface="Calibri" pitchFamily="34" charset="0"/>
                <a:ea typeface="Times New Roman" pitchFamily="18" charset="0"/>
              </a:rPr>
              <a:t>Chapter four</a:t>
            </a:r>
            <a:r>
              <a:rPr lang="en-US" sz="2400" b="1" dirty="0" smtClean="0">
                <a:solidFill>
                  <a:schemeClr val="bg2">
                    <a:lumMod val="10000"/>
                  </a:schemeClr>
                </a:solidFill>
                <a:ea typeface="Times New Roman" pitchFamily="18" charset="0"/>
              </a:rPr>
              <a:t/>
            </a:r>
            <a:br>
              <a:rPr lang="en-US" sz="2400" b="1" dirty="0" smtClean="0">
                <a:solidFill>
                  <a:schemeClr val="bg2">
                    <a:lumMod val="10000"/>
                  </a:schemeClr>
                </a:solidFill>
                <a:ea typeface="Times New Roman" pitchFamily="18" charset="0"/>
              </a:rPr>
            </a:br>
            <a:r>
              <a:rPr lang="en-US" sz="2600" b="1" dirty="0" smtClean="0">
                <a:solidFill>
                  <a:schemeClr val="bg2">
                    <a:lumMod val="10000"/>
                  </a:schemeClr>
                </a:solidFill>
                <a:ea typeface="Times New Roman" pitchFamily="18" charset="0"/>
              </a:rPr>
              <a:t> </a:t>
            </a:r>
            <a:r>
              <a:rPr lang="en-US" sz="2600" b="1" dirty="0" smtClean="0">
                <a:latin typeface="Times New Roman" pitchFamily="18" charset="0"/>
                <a:ea typeface="Times New Roman" pitchFamily="18" charset="0"/>
                <a:cs typeface="Times New Roman" pitchFamily="18" charset="0"/>
              </a:rPr>
              <a:t>Mechanical </a:t>
            </a:r>
            <a:r>
              <a:rPr lang="en-US" sz="2600" b="1" dirty="0" smtClean="0">
                <a:latin typeface="Times New Roman" pitchFamily="18" charset="0"/>
                <a:cs typeface="Times New Roman" pitchFamily="18" charset="0"/>
              </a:rPr>
              <a:t>Design</a:t>
            </a:r>
            <a:endParaRPr lang="ar-SA" sz="2600" dirty="0"/>
          </a:p>
        </p:txBody>
      </p:sp>
      <p:sp>
        <p:nvSpPr>
          <p:cNvPr id="3" name="عنصر نائب للمحتوى 2"/>
          <p:cNvSpPr>
            <a:spLocks noGrp="1"/>
          </p:cNvSpPr>
          <p:nvPr>
            <p:ph idx="1"/>
          </p:nvPr>
        </p:nvSpPr>
        <p:spPr>
          <a:xfrm>
            <a:off x="457200" y="1905000"/>
            <a:ext cx="8229600" cy="4389437"/>
          </a:xfrm>
        </p:spPr>
        <p:txBody>
          <a:bodyPr/>
          <a:lstStyle/>
          <a:p>
            <a:r>
              <a:rPr lang="en-US" dirty="0" smtClean="0">
                <a:solidFill>
                  <a:schemeClr val="tx2"/>
                </a:solidFill>
                <a:latin typeface="Times New Roman" pitchFamily="18" charset="0"/>
                <a:cs typeface="Times New Roman" pitchFamily="18" charset="0"/>
              </a:rPr>
              <a:t>drainage System design:</a:t>
            </a:r>
          </a:p>
          <a:p>
            <a:r>
              <a:rPr lang="en-US" sz="2400" dirty="0" smtClean="0">
                <a:solidFill>
                  <a:schemeClr val="tx2"/>
                </a:solidFill>
                <a:latin typeface="Times New Roman" pitchFamily="18" charset="0"/>
                <a:cs typeface="Times New Roman" pitchFamily="18" charset="0"/>
              </a:rPr>
              <a:t>The diameter for drainage is determined according to the demand weight of fixtures by using the relevant tables </a:t>
            </a:r>
          </a:p>
          <a:p>
            <a:r>
              <a:rPr lang="en-US" sz="2400" dirty="0" smtClean="0">
                <a:solidFill>
                  <a:schemeClr val="tx2"/>
                </a:solidFill>
                <a:latin typeface="Times New Roman" pitchFamily="18" charset="0"/>
                <a:cs typeface="Times New Roman" pitchFamily="18" charset="0"/>
              </a:rPr>
              <a:t>The diameter of the main stack =4 inch.</a:t>
            </a:r>
          </a:p>
          <a:p>
            <a:r>
              <a:rPr lang="en-US" sz="2400" dirty="0" smtClean="0">
                <a:solidFill>
                  <a:schemeClr val="tx2"/>
                </a:solidFill>
                <a:latin typeface="Times New Roman" pitchFamily="18" charset="0"/>
                <a:cs typeface="Times New Roman" pitchFamily="18" charset="0"/>
              </a:rPr>
              <a:t>The size of the vent = 2 inch</a:t>
            </a:r>
          </a:p>
          <a:p>
            <a:r>
              <a:rPr lang="en-US" sz="2400" dirty="0" smtClean="0">
                <a:solidFill>
                  <a:schemeClr val="tx2"/>
                </a:solidFill>
                <a:latin typeface="Times New Roman" pitchFamily="18" charset="0"/>
                <a:cs typeface="Times New Roman" pitchFamily="18" charset="0"/>
              </a:rPr>
              <a:t>For water closets the diameter of pipe = 4 inc</a:t>
            </a:r>
          </a:p>
          <a:p>
            <a:r>
              <a:rPr lang="en-US" sz="2400" dirty="0" smtClean="0">
                <a:solidFill>
                  <a:schemeClr val="tx2"/>
                </a:solidFill>
                <a:latin typeface="Times New Roman" pitchFamily="18" charset="0"/>
                <a:cs typeface="Times New Roman" pitchFamily="18" charset="0"/>
              </a:rPr>
              <a:t>For lavatories  the diameter of pipe = 2 inch.</a:t>
            </a:r>
          </a:p>
          <a:p>
            <a:r>
              <a:rPr lang="en-US" sz="2400" dirty="0" smtClean="0">
                <a:solidFill>
                  <a:schemeClr val="tx2"/>
                </a:solidFill>
                <a:latin typeface="Times New Roman" pitchFamily="18" charset="0"/>
                <a:cs typeface="Times New Roman" pitchFamily="18" charset="0"/>
              </a:rPr>
              <a:t>For wall urinal the diameter of pipe = 2 inch.</a:t>
            </a:r>
          </a:p>
          <a:p>
            <a:r>
              <a:rPr lang="en-US" sz="2400" dirty="0" smtClean="0">
                <a:solidFill>
                  <a:schemeClr val="tx2"/>
                </a:solidFill>
                <a:latin typeface="Times New Roman" pitchFamily="18" charset="0"/>
                <a:cs typeface="Times New Roman" pitchFamily="18" charset="0"/>
              </a:rPr>
              <a:t>For outside pipe to septic tank the diameter =5 inch. and slope </a:t>
            </a:r>
          </a:p>
          <a:p>
            <a:r>
              <a:rPr lang="en-US" sz="2400" dirty="0" smtClean="0">
                <a:solidFill>
                  <a:schemeClr val="tx2"/>
                </a:solidFill>
                <a:latin typeface="Times New Roman" pitchFamily="18" charset="0"/>
                <a:cs typeface="Times New Roman" pitchFamily="18" charset="0"/>
              </a:rPr>
              <a:t> the total # of (FU)=149 so The capacity of septic tank is 18m</a:t>
            </a:r>
            <a:r>
              <a:rPr lang="en-US" sz="2400" baseline="30000" dirty="0" smtClean="0">
                <a:solidFill>
                  <a:schemeClr val="tx2"/>
                </a:solidFill>
              </a:rPr>
              <a:t>3</a:t>
            </a:r>
            <a:r>
              <a:rPr lang="en-US" sz="2400" dirty="0" smtClean="0"/>
              <a:t>.</a:t>
            </a:r>
            <a:endParaRPr lang="en-US" sz="2400" dirty="0" smtClean="0">
              <a:solidFill>
                <a:schemeClr val="tx2"/>
              </a:solidFill>
              <a:latin typeface="Times New Roman" pitchFamily="18" charset="0"/>
              <a:cs typeface="Times New Roman" pitchFamily="18" charset="0"/>
            </a:endParaRPr>
          </a:p>
          <a:p>
            <a:endParaRPr lang="ar-SA" sz="2400"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r>
              <a:rPr lang="en-US" sz="1600" b="1" dirty="0" smtClean="0">
                <a:solidFill>
                  <a:schemeClr val="bg2">
                    <a:lumMod val="10000"/>
                  </a:schemeClr>
                </a:solidFill>
                <a:latin typeface="Calibri" pitchFamily="34" charset="0"/>
                <a:ea typeface="Times New Roman" pitchFamily="18" charset="0"/>
              </a:rPr>
              <a:t>Chapter four</a:t>
            </a:r>
            <a:r>
              <a:rPr lang="en-US" sz="2400" b="1" dirty="0" smtClean="0">
                <a:solidFill>
                  <a:schemeClr val="bg2">
                    <a:lumMod val="10000"/>
                  </a:schemeClr>
                </a:solidFill>
                <a:ea typeface="Times New Roman" pitchFamily="18" charset="0"/>
              </a:rPr>
              <a:t/>
            </a:r>
            <a:br>
              <a:rPr lang="en-US" sz="2400" b="1" dirty="0" smtClean="0">
                <a:solidFill>
                  <a:schemeClr val="bg2">
                    <a:lumMod val="10000"/>
                  </a:schemeClr>
                </a:solidFill>
                <a:ea typeface="Times New Roman" pitchFamily="18" charset="0"/>
              </a:rPr>
            </a:br>
            <a:r>
              <a:rPr lang="en-US" sz="2600" b="1" dirty="0" smtClean="0">
                <a:solidFill>
                  <a:schemeClr val="bg2">
                    <a:lumMod val="10000"/>
                  </a:schemeClr>
                </a:solidFill>
                <a:ea typeface="Times New Roman" pitchFamily="18" charset="0"/>
              </a:rPr>
              <a:t> </a:t>
            </a:r>
            <a:r>
              <a:rPr lang="en-US" sz="2600" b="1" dirty="0" smtClean="0">
                <a:latin typeface="Times New Roman" pitchFamily="18" charset="0"/>
                <a:ea typeface="Times New Roman" pitchFamily="18" charset="0"/>
                <a:cs typeface="Times New Roman" pitchFamily="18" charset="0"/>
              </a:rPr>
              <a:t>Mechanical </a:t>
            </a:r>
            <a:r>
              <a:rPr lang="en-US" sz="2600" b="1" dirty="0" smtClean="0">
                <a:latin typeface="Times New Roman" pitchFamily="18" charset="0"/>
                <a:cs typeface="Times New Roman" pitchFamily="18" charset="0"/>
              </a:rPr>
              <a:t>Design</a:t>
            </a:r>
            <a:endParaRPr lang="ar-SA" sz="2600" dirty="0"/>
          </a:p>
        </p:txBody>
      </p:sp>
      <p:sp>
        <p:nvSpPr>
          <p:cNvPr id="3" name="عنصر نائب للمحتوى 2"/>
          <p:cNvSpPr>
            <a:spLocks noGrp="1"/>
          </p:cNvSpPr>
          <p:nvPr>
            <p:ph idx="1"/>
          </p:nvPr>
        </p:nvSpPr>
        <p:spPr/>
        <p:txBody>
          <a:bodyPr/>
          <a:lstStyle/>
          <a:p>
            <a:r>
              <a:rPr lang="en-US" sz="2400" b="1" dirty="0" smtClean="0">
                <a:solidFill>
                  <a:schemeClr val="accent1">
                    <a:lumMod val="75000"/>
                  </a:schemeClr>
                </a:solidFill>
                <a:latin typeface="Times New Roman" pitchFamily="18" charset="0"/>
                <a:cs typeface="Times New Roman" pitchFamily="18" charset="0"/>
              </a:rPr>
              <a:t>Design of Fire Protection</a:t>
            </a:r>
          </a:p>
          <a:p>
            <a:r>
              <a:rPr lang="en-US" sz="2400" dirty="0" smtClean="0">
                <a:solidFill>
                  <a:schemeClr val="tx2"/>
                </a:solidFill>
                <a:latin typeface="Times New Roman" pitchFamily="18" charset="0"/>
                <a:cs typeface="Times New Roman" pitchFamily="18" charset="0"/>
              </a:rPr>
              <a:t>Tow systems are used; sprinklers for rooms and fire house  and fire extinguisher for corridor and hall.</a:t>
            </a:r>
          </a:p>
          <a:p>
            <a:endParaRPr lang="ar-SA" sz="2400" dirty="0">
              <a:solidFill>
                <a:schemeClr val="tx2"/>
              </a:solidFill>
              <a:latin typeface="Times New Roman" pitchFamily="18" charset="0"/>
              <a:cs typeface="Times New Roman" pitchFamily="18" charset="0"/>
            </a:endParaRPr>
          </a:p>
        </p:txBody>
      </p:sp>
      <p:pic>
        <p:nvPicPr>
          <p:cNvPr id="4" name="صورة 3"/>
          <p:cNvPicPr/>
          <p:nvPr/>
        </p:nvPicPr>
        <p:blipFill>
          <a:blip r:embed="rId2"/>
          <a:srcRect l="33369" t="37383" r="37920" b="21136"/>
          <a:stretch>
            <a:fillRect/>
          </a:stretch>
        </p:blipFill>
        <p:spPr bwMode="auto">
          <a:xfrm>
            <a:off x="381000" y="3352800"/>
            <a:ext cx="2743199" cy="2438400"/>
          </a:xfrm>
          <a:prstGeom prst="rect">
            <a:avLst/>
          </a:prstGeom>
          <a:noFill/>
          <a:ln w="9525">
            <a:noFill/>
            <a:miter lim="800000"/>
            <a:headEnd/>
            <a:tailEnd/>
          </a:ln>
        </p:spPr>
      </p:pic>
      <p:pic>
        <p:nvPicPr>
          <p:cNvPr id="5" name="صورة 4"/>
          <p:cNvPicPr/>
          <p:nvPr/>
        </p:nvPicPr>
        <p:blipFill>
          <a:blip r:embed="rId3"/>
          <a:srcRect l="25201" t="48286" r="25040" b="19626"/>
          <a:stretch>
            <a:fillRect/>
          </a:stretch>
        </p:blipFill>
        <p:spPr bwMode="auto">
          <a:xfrm>
            <a:off x="4038600" y="3505200"/>
            <a:ext cx="48768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r>
              <a:rPr lang="en-US" sz="1600" b="1" dirty="0" smtClean="0">
                <a:solidFill>
                  <a:schemeClr val="bg2">
                    <a:lumMod val="10000"/>
                  </a:schemeClr>
                </a:solidFill>
                <a:latin typeface="Calibri" pitchFamily="34" charset="0"/>
                <a:ea typeface="Times New Roman" pitchFamily="18" charset="0"/>
              </a:rPr>
              <a:t>Chapter four</a:t>
            </a:r>
            <a:r>
              <a:rPr lang="en-US" sz="2400" b="1" dirty="0" smtClean="0">
                <a:solidFill>
                  <a:schemeClr val="bg2">
                    <a:lumMod val="10000"/>
                  </a:schemeClr>
                </a:solidFill>
                <a:ea typeface="Times New Roman" pitchFamily="18" charset="0"/>
              </a:rPr>
              <a:t/>
            </a:r>
            <a:br>
              <a:rPr lang="en-US" sz="2400" b="1" dirty="0" smtClean="0">
                <a:solidFill>
                  <a:schemeClr val="bg2">
                    <a:lumMod val="10000"/>
                  </a:schemeClr>
                </a:solidFill>
                <a:ea typeface="Times New Roman" pitchFamily="18" charset="0"/>
              </a:rPr>
            </a:br>
            <a:r>
              <a:rPr lang="en-US" sz="2600" b="1" dirty="0" smtClean="0">
                <a:solidFill>
                  <a:schemeClr val="bg2">
                    <a:lumMod val="10000"/>
                  </a:schemeClr>
                </a:solidFill>
                <a:ea typeface="Times New Roman" pitchFamily="18" charset="0"/>
              </a:rPr>
              <a:t> </a:t>
            </a:r>
            <a:r>
              <a:rPr lang="en-US" sz="2600" b="1" dirty="0" smtClean="0">
                <a:latin typeface="Times New Roman" pitchFamily="18" charset="0"/>
                <a:ea typeface="Times New Roman" pitchFamily="18" charset="0"/>
                <a:cs typeface="Times New Roman" pitchFamily="18" charset="0"/>
              </a:rPr>
              <a:t>Mechanical </a:t>
            </a:r>
            <a:r>
              <a:rPr lang="en-US" sz="2600" b="1" dirty="0" smtClean="0">
                <a:latin typeface="Times New Roman" pitchFamily="18" charset="0"/>
                <a:cs typeface="Times New Roman" pitchFamily="18" charset="0"/>
              </a:rPr>
              <a:t>Design</a:t>
            </a:r>
            <a:endParaRPr lang="ar-SA" sz="2600" dirty="0"/>
          </a:p>
        </p:txBody>
      </p:sp>
      <p:sp>
        <p:nvSpPr>
          <p:cNvPr id="3" name="عنصر نائب للمحتوى 2"/>
          <p:cNvSpPr>
            <a:spLocks noGrp="1"/>
          </p:cNvSpPr>
          <p:nvPr>
            <p:ph idx="1"/>
          </p:nvPr>
        </p:nvSpPr>
        <p:spPr/>
        <p:txBody>
          <a:bodyPr/>
          <a:lstStyle/>
          <a:p>
            <a:r>
              <a:rPr lang="en-US" sz="2400" dirty="0" smtClean="0">
                <a:solidFill>
                  <a:schemeClr val="tx2"/>
                </a:solidFill>
                <a:latin typeface="Times New Roman" pitchFamily="18" charset="0"/>
                <a:cs typeface="Times New Roman" pitchFamily="18" charset="0"/>
              </a:rPr>
              <a:t>The number of sprinklers is determined according to rooms area and hazard degree of it by using this table:</a:t>
            </a:r>
          </a:p>
          <a:p>
            <a:endParaRPr lang="en-US" sz="2400" dirty="0" smtClean="0">
              <a:solidFill>
                <a:schemeClr val="tx2"/>
              </a:solidFill>
              <a:latin typeface="Times New Roman" pitchFamily="18" charset="0"/>
              <a:cs typeface="Times New Roman" pitchFamily="18" charset="0"/>
            </a:endParaRPr>
          </a:p>
          <a:p>
            <a:endParaRPr lang="en-US" sz="2400" dirty="0" smtClean="0">
              <a:solidFill>
                <a:schemeClr val="tx2"/>
              </a:solidFill>
              <a:latin typeface="Times New Roman" pitchFamily="18" charset="0"/>
              <a:cs typeface="Times New Roman" pitchFamily="18" charset="0"/>
            </a:endParaRPr>
          </a:p>
          <a:p>
            <a:pPr algn="ctr"/>
            <a:endParaRPr lang="en-US" dirty="0" smtClean="0"/>
          </a:p>
          <a:p>
            <a:pPr algn="ctr"/>
            <a:endParaRPr lang="en-US" dirty="0" smtClean="0"/>
          </a:p>
          <a:p>
            <a:pPr algn="ctr"/>
            <a:endParaRPr lang="en-US" dirty="0" smtClean="0"/>
          </a:p>
          <a:p>
            <a:r>
              <a:rPr lang="en-US" sz="2400" dirty="0" smtClean="0">
                <a:solidFill>
                  <a:schemeClr val="tx2"/>
                </a:solidFill>
                <a:latin typeface="Times New Roman" pitchFamily="18" charset="0"/>
                <a:cs typeface="Times New Roman" pitchFamily="18" charset="0"/>
              </a:rPr>
              <a:t>So the sprinklers number for teacher &amp;class rooms equal (4) and for art room equal (7 )and for headmaster, secretary and kitchen equal (1)</a:t>
            </a:r>
            <a:endParaRPr lang="ar-SA" sz="2400" dirty="0">
              <a:solidFill>
                <a:schemeClr val="tx2"/>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a:srcRect/>
          <a:stretch>
            <a:fillRect/>
          </a:stretch>
        </p:blipFill>
        <p:spPr bwMode="auto">
          <a:xfrm>
            <a:off x="609600" y="2895600"/>
            <a:ext cx="7198179" cy="175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r>
              <a:rPr lang="en-US" sz="1600" b="1" dirty="0" smtClean="0">
                <a:solidFill>
                  <a:schemeClr val="bg2">
                    <a:lumMod val="10000"/>
                  </a:schemeClr>
                </a:solidFill>
                <a:latin typeface="Calibri" pitchFamily="34" charset="0"/>
                <a:ea typeface="Times New Roman" pitchFamily="18" charset="0"/>
              </a:rPr>
              <a:t>Chapter four</a:t>
            </a:r>
            <a:r>
              <a:rPr lang="en-US" sz="2400" b="1" dirty="0" smtClean="0">
                <a:solidFill>
                  <a:schemeClr val="bg2">
                    <a:lumMod val="10000"/>
                  </a:schemeClr>
                </a:solidFill>
                <a:ea typeface="Times New Roman" pitchFamily="18" charset="0"/>
              </a:rPr>
              <a:t/>
            </a:r>
            <a:br>
              <a:rPr lang="en-US" sz="2400" b="1" dirty="0" smtClean="0">
                <a:solidFill>
                  <a:schemeClr val="bg2">
                    <a:lumMod val="10000"/>
                  </a:schemeClr>
                </a:solidFill>
                <a:ea typeface="Times New Roman" pitchFamily="18" charset="0"/>
              </a:rPr>
            </a:br>
            <a:r>
              <a:rPr lang="en-US" sz="2600" b="1" dirty="0" smtClean="0">
                <a:solidFill>
                  <a:schemeClr val="bg2">
                    <a:lumMod val="10000"/>
                  </a:schemeClr>
                </a:solidFill>
                <a:ea typeface="Times New Roman" pitchFamily="18" charset="0"/>
              </a:rPr>
              <a:t> </a:t>
            </a:r>
            <a:r>
              <a:rPr lang="en-US" sz="2600" b="1" dirty="0" smtClean="0">
                <a:latin typeface="Times New Roman" pitchFamily="18" charset="0"/>
                <a:ea typeface="Times New Roman" pitchFamily="18" charset="0"/>
                <a:cs typeface="Times New Roman" pitchFamily="18" charset="0"/>
              </a:rPr>
              <a:t>Mechanical </a:t>
            </a:r>
            <a:r>
              <a:rPr lang="en-US" sz="2600" b="1" dirty="0" smtClean="0">
                <a:latin typeface="Times New Roman" pitchFamily="18" charset="0"/>
                <a:cs typeface="Times New Roman" pitchFamily="18" charset="0"/>
              </a:rPr>
              <a:t>Design</a:t>
            </a:r>
            <a:endParaRPr lang="ar-SA" sz="2600" dirty="0"/>
          </a:p>
        </p:txBody>
      </p:sp>
      <p:sp>
        <p:nvSpPr>
          <p:cNvPr id="5" name="عنصر نائب للمحتوى 4"/>
          <p:cNvSpPr>
            <a:spLocks noGrp="1"/>
          </p:cNvSpPr>
          <p:nvPr>
            <p:ph idx="1"/>
          </p:nvPr>
        </p:nvSpPr>
        <p:spPr/>
        <p:txBody>
          <a:bodyPr/>
          <a:lstStyle/>
          <a:p>
            <a:r>
              <a:rPr lang="en-US" sz="2400" b="1" dirty="0" smtClean="0">
                <a:solidFill>
                  <a:schemeClr val="accent1">
                    <a:lumMod val="75000"/>
                  </a:schemeClr>
                </a:solidFill>
                <a:latin typeface="Times New Roman" pitchFamily="18" charset="0"/>
                <a:cs typeface="Times New Roman" pitchFamily="18" charset="0"/>
              </a:rPr>
              <a:t>HVAC system:(heating ,ventilation and air conditioning)</a:t>
            </a:r>
          </a:p>
          <a:p>
            <a:r>
              <a:rPr lang="en-US" sz="2400" dirty="0" smtClean="0">
                <a:solidFill>
                  <a:schemeClr val="tx2"/>
                </a:solidFill>
                <a:latin typeface="Times New Roman" pitchFamily="18" charset="0"/>
                <a:cs typeface="Times New Roman" pitchFamily="18" charset="0"/>
              </a:rPr>
              <a:t>(HVAC) systems function is to provide healthy and comfortable interior conditions for occupants; well-designed, efficient systems do this with minimal non-renewable energy and cost and to achieve this the Polystyrene insulation used to help in this process.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r>
              <a:rPr lang="en-US" sz="1600" b="1" dirty="0" smtClean="0">
                <a:solidFill>
                  <a:schemeClr val="bg2">
                    <a:lumMod val="10000"/>
                  </a:schemeClr>
                </a:solidFill>
                <a:latin typeface="Calibri" pitchFamily="34" charset="0"/>
                <a:ea typeface="Times New Roman" pitchFamily="18" charset="0"/>
              </a:rPr>
              <a:t>Chapter four</a:t>
            </a:r>
            <a:r>
              <a:rPr lang="en-US" sz="2400" b="1" dirty="0" smtClean="0">
                <a:solidFill>
                  <a:schemeClr val="bg2">
                    <a:lumMod val="10000"/>
                  </a:schemeClr>
                </a:solidFill>
                <a:ea typeface="Times New Roman" pitchFamily="18" charset="0"/>
              </a:rPr>
              <a:t/>
            </a:r>
            <a:br>
              <a:rPr lang="en-US" sz="2400" b="1" dirty="0" smtClean="0">
                <a:solidFill>
                  <a:schemeClr val="bg2">
                    <a:lumMod val="10000"/>
                  </a:schemeClr>
                </a:solidFill>
                <a:ea typeface="Times New Roman" pitchFamily="18" charset="0"/>
              </a:rPr>
            </a:br>
            <a:r>
              <a:rPr lang="en-US" sz="2600" b="1" dirty="0" smtClean="0">
                <a:solidFill>
                  <a:schemeClr val="bg2">
                    <a:lumMod val="10000"/>
                  </a:schemeClr>
                </a:solidFill>
                <a:ea typeface="Times New Roman" pitchFamily="18" charset="0"/>
              </a:rPr>
              <a:t> </a:t>
            </a:r>
            <a:r>
              <a:rPr lang="en-US" sz="2600" b="1" dirty="0" smtClean="0">
                <a:latin typeface="Times New Roman" pitchFamily="18" charset="0"/>
                <a:ea typeface="Times New Roman" pitchFamily="18" charset="0"/>
                <a:cs typeface="Times New Roman" pitchFamily="18" charset="0"/>
              </a:rPr>
              <a:t>Mechanical </a:t>
            </a:r>
            <a:r>
              <a:rPr lang="en-US" sz="2600" b="1" dirty="0" smtClean="0">
                <a:latin typeface="Times New Roman" pitchFamily="18" charset="0"/>
                <a:cs typeface="Times New Roman" pitchFamily="18" charset="0"/>
              </a:rPr>
              <a:t>Design</a:t>
            </a:r>
            <a:endParaRPr lang="ar-SA" sz="2600" dirty="0"/>
          </a:p>
        </p:txBody>
      </p:sp>
      <p:sp>
        <p:nvSpPr>
          <p:cNvPr id="3" name="عنصر نائب للمحتوى 2"/>
          <p:cNvSpPr>
            <a:spLocks noGrp="1"/>
          </p:cNvSpPr>
          <p:nvPr>
            <p:ph idx="1"/>
          </p:nvPr>
        </p:nvSpPr>
        <p:spPr>
          <a:xfrm>
            <a:off x="457200" y="1828800"/>
            <a:ext cx="8229600" cy="4389437"/>
          </a:xfrm>
        </p:spPr>
        <p:txBody>
          <a:bodyPr/>
          <a:lstStyle/>
          <a:p>
            <a:r>
              <a:rPr lang="en-US" sz="2400" b="1" dirty="0" smtClean="0">
                <a:solidFill>
                  <a:schemeClr val="accent1">
                    <a:lumMod val="75000"/>
                  </a:schemeClr>
                </a:solidFill>
                <a:latin typeface="Times New Roman" pitchFamily="18" charset="0"/>
                <a:cs typeface="Times New Roman" pitchFamily="18" charset="0"/>
              </a:rPr>
              <a:t>Design condition</a:t>
            </a:r>
          </a:p>
          <a:p>
            <a:r>
              <a:rPr lang="en-US" sz="2400" dirty="0" smtClean="0">
                <a:solidFill>
                  <a:schemeClr val="tx2"/>
                </a:solidFill>
                <a:latin typeface="Times New Roman" pitchFamily="18" charset="0"/>
                <a:cs typeface="Times New Roman" pitchFamily="18" charset="0"/>
              </a:rPr>
              <a:t>This table shows the outside and inside design condition</a:t>
            </a:r>
          </a:p>
          <a:p>
            <a:endParaRPr lang="en-US" sz="2400" dirty="0" smtClean="0">
              <a:solidFill>
                <a:schemeClr val="tx2"/>
              </a:solidFill>
              <a:latin typeface="Times New Roman" pitchFamily="18" charset="0"/>
              <a:cs typeface="Times New Roman" pitchFamily="18" charset="0"/>
            </a:endParaRPr>
          </a:p>
          <a:p>
            <a:endParaRPr lang="en-US" sz="2400" dirty="0" smtClean="0">
              <a:solidFill>
                <a:schemeClr val="tx2"/>
              </a:solidFill>
              <a:latin typeface="Times New Roman" pitchFamily="18" charset="0"/>
              <a:cs typeface="Times New Roman" pitchFamily="18" charset="0"/>
            </a:endParaRPr>
          </a:p>
          <a:p>
            <a:pPr algn="ctr"/>
            <a:endParaRPr lang="ar-SA" sz="2400" dirty="0" smtClean="0">
              <a:solidFill>
                <a:schemeClr val="tx2"/>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a:srcRect/>
          <a:stretch>
            <a:fillRect/>
          </a:stretch>
        </p:blipFill>
        <p:spPr bwMode="auto">
          <a:xfrm>
            <a:off x="1447800" y="3200400"/>
            <a:ext cx="6038336" cy="29329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r>
              <a:rPr lang="en-US" sz="1600" b="1" dirty="0" smtClean="0">
                <a:solidFill>
                  <a:schemeClr val="bg2">
                    <a:lumMod val="10000"/>
                  </a:schemeClr>
                </a:solidFill>
                <a:latin typeface="Calibri" pitchFamily="34" charset="0"/>
                <a:ea typeface="Times New Roman" pitchFamily="18" charset="0"/>
              </a:rPr>
              <a:t>Chapter four</a:t>
            </a:r>
            <a:r>
              <a:rPr lang="en-US" sz="2400" b="1" dirty="0" smtClean="0">
                <a:solidFill>
                  <a:schemeClr val="bg2">
                    <a:lumMod val="10000"/>
                  </a:schemeClr>
                </a:solidFill>
                <a:ea typeface="Times New Roman" pitchFamily="18" charset="0"/>
              </a:rPr>
              <a:t/>
            </a:r>
            <a:br>
              <a:rPr lang="en-US" sz="2400" b="1" dirty="0" smtClean="0">
                <a:solidFill>
                  <a:schemeClr val="bg2">
                    <a:lumMod val="10000"/>
                  </a:schemeClr>
                </a:solidFill>
                <a:ea typeface="Times New Roman" pitchFamily="18" charset="0"/>
              </a:rPr>
            </a:br>
            <a:r>
              <a:rPr lang="en-US" sz="2600" b="1" dirty="0" smtClean="0">
                <a:solidFill>
                  <a:schemeClr val="bg2">
                    <a:lumMod val="10000"/>
                  </a:schemeClr>
                </a:solidFill>
                <a:ea typeface="Times New Roman" pitchFamily="18" charset="0"/>
              </a:rPr>
              <a:t> </a:t>
            </a:r>
            <a:r>
              <a:rPr lang="en-US" sz="2600" b="1" dirty="0" smtClean="0">
                <a:latin typeface="Times New Roman" pitchFamily="18" charset="0"/>
                <a:ea typeface="Times New Roman" pitchFamily="18" charset="0"/>
                <a:cs typeface="Times New Roman" pitchFamily="18" charset="0"/>
              </a:rPr>
              <a:t>Mechanical </a:t>
            </a:r>
            <a:r>
              <a:rPr lang="en-US" sz="2600" b="1" dirty="0" smtClean="0">
                <a:latin typeface="Times New Roman" pitchFamily="18" charset="0"/>
                <a:cs typeface="Times New Roman" pitchFamily="18" charset="0"/>
              </a:rPr>
              <a:t>Design</a:t>
            </a:r>
            <a:endParaRPr lang="ar-SA" sz="2600" dirty="0"/>
          </a:p>
        </p:txBody>
      </p:sp>
      <p:sp>
        <p:nvSpPr>
          <p:cNvPr id="3" name="عنصر نائب للمحتوى 2"/>
          <p:cNvSpPr>
            <a:spLocks noGrp="1"/>
          </p:cNvSpPr>
          <p:nvPr>
            <p:ph idx="1"/>
          </p:nvPr>
        </p:nvSpPr>
        <p:spPr/>
        <p:txBody>
          <a:bodyPr/>
          <a:lstStyle/>
          <a:p>
            <a:r>
              <a:rPr lang="en-US" sz="2400" b="1" dirty="0" smtClean="0">
                <a:solidFill>
                  <a:schemeClr val="accent1">
                    <a:lumMod val="75000"/>
                  </a:schemeClr>
                </a:solidFill>
                <a:latin typeface="Times New Roman" pitchFamily="18" charset="0"/>
                <a:cs typeface="Times New Roman" pitchFamily="18" charset="0"/>
              </a:rPr>
              <a:t>Heating load calculation</a:t>
            </a:r>
          </a:p>
          <a:p>
            <a:r>
              <a:rPr lang="en-US" sz="2400" dirty="0" smtClean="0">
                <a:solidFill>
                  <a:schemeClr val="tx2"/>
                </a:solidFill>
                <a:latin typeface="Times New Roman" pitchFamily="18" charset="0"/>
                <a:cs typeface="Times New Roman" pitchFamily="18" charset="0"/>
              </a:rPr>
              <a:t>These equations that will we use in calculation</a:t>
            </a:r>
          </a:p>
          <a:p>
            <a:r>
              <a:rPr lang="en-US" sz="2400" dirty="0" smtClean="0">
                <a:solidFill>
                  <a:schemeClr val="tx2"/>
                </a:solidFill>
                <a:latin typeface="Times New Roman" pitchFamily="18" charset="0"/>
                <a:cs typeface="Times New Roman" pitchFamily="18" charset="0"/>
              </a:rPr>
              <a:t>Rtotal=R1+R2+…+Rn</a:t>
            </a:r>
          </a:p>
          <a:p>
            <a:r>
              <a:rPr lang="en-US" sz="2400" dirty="0" smtClean="0">
                <a:solidFill>
                  <a:schemeClr val="tx2"/>
                </a:solidFill>
                <a:latin typeface="Times New Roman" pitchFamily="18" charset="0"/>
                <a:cs typeface="Times New Roman" pitchFamily="18" charset="0"/>
              </a:rPr>
              <a:t>V </a:t>
            </a:r>
            <a:r>
              <a:rPr lang="en-US" sz="1800" dirty="0" smtClean="0">
                <a:solidFill>
                  <a:schemeClr val="tx2"/>
                </a:solidFill>
                <a:latin typeface="Times New Roman" pitchFamily="18" charset="0"/>
                <a:cs typeface="Times New Roman" pitchFamily="18" charset="0"/>
              </a:rPr>
              <a:t>vent</a:t>
            </a:r>
            <a:r>
              <a:rPr lang="en-US" sz="2400" dirty="0" smtClean="0">
                <a:solidFill>
                  <a:schemeClr val="tx2"/>
                </a:solidFill>
                <a:latin typeface="Times New Roman" pitchFamily="18" charset="0"/>
                <a:cs typeface="Times New Roman" pitchFamily="18" charset="0"/>
              </a:rPr>
              <a:t> = from tables by using rooms area and occupants </a:t>
            </a:r>
          </a:p>
          <a:p>
            <a:r>
              <a:rPr lang="en-US" sz="2400" dirty="0" smtClean="0">
                <a:solidFill>
                  <a:schemeClr val="tx2"/>
                </a:solidFill>
                <a:latin typeface="Times New Roman" pitchFamily="18" charset="0"/>
                <a:cs typeface="Times New Roman" pitchFamily="18" charset="0"/>
              </a:rPr>
              <a:t>V </a:t>
            </a:r>
            <a:r>
              <a:rPr lang="en-US" sz="1800" dirty="0" smtClean="0">
                <a:solidFill>
                  <a:schemeClr val="tx2"/>
                </a:solidFill>
                <a:latin typeface="Times New Roman" pitchFamily="18" charset="0"/>
                <a:cs typeface="Times New Roman" pitchFamily="18" charset="0"/>
              </a:rPr>
              <a:t>inf</a:t>
            </a:r>
            <a:r>
              <a:rPr lang="en-US" sz="2400" dirty="0" smtClean="0">
                <a:solidFill>
                  <a:schemeClr val="tx2"/>
                </a:solidFill>
                <a:latin typeface="Times New Roman" pitchFamily="18" charset="0"/>
                <a:cs typeface="Times New Roman" pitchFamily="18" charset="0"/>
              </a:rPr>
              <a:t> =ASH*room volume</a:t>
            </a:r>
          </a:p>
          <a:p>
            <a:r>
              <a:rPr lang="en-US" sz="2400" dirty="0" smtClean="0">
                <a:solidFill>
                  <a:schemeClr val="tx2"/>
                </a:solidFill>
                <a:latin typeface="Times New Roman" pitchFamily="18" charset="0"/>
                <a:cs typeface="Times New Roman" pitchFamily="18" charset="0"/>
              </a:rPr>
              <a:t> QL│</a:t>
            </a:r>
            <a:r>
              <a:rPr lang="en-US" sz="1800" dirty="0" smtClean="0">
                <a:solidFill>
                  <a:schemeClr val="tx2"/>
                </a:solidFill>
                <a:latin typeface="Times New Roman" pitchFamily="18" charset="0"/>
                <a:cs typeface="Times New Roman" pitchFamily="18" charset="0"/>
              </a:rPr>
              <a:t>vent</a:t>
            </a:r>
            <a:r>
              <a:rPr lang="en-US" sz="2400" dirty="0" smtClean="0">
                <a:solidFill>
                  <a:schemeClr val="tx2"/>
                </a:solidFill>
                <a:latin typeface="Times New Roman" pitchFamily="18" charset="0"/>
                <a:cs typeface="Times New Roman" pitchFamily="18" charset="0"/>
              </a:rPr>
              <a:t> =3.V</a:t>
            </a:r>
            <a:r>
              <a:rPr lang="en-US" sz="1800" dirty="0" smtClean="0">
                <a:solidFill>
                  <a:schemeClr val="tx2"/>
                </a:solidFill>
                <a:latin typeface="Times New Roman" pitchFamily="18" charset="0"/>
                <a:cs typeface="Times New Roman" pitchFamily="18" charset="0"/>
              </a:rPr>
              <a:t>vent</a:t>
            </a:r>
            <a:r>
              <a:rPr lang="en-US" sz="2400" dirty="0" smtClean="0">
                <a:solidFill>
                  <a:schemeClr val="tx2"/>
                </a:solidFill>
                <a:latin typeface="Times New Roman" pitchFamily="18" charset="0"/>
                <a:cs typeface="Times New Roman" pitchFamily="18" charset="0"/>
              </a:rPr>
              <a:t> (wi –wo)</a:t>
            </a:r>
          </a:p>
          <a:p>
            <a:r>
              <a:rPr lang="en-US" sz="2400" dirty="0" smtClean="0">
                <a:solidFill>
                  <a:schemeClr val="tx2"/>
                </a:solidFill>
                <a:latin typeface="Times New Roman" pitchFamily="18" charset="0"/>
                <a:cs typeface="Times New Roman" pitchFamily="18" charset="0"/>
              </a:rPr>
              <a:t>V</a:t>
            </a:r>
            <a:r>
              <a:rPr lang="en-US" sz="1800" dirty="0" smtClean="0">
                <a:solidFill>
                  <a:schemeClr val="tx2"/>
                </a:solidFill>
                <a:latin typeface="Times New Roman" pitchFamily="18" charset="0"/>
                <a:cs typeface="Times New Roman" pitchFamily="18" charset="0"/>
              </a:rPr>
              <a:t>circ</a:t>
            </a:r>
            <a:r>
              <a:rPr lang="en-US" sz="2400" dirty="0" smtClean="0">
                <a:solidFill>
                  <a:schemeClr val="tx2"/>
                </a:solidFill>
                <a:latin typeface="Times New Roman" pitchFamily="18" charset="0"/>
                <a:cs typeface="Times New Roman" pitchFamily="18" charset="0"/>
              </a:rPr>
              <a:t>=Qs </a:t>
            </a:r>
            <a:r>
              <a:rPr lang="en-US" sz="1800" dirty="0" smtClean="0">
                <a:solidFill>
                  <a:schemeClr val="tx2"/>
                </a:solidFill>
                <a:latin typeface="Times New Roman" pitchFamily="18" charset="0"/>
                <a:cs typeface="Times New Roman" pitchFamily="18" charset="0"/>
              </a:rPr>
              <a:t>cond</a:t>
            </a:r>
            <a:r>
              <a:rPr lang="en-US" sz="2400" dirty="0" smtClean="0">
                <a:solidFill>
                  <a:schemeClr val="tx2"/>
                </a:solidFill>
                <a:latin typeface="Times New Roman" pitchFamily="18" charset="0"/>
                <a:cs typeface="Times New Roman" pitchFamily="18" charset="0"/>
              </a:rPr>
              <a:t>+Qs </a:t>
            </a:r>
            <a:r>
              <a:rPr lang="en-US" sz="1800" dirty="0" smtClean="0">
                <a:solidFill>
                  <a:schemeClr val="tx2"/>
                </a:solidFill>
                <a:latin typeface="Times New Roman" pitchFamily="18" charset="0"/>
                <a:cs typeface="Times New Roman" pitchFamily="18" charset="0"/>
              </a:rPr>
              <a:t>ven</a:t>
            </a:r>
            <a:r>
              <a:rPr lang="en-US" sz="2400" dirty="0" smtClean="0">
                <a:solidFill>
                  <a:schemeClr val="tx2"/>
                </a:solidFill>
                <a:latin typeface="Times New Roman" pitchFamily="18" charset="0"/>
                <a:cs typeface="Times New Roman" pitchFamily="18" charset="0"/>
              </a:rPr>
              <a:t>/1.2(Tcirc –Ti)</a:t>
            </a:r>
          </a:p>
          <a:p>
            <a:r>
              <a:rPr lang="en-US" sz="2400" dirty="0" smtClean="0">
                <a:solidFill>
                  <a:schemeClr val="tx2"/>
                </a:solidFill>
                <a:latin typeface="Times New Roman" pitchFamily="18" charset="0"/>
                <a:cs typeface="Times New Roman" pitchFamily="18" charset="0"/>
              </a:rPr>
              <a:t>Q</a:t>
            </a:r>
            <a:r>
              <a:rPr lang="en-US" sz="1800" dirty="0" smtClean="0">
                <a:solidFill>
                  <a:schemeClr val="tx2"/>
                </a:solidFill>
                <a:latin typeface="Times New Roman" pitchFamily="18" charset="0"/>
                <a:cs typeface="Times New Roman" pitchFamily="18" charset="0"/>
              </a:rPr>
              <a:t>total</a:t>
            </a:r>
            <a:r>
              <a:rPr lang="en-US" sz="2400" dirty="0" smtClean="0">
                <a:solidFill>
                  <a:schemeClr val="tx2"/>
                </a:solidFill>
                <a:latin typeface="Times New Roman" pitchFamily="18" charset="0"/>
                <a:cs typeface="Times New Roman" pitchFamily="18" charset="0"/>
              </a:rPr>
              <a:t>=Qs </a:t>
            </a:r>
            <a:r>
              <a:rPr lang="en-US" sz="1800" dirty="0" smtClean="0">
                <a:solidFill>
                  <a:schemeClr val="tx2"/>
                </a:solidFill>
                <a:latin typeface="Times New Roman" pitchFamily="18" charset="0"/>
                <a:cs typeface="Times New Roman" pitchFamily="18" charset="0"/>
              </a:rPr>
              <a:t>cond</a:t>
            </a:r>
            <a:r>
              <a:rPr lang="en-US" sz="2400" dirty="0" smtClean="0">
                <a:solidFill>
                  <a:schemeClr val="tx2"/>
                </a:solidFill>
                <a:latin typeface="Times New Roman" pitchFamily="18" charset="0"/>
                <a:cs typeface="Times New Roman" pitchFamily="18" charset="0"/>
              </a:rPr>
              <a:t>+Qs</a:t>
            </a:r>
            <a:r>
              <a:rPr lang="en-US" sz="1800" dirty="0" smtClean="0">
                <a:solidFill>
                  <a:schemeClr val="tx2"/>
                </a:solidFill>
                <a:latin typeface="Times New Roman" pitchFamily="18" charset="0"/>
                <a:cs typeface="Times New Roman" pitchFamily="18" charset="0"/>
              </a:rPr>
              <a:t>vent</a:t>
            </a:r>
            <a:r>
              <a:rPr lang="en-US" sz="2400" dirty="0" smtClean="0">
                <a:solidFill>
                  <a:schemeClr val="tx2"/>
                </a:solidFill>
                <a:latin typeface="Times New Roman" pitchFamily="18" charset="0"/>
                <a:cs typeface="Times New Roman" pitchFamily="18" charset="0"/>
              </a:rPr>
              <a:t>+Q</a:t>
            </a:r>
            <a:r>
              <a:rPr lang="en-US" sz="1800" dirty="0" smtClean="0">
                <a:solidFill>
                  <a:schemeClr val="tx2"/>
                </a:solidFill>
                <a:latin typeface="Times New Roman" pitchFamily="18" charset="0"/>
                <a:cs typeface="Times New Roman" pitchFamily="18" charset="0"/>
              </a:rPr>
              <a:t>doestic</a:t>
            </a:r>
            <a:r>
              <a:rPr lang="en-US" sz="2400" dirty="0" smtClean="0">
                <a:solidFill>
                  <a:schemeClr val="tx2"/>
                </a:solidFill>
                <a:latin typeface="Times New Roman" pitchFamily="18" charset="0"/>
                <a:cs typeface="Times New Roman" pitchFamily="18" charset="0"/>
              </a:rPr>
              <a:t> </a:t>
            </a:r>
          </a:p>
          <a:p>
            <a:r>
              <a:rPr lang="en-US" sz="2400" dirty="0" smtClean="0">
                <a:solidFill>
                  <a:schemeClr val="tx2"/>
                </a:solidFill>
                <a:latin typeface="Times New Roman" pitchFamily="18" charset="0"/>
                <a:cs typeface="Times New Roman" pitchFamily="18" charset="0"/>
              </a:rPr>
              <a:t>Q</a:t>
            </a:r>
            <a:r>
              <a:rPr lang="en-US" sz="1800" dirty="0" smtClean="0">
                <a:solidFill>
                  <a:schemeClr val="tx2"/>
                </a:solidFill>
                <a:latin typeface="Times New Roman" pitchFamily="18" charset="0"/>
                <a:cs typeface="Times New Roman" pitchFamily="18" charset="0"/>
              </a:rPr>
              <a:t>cond</a:t>
            </a:r>
            <a:r>
              <a:rPr lang="en-US" sz="2400" dirty="0" smtClean="0">
                <a:solidFill>
                  <a:schemeClr val="tx2"/>
                </a:solidFill>
                <a:latin typeface="Times New Roman" pitchFamily="18" charset="0"/>
                <a:cs typeface="Times New Roman" pitchFamily="18" charset="0"/>
              </a:rPr>
              <a:t>=A.U. ∆t</a:t>
            </a:r>
          </a:p>
          <a:p>
            <a:r>
              <a:rPr lang="en-US" sz="2400" dirty="0" smtClean="0">
                <a:solidFill>
                  <a:schemeClr val="tx2"/>
                </a:solidFill>
                <a:latin typeface="Times New Roman" pitchFamily="18" charset="0"/>
                <a:cs typeface="Times New Roman" pitchFamily="18" charset="0"/>
              </a:rPr>
              <a:t> Qs│</a:t>
            </a:r>
            <a:r>
              <a:rPr lang="en-US" sz="1800" dirty="0" smtClean="0">
                <a:solidFill>
                  <a:schemeClr val="tx2"/>
                </a:solidFill>
                <a:latin typeface="Times New Roman" pitchFamily="18" charset="0"/>
                <a:cs typeface="Times New Roman" pitchFamily="18" charset="0"/>
              </a:rPr>
              <a:t>vent.</a:t>
            </a:r>
            <a:r>
              <a:rPr lang="en-US" sz="2400" dirty="0" smtClean="0">
                <a:solidFill>
                  <a:schemeClr val="tx2"/>
                </a:solidFill>
                <a:latin typeface="Times New Roman" pitchFamily="18" charset="0"/>
                <a:cs typeface="Times New Roman" pitchFamily="18" charset="0"/>
              </a:rPr>
              <a:t>=1.2.V</a:t>
            </a:r>
            <a:r>
              <a:rPr lang="en-US" sz="1800" dirty="0" smtClean="0">
                <a:solidFill>
                  <a:schemeClr val="tx2"/>
                </a:solidFill>
                <a:latin typeface="Times New Roman" pitchFamily="18" charset="0"/>
                <a:cs typeface="Times New Roman" pitchFamily="18" charset="0"/>
              </a:rPr>
              <a:t>vent</a:t>
            </a:r>
            <a:r>
              <a:rPr lang="en-US" sz="2400" dirty="0" smtClean="0">
                <a:solidFill>
                  <a:schemeClr val="tx2"/>
                </a:solidFill>
                <a:latin typeface="Times New Roman" pitchFamily="18" charset="0"/>
                <a:cs typeface="Times New Roman" pitchFamily="18" charset="0"/>
              </a:rPr>
              <a:t> (Ti –To)</a:t>
            </a:r>
          </a:p>
          <a:p>
            <a:r>
              <a:rPr lang="en-US" sz="2400" dirty="0" smtClean="0">
                <a:solidFill>
                  <a:schemeClr val="tx2"/>
                </a:solidFill>
                <a:latin typeface="Times New Roman" pitchFamily="18" charset="0"/>
                <a:cs typeface="Times New Roman" pitchFamily="18" charset="0"/>
              </a:rPr>
              <a:t>M </a:t>
            </a:r>
            <a:r>
              <a:rPr lang="en-US" sz="1800" dirty="0" smtClean="0">
                <a:solidFill>
                  <a:schemeClr val="tx2"/>
                </a:solidFill>
                <a:latin typeface="Times New Roman" pitchFamily="18" charset="0"/>
                <a:cs typeface="Times New Roman" pitchFamily="18" charset="0"/>
              </a:rPr>
              <a:t>cir</a:t>
            </a:r>
            <a:r>
              <a:rPr lang="en-US" sz="2400" dirty="0" smtClean="0">
                <a:solidFill>
                  <a:schemeClr val="tx2"/>
                </a:solidFill>
                <a:latin typeface="Times New Roman" pitchFamily="18" charset="0"/>
                <a:cs typeface="Times New Roman" pitchFamily="18" charset="0"/>
              </a:rPr>
              <a:t> =( Qs)</a:t>
            </a:r>
            <a:r>
              <a:rPr lang="en-US" sz="1800" dirty="0" smtClean="0">
                <a:solidFill>
                  <a:schemeClr val="tx2"/>
                </a:solidFill>
                <a:latin typeface="Times New Roman" pitchFamily="18" charset="0"/>
                <a:cs typeface="Times New Roman" pitchFamily="18" charset="0"/>
              </a:rPr>
              <a:t>cond + </a:t>
            </a:r>
            <a:r>
              <a:rPr lang="en-US" sz="2400" dirty="0" smtClean="0">
                <a:solidFill>
                  <a:schemeClr val="tx2"/>
                </a:solidFill>
                <a:latin typeface="Times New Roman" pitchFamily="18" charset="0"/>
                <a:cs typeface="Times New Roman" pitchFamily="18" charset="0"/>
              </a:rPr>
              <a:t>Qs) </a:t>
            </a:r>
            <a:r>
              <a:rPr lang="en-US" sz="1800" dirty="0" smtClean="0">
                <a:solidFill>
                  <a:schemeClr val="tx2"/>
                </a:solidFill>
                <a:latin typeface="Times New Roman" pitchFamily="18" charset="0"/>
                <a:cs typeface="Times New Roman" pitchFamily="18" charset="0"/>
              </a:rPr>
              <a:t>vent</a:t>
            </a:r>
            <a:r>
              <a:rPr lang="en-US" sz="2400" dirty="0" smtClean="0">
                <a:solidFill>
                  <a:schemeClr val="tx2"/>
                </a:solidFill>
                <a:latin typeface="Times New Roman" pitchFamily="18" charset="0"/>
                <a:cs typeface="Times New Roman" pitchFamily="18" charset="0"/>
              </a:rPr>
              <a:t>)/Cpw*(Ti– Td)</a:t>
            </a:r>
          </a:p>
          <a:p>
            <a:endParaRPr lang="en-US" sz="2400" dirty="0" smtClean="0">
              <a:solidFill>
                <a:schemeClr val="tx2"/>
              </a:solidFill>
              <a:latin typeface="Times New Roman" pitchFamily="18" charset="0"/>
              <a:cs typeface="Times New Roman" pitchFamily="18" charset="0"/>
            </a:endParaRPr>
          </a:p>
          <a:p>
            <a:endParaRPr lang="ar-SA" sz="2400" dirty="0" smtClean="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r>
              <a:rPr lang="en-US" sz="1600" b="1" dirty="0" smtClean="0">
                <a:solidFill>
                  <a:schemeClr val="bg2">
                    <a:lumMod val="10000"/>
                  </a:schemeClr>
                </a:solidFill>
                <a:latin typeface="Calibri" pitchFamily="34" charset="0"/>
                <a:ea typeface="Times New Roman" pitchFamily="18" charset="0"/>
              </a:rPr>
              <a:t>Chapter four</a:t>
            </a:r>
            <a:r>
              <a:rPr lang="en-US" sz="2400" b="1" dirty="0" smtClean="0">
                <a:solidFill>
                  <a:schemeClr val="bg2">
                    <a:lumMod val="10000"/>
                  </a:schemeClr>
                </a:solidFill>
                <a:ea typeface="Times New Roman" pitchFamily="18" charset="0"/>
              </a:rPr>
              <a:t/>
            </a:r>
            <a:br>
              <a:rPr lang="en-US" sz="2400" b="1" dirty="0" smtClean="0">
                <a:solidFill>
                  <a:schemeClr val="bg2">
                    <a:lumMod val="10000"/>
                  </a:schemeClr>
                </a:solidFill>
                <a:ea typeface="Times New Roman" pitchFamily="18" charset="0"/>
              </a:rPr>
            </a:br>
            <a:r>
              <a:rPr lang="en-US" sz="2600" b="1" dirty="0" smtClean="0">
                <a:solidFill>
                  <a:schemeClr val="bg2">
                    <a:lumMod val="10000"/>
                  </a:schemeClr>
                </a:solidFill>
                <a:ea typeface="Times New Roman" pitchFamily="18" charset="0"/>
              </a:rPr>
              <a:t> </a:t>
            </a:r>
            <a:r>
              <a:rPr lang="en-US" sz="2600" b="1" dirty="0" smtClean="0">
                <a:latin typeface="Times New Roman" pitchFamily="18" charset="0"/>
                <a:ea typeface="Times New Roman" pitchFamily="18" charset="0"/>
                <a:cs typeface="Times New Roman" pitchFamily="18" charset="0"/>
              </a:rPr>
              <a:t>Mechanical </a:t>
            </a:r>
            <a:r>
              <a:rPr lang="en-US" sz="2600" b="1" dirty="0" smtClean="0">
                <a:latin typeface="Times New Roman" pitchFamily="18" charset="0"/>
                <a:cs typeface="Times New Roman" pitchFamily="18" charset="0"/>
              </a:rPr>
              <a:t>Design</a:t>
            </a:r>
            <a:endParaRPr lang="ar-SA" sz="2600" dirty="0"/>
          </a:p>
        </p:txBody>
      </p:sp>
      <p:sp>
        <p:nvSpPr>
          <p:cNvPr id="3" name="عنصر نائب للمحتوى 2"/>
          <p:cNvSpPr>
            <a:spLocks noGrp="1"/>
          </p:cNvSpPr>
          <p:nvPr>
            <p:ph idx="1"/>
          </p:nvPr>
        </p:nvSpPr>
        <p:spPr/>
        <p:txBody>
          <a:bodyPr/>
          <a:lstStyle/>
          <a:p>
            <a:r>
              <a:rPr lang="en-US" sz="2400" dirty="0" smtClean="0">
                <a:solidFill>
                  <a:schemeClr val="tx2"/>
                </a:solidFill>
                <a:latin typeface="Times New Roman" pitchFamily="18" charset="0"/>
                <a:cs typeface="Times New Roman" pitchFamily="18" charset="0"/>
              </a:rPr>
              <a:t>To find Q</a:t>
            </a:r>
            <a:r>
              <a:rPr lang="en-US" sz="2000" dirty="0" smtClean="0">
                <a:solidFill>
                  <a:schemeClr val="tx2"/>
                </a:solidFill>
                <a:latin typeface="Times New Roman" pitchFamily="18" charset="0"/>
                <a:cs typeface="Times New Roman" pitchFamily="18" charset="0"/>
              </a:rPr>
              <a:t>cond</a:t>
            </a:r>
            <a:r>
              <a:rPr lang="en-US" sz="2800" dirty="0" smtClean="0">
                <a:solidFill>
                  <a:schemeClr val="tx2"/>
                </a:solidFill>
                <a:latin typeface="Times New Roman" pitchFamily="18" charset="0"/>
                <a:cs typeface="Times New Roman" pitchFamily="18" charset="0"/>
              </a:rPr>
              <a:t>=</a:t>
            </a:r>
            <a:r>
              <a:rPr lang="en-US" sz="2400" dirty="0" smtClean="0">
                <a:solidFill>
                  <a:schemeClr val="tx2"/>
                </a:solidFill>
                <a:latin typeface="Times New Roman" pitchFamily="18" charset="0"/>
                <a:cs typeface="Times New Roman" pitchFamily="18" charset="0"/>
              </a:rPr>
              <a:t>A.U. ∆t  ,  U (over all heat transfer)is calculated  for external &amp; internal walls and for windows, doors, and floor and here an example for an external wall</a:t>
            </a:r>
          </a:p>
          <a:p>
            <a:endParaRPr lang="en-US" sz="2400" dirty="0" smtClean="0">
              <a:solidFill>
                <a:schemeClr val="tx2"/>
              </a:solidFill>
              <a:latin typeface="Times New Roman" pitchFamily="18" charset="0"/>
              <a:cs typeface="Times New Roman" pitchFamily="18" charset="0"/>
            </a:endParaRPr>
          </a:p>
          <a:p>
            <a:endParaRPr lang="en-US" sz="2400" dirty="0" smtClean="0">
              <a:solidFill>
                <a:schemeClr val="tx2"/>
              </a:solidFill>
              <a:latin typeface="Times New Roman" pitchFamily="18" charset="0"/>
              <a:cs typeface="Times New Roman" pitchFamily="18" charset="0"/>
            </a:endParaRPr>
          </a:p>
          <a:p>
            <a:endParaRPr lang="en-US" sz="2400" dirty="0" smtClean="0">
              <a:solidFill>
                <a:schemeClr val="tx2"/>
              </a:solidFill>
              <a:latin typeface="Times New Roman" pitchFamily="18" charset="0"/>
              <a:cs typeface="Times New Roman" pitchFamily="18" charset="0"/>
            </a:endParaRPr>
          </a:p>
          <a:p>
            <a:endParaRPr lang="en-US" sz="2400" dirty="0" smtClean="0">
              <a:solidFill>
                <a:schemeClr val="tx2"/>
              </a:solidFill>
              <a:latin typeface="Times New Roman" pitchFamily="18" charset="0"/>
              <a:cs typeface="Times New Roman" pitchFamily="18" charset="0"/>
            </a:endParaRPr>
          </a:p>
          <a:p>
            <a:endParaRPr lang="en-US" sz="2400" dirty="0" smtClean="0">
              <a:solidFill>
                <a:schemeClr val="tx2"/>
              </a:solidFill>
              <a:latin typeface="Times New Roman" pitchFamily="18" charset="0"/>
              <a:cs typeface="Times New Roman" pitchFamily="18" charset="0"/>
            </a:endParaRPr>
          </a:p>
          <a:p>
            <a:endParaRPr lang="en-US" sz="2400" dirty="0" smtClean="0">
              <a:solidFill>
                <a:schemeClr val="tx2"/>
              </a:solidFill>
              <a:latin typeface="Times New Roman" pitchFamily="18" charset="0"/>
              <a:cs typeface="Times New Roman" pitchFamily="18" charset="0"/>
            </a:endParaRPr>
          </a:p>
          <a:p>
            <a:pPr>
              <a:buNone/>
            </a:pPr>
            <a:r>
              <a:rPr lang="en-US" sz="2400" dirty="0" smtClean="0">
                <a:solidFill>
                  <a:schemeClr val="tx2"/>
                </a:solidFill>
                <a:latin typeface="Times New Roman" pitchFamily="18" charset="0"/>
                <a:cs typeface="Times New Roman" pitchFamily="18" charset="0"/>
              </a:rPr>
              <a:t>Rtotal=Ri+∑x/k +Ro </a:t>
            </a:r>
          </a:p>
          <a:p>
            <a:pPr>
              <a:buNone/>
            </a:pPr>
            <a:r>
              <a:rPr lang="en-US" sz="2400" dirty="0" smtClean="0">
                <a:solidFill>
                  <a:schemeClr val="tx2"/>
                </a:solidFill>
                <a:latin typeface="Times New Roman" pitchFamily="18" charset="0"/>
                <a:cs typeface="Times New Roman" pitchFamily="18" charset="0"/>
              </a:rPr>
              <a:t>U=1/R=1.14w/ m².c</a:t>
            </a:r>
          </a:p>
          <a:p>
            <a:pPr>
              <a:buNone/>
            </a:pPr>
            <a:endParaRPr lang="en-US" sz="2400" dirty="0" smtClean="0">
              <a:solidFill>
                <a:schemeClr val="tx2"/>
              </a:solidFill>
              <a:latin typeface="Times New Roman" pitchFamily="18" charset="0"/>
              <a:cs typeface="Times New Roman" pitchFamily="18" charset="0"/>
            </a:endParaRPr>
          </a:p>
          <a:p>
            <a:pPr>
              <a:buNone/>
            </a:pPr>
            <a:endParaRPr lang="en-US" sz="2400" dirty="0" smtClean="0">
              <a:solidFill>
                <a:schemeClr val="tx2"/>
              </a:solidFill>
              <a:latin typeface="Times New Roman" pitchFamily="18" charset="0"/>
              <a:cs typeface="Times New Roman" pitchFamily="18" charset="0"/>
            </a:endParaRPr>
          </a:p>
          <a:p>
            <a:endParaRPr lang="ar-SA" dirty="0"/>
          </a:p>
        </p:txBody>
      </p:sp>
      <p:pic>
        <p:nvPicPr>
          <p:cNvPr id="8" name="Picture 3"/>
          <p:cNvPicPr>
            <a:picLocks noChangeAspect="1" noChangeArrowheads="1"/>
          </p:cNvPicPr>
          <p:nvPr/>
        </p:nvPicPr>
        <p:blipFill>
          <a:blip r:embed="rId2"/>
          <a:srcRect/>
          <a:stretch>
            <a:fillRect/>
          </a:stretch>
        </p:blipFill>
        <p:spPr bwMode="auto">
          <a:xfrm>
            <a:off x="304800" y="3429000"/>
            <a:ext cx="4057650" cy="2009775"/>
          </a:xfrm>
          <a:prstGeom prst="rect">
            <a:avLst/>
          </a:prstGeom>
          <a:noFill/>
          <a:ln w="9525">
            <a:noFill/>
            <a:miter lim="800000"/>
            <a:headEnd/>
            <a:tailEnd/>
          </a:ln>
          <a:effectLst/>
        </p:spPr>
      </p:pic>
      <p:pic>
        <p:nvPicPr>
          <p:cNvPr id="9" name="صورة 8"/>
          <p:cNvPicPr/>
          <p:nvPr/>
        </p:nvPicPr>
        <p:blipFill>
          <a:blip r:embed="rId3"/>
          <a:srcRect/>
          <a:stretch>
            <a:fillRect/>
          </a:stretch>
        </p:blipFill>
        <p:spPr bwMode="auto">
          <a:xfrm>
            <a:off x="5257800" y="3276600"/>
            <a:ext cx="2733675"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r>
              <a:rPr lang="en-US" sz="1600" b="1" dirty="0" smtClean="0">
                <a:solidFill>
                  <a:schemeClr val="bg2">
                    <a:lumMod val="10000"/>
                  </a:schemeClr>
                </a:solidFill>
                <a:latin typeface="Calibri" pitchFamily="34" charset="0"/>
                <a:ea typeface="Times New Roman" pitchFamily="18" charset="0"/>
              </a:rPr>
              <a:t>Chapter four</a:t>
            </a:r>
            <a:r>
              <a:rPr lang="en-US" sz="2400" b="1" dirty="0" smtClean="0">
                <a:solidFill>
                  <a:schemeClr val="bg2">
                    <a:lumMod val="10000"/>
                  </a:schemeClr>
                </a:solidFill>
                <a:ea typeface="Times New Roman" pitchFamily="18" charset="0"/>
              </a:rPr>
              <a:t/>
            </a:r>
            <a:br>
              <a:rPr lang="en-US" sz="2400" b="1" dirty="0" smtClean="0">
                <a:solidFill>
                  <a:schemeClr val="bg2">
                    <a:lumMod val="10000"/>
                  </a:schemeClr>
                </a:solidFill>
                <a:ea typeface="Times New Roman" pitchFamily="18" charset="0"/>
              </a:rPr>
            </a:br>
            <a:r>
              <a:rPr lang="en-US" sz="2600" b="1" dirty="0" smtClean="0">
                <a:solidFill>
                  <a:schemeClr val="bg2">
                    <a:lumMod val="10000"/>
                  </a:schemeClr>
                </a:solidFill>
                <a:ea typeface="Times New Roman" pitchFamily="18" charset="0"/>
              </a:rPr>
              <a:t> </a:t>
            </a:r>
            <a:r>
              <a:rPr lang="en-US" sz="2600" b="1" dirty="0" smtClean="0">
                <a:latin typeface="Times New Roman" pitchFamily="18" charset="0"/>
                <a:ea typeface="Times New Roman" pitchFamily="18" charset="0"/>
                <a:cs typeface="Times New Roman" pitchFamily="18" charset="0"/>
              </a:rPr>
              <a:t>Mechanical </a:t>
            </a:r>
            <a:r>
              <a:rPr lang="en-US" sz="2600" b="1" dirty="0" smtClean="0">
                <a:latin typeface="Times New Roman" pitchFamily="18" charset="0"/>
                <a:cs typeface="Times New Roman" pitchFamily="18" charset="0"/>
              </a:rPr>
              <a:t>Design</a:t>
            </a:r>
            <a:endParaRPr lang="ar-SA" sz="2600" dirty="0"/>
          </a:p>
        </p:txBody>
      </p:sp>
      <p:sp>
        <p:nvSpPr>
          <p:cNvPr id="6" name="عنصر نائب للمحتوى 5"/>
          <p:cNvSpPr>
            <a:spLocks noGrp="1"/>
          </p:cNvSpPr>
          <p:nvPr>
            <p:ph idx="1"/>
          </p:nvPr>
        </p:nvSpPr>
        <p:spPr/>
        <p:txBody>
          <a:bodyPr/>
          <a:lstStyle/>
          <a:p>
            <a:r>
              <a:rPr lang="en-US" sz="2400" dirty="0" smtClean="0">
                <a:solidFill>
                  <a:schemeClr val="tx2"/>
                </a:solidFill>
                <a:latin typeface="Times New Roman" pitchFamily="18" charset="0"/>
                <a:cs typeface="Times New Roman" pitchFamily="18" charset="0"/>
              </a:rPr>
              <a:t>Then all the previous equations is applied on every room to determine the heat loss through walls, windows, doors and floor for each room </a:t>
            </a:r>
          </a:p>
          <a:p>
            <a:r>
              <a:rPr lang="en-US" sz="2400" dirty="0" smtClean="0">
                <a:solidFill>
                  <a:schemeClr val="tx2"/>
                </a:solidFill>
                <a:latin typeface="Times New Roman" pitchFamily="18" charset="0"/>
                <a:cs typeface="Times New Roman" pitchFamily="18" charset="0"/>
              </a:rPr>
              <a:t>The sum of these values is the heating load</a:t>
            </a:r>
          </a:p>
          <a:p>
            <a:endParaRPr lang="en-US" sz="2400" dirty="0" smtClean="0">
              <a:solidFill>
                <a:schemeClr val="tx2"/>
              </a:solidFill>
              <a:latin typeface="Times New Roman" pitchFamily="18" charset="0"/>
              <a:cs typeface="Times New Roman" pitchFamily="18" charset="0"/>
            </a:endParaRPr>
          </a:p>
          <a:p>
            <a:r>
              <a:rPr lang="en-US" sz="2400" dirty="0" smtClean="0">
                <a:solidFill>
                  <a:schemeClr val="tx2"/>
                </a:solidFill>
                <a:latin typeface="Times New Roman" pitchFamily="18" charset="0"/>
                <a:cs typeface="Times New Roman" pitchFamily="18" charset="0"/>
              </a:rPr>
              <a:t>Q tot=Q rooms= 202400 W=202.4 KW </a:t>
            </a:r>
          </a:p>
          <a:p>
            <a:endParaRPr lang="en-US" sz="2400" dirty="0" smtClean="0">
              <a:solidFill>
                <a:schemeClr val="tx2"/>
              </a:solidFill>
              <a:latin typeface="Times New Roman" pitchFamily="18" charset="0"/>
              <a:cs typeface="Times New Roman" pitchFamily="18" charset="0"/>
            </a:endParaRPr>
          </a:p>
          <a:p>
            <a:r>
              <a:rPr lang="en-US" sz="2400" dirty="0" smtClean="0">
                <a:solidFill>
                  <a:schemeClr val="tx2"/>
                </a:solidFill>
                <a:latin typeface="Times New Roman" pitchFamily="18" charset="0"/>
                <a:cs typeface="Times New Roman" pitchFamily="18" charset="0"/>
              </a:rPr>
              <a:t>Q boiler =1.1*Qtotal = 222.64 Kw</a:t>
            </a:r>
          </a:p>
          <a:p>
            <a:endParaRPr lang="ar-SA" sz="2400" dirty="0" smtClean="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r>
              <a:rPr lang="en-US" sz="1600" b="1" dirty="0" smtClean="0">
                <a:solidFill>
                  <a:schemeClr val="bg2">
                    <a:lumMod val="10000"/>
                  </a:schemeClr>
                </a:solidFill>
                <a:latin typeface="Calibri" pitchFamily="34" charset="0"/>
                <a:ea typeface="Times New Roman" pitchFamily="18" charset="0"/>
              </a:rPr>
              <a:t>Chapter four</a:t>
            </a:r>
            <a:r>
              <a:rPr lang="en-US" sz="2400" b="1" dirty="0" smtClean="0">
                <a:solidFill>
                  <a:schemeClr val="bg2">
                    <a:lumMod val="10000"/>
                  </a:schemeClr>
                </a:solidFill>
                <a:ea typeface="Times New Roman" pitchFamily="18" charset="0"/>
              </a:rPr>
              <a:t/>
            </a:r>
            <a:br>
              <a:rPr lang="en-US" sz="2400" b="1" dirty="0" smtClean="0">
                <a:solidFill>
                  <a:schemeClr val="bg2">
                    <a:lumMod val="10000"/>
                  </a:schemeClr>
                </a:solidFill>
                <a:ea typeface="Times New Roman" pitchFamily="18" charset="0"/>
              </a:rPr>
            </a:br>
            <a:r>
              <a:rPr lang="en-US" sz="2600" b="1" dirty="0" smtClean="0">
                <a:solidFill>
                  <a:schemeClr val="bg2">
                    <a:lumMod val="10000"/>
                  </a:schemeClr>
                </a:solidFill>
                <a:ea typeface="Times New Roman" pitchFamily="18" charset="0"/>
              </a:rPr>
              <a:t> </a:t>
            </a:r>
            <a:r>
              <a:rPr lang="en-US" sz="2600" b="1" dirty="0" smtClean="0">
                <a:latin typeface="Times New Roman" pitchFamily="18" charset="0"/>
                <a:ea typeface="Times New Roman" pitchFamily="18" charset="0"/>
                <a:cs typeface="Times New Roman" pitchFamily="18" charset="0"/>
              </a:rPr>
              <a:t>Mechanical </a:t>
            </a:r>
            <a:r>
              <a:rPr lang="en-US" sz="2600" b="1" dirty="0" smtClean="0">
                <a:latin typeface="Times New Roman" pitchFamily="18" charset="0"/>
                <a:cs typeface="Times New Roman" pitchFamily="18" charset="0"/>
              </a:rPr>
              <a:t>Design</a:t>
            </a:r>
            <a:endParaRPr lang="ar-SA" sz="2600" dirty="0"/>
          </a:p>
        </p:txBody>
      </p:sp>
      <p:sp>
        <p:nvSpPr>
          <p:cNvPr id="3" name="عنصر نائب للمحتوى 2"/>
          <p:cNvSpPr>
            <a:spLocks noGrp="1"/>
          </p:cNvSpPr>
          <p:nvPr>
            <p:ph idx="1"/>
          </p:nvPr>
        </p:nvSpPr>
        <p:spPr/>
        <p:txBody>
          <a:bodyPr/>
          <a:lstStyle/>
          <a:p>
            <a:r>
              <a:rPr lang="en-US" sz="2400" b="1" dirty="0" smtClean="0">
                <a:solidFill>
                  <a:schemeClr val="tx2"/>
                </a:solidFill>
                <a:latin typeface="Times New Roman" pitchFamily="18" charset="0"/>
                <a:cs typeface="Times New Roman" pitchFamily="18" charset="0"/>
              </a:rPr>
              <a:t>Pump selection</a:t>
            </a:r>
          </a:p>
          <a:p>
            <a:r>
              <a:rPr lang="en-US" sz="2400" dirty="0" smtClean="0">
                <a:solidFill>
                  <a:schemeClr val="tx2"/>
                </a:solidFill>
                <a:latin typeface="Times New Roman" pitchFamily="18" charset="0"/>
                <a:cs typeface="Times New Roman" pitchFamily="18" charset="0"/>
              </a:rPr>
              <a:t>To select the pump for heating system</a:t>
            </a:r>
          </a:p>
          <a:p>
            <a:r>
              <a:rPr lang="en-US" sz="2400" dirty="0" smtClean="0">
                <a:solidFill>
                  <a:schemeClr val="tx2"/>
                </a:solidFill>
                <a:latin typeface="Times New Roman" pitchFamily="18" charset="0"/>
                <a:cs typeface="Times New Roman" pitchFamily="18" charset="0"/>
              </a:rPr>
              <a:t>Pipe length = 65 m</a:t>
            </a:r>
          </a:p>
          <a:p>
            <a:r>
              <a:rPr lang="en-US" sz="2400" dirty="0" smtClean="0">
                <a:solidFill>
                  <a:schemeClr val="tx2"/>
                </a:solidFill>
                <a:latin typeface="Times New Roman" pitchFamily="18" charset="0"/>
                <a:cs typeface="Times New Roman" pitchFamily="18" charset="0"/>
              </a:rPr>
              <a:t>Le =65*1.5 = 97.5 m</a:t>
            </a:r>
          </a:p>
          <a:p>
            <a:r>
              <a:rPr lang="en-US" sz="2400" dirty="0" smtClean="0">
                <a:solidFill>
                  <a:schemeClr val="tx2"/>
                </a:solidFill>
                <a:latin typeface="Times New Roman" pitchFamily="18" charset="0"/>
                <a:cs typeface="Times New Roman" pitchFamily="18" charset="0"/>
              </a:rPr>
              <a:t> V=m' = Qtotal/(Cp∆T) =4.041 L/s</a:t>
            </a:r>
          </a:p>
          <a:p>
            <a:r>
              <a:rPr lang="en-US" sz="2400" dirty="0" smtClean="0">
                <a:solidFill>
                  <a:schemeClr val="tx2"/>
                </a:solidFill>
                <a:latin typeface="Times New Roman" pitchFamily="18" charset="0"/>
                <a:cs typeface="Times New Roman" pitchFamily="18" charset="0"/>
              </a:rPr>
              <a:t>From  fig select the correct one which is :</a:t>
            </a:r>
          </a:p>
          <a:p>
            <a:r>
              <a:rPr lang="en-US" sz="2400" dirty="0" smtClean="0">
                <a:solidFill>
                  <a:schemeClr val="tx2"/>
                </a:solidFill>
                <a:latin typeface="Times New Roman" pitchFamily="18" charset="0"/>
                <a:cs typeface="Times New Roman" pitchFamily="18" charset="0"/>
              </a:rPr>
              <a:t>200 pa/m &lt; (∆p/Le)&lt; 550 pa/m</a:t>
            </a:r>
          </a:p>
          <a:p>
            <a:r>
              <a:rPr lang="en-US" sz="2400" dirty="0" smtClean="0">
                <a:solidFill>
                  <a:schemeClr val="tx2"/>
                </a:solidFill>
                <a:latin typeface="Times New Roman" pitchFamily="18" charset="0"/>
                <a:cs typeface="Times New Roman" pitchFamily="18" charset="0"/>
              </a:rPr>
              <a:t>Then  type of pump is (HD3)</a:t>
            </a:r>
          </a:p>
          <a:p>
            <a:endParaRPr lang="en-US" dirty="0" smtClean="0"/>
          </a:p>
          <a:p>
            <a:endParaRPr lang="en-US" dirty="0" smtClean="0"/>
          </a:p>
          <a:p>
            <a:endParaRPr lang="en-US" dirty="0" smtClean="0"/>
          </a:p>
          <a:p>
            <a:endParaRPr lang="ar-S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25000" lnSpcReduction="20000"/>
          </a:bodyPr>
          <a:lstStyle/>
          <a:p>
            <a:pPr>
              <a:spcBef>
                <a:spcPct val="0"/>
              </a:spcBef>
              <a:defRPr/>
            </a:pPr>
            <a:r>
              <a:rPr lang="en-US" sz="9600" b="1" dirty="0" smtClean="0">
                <a:solidFill>
                  <a:schemeClr val="tx2"/>
                </a:solidFill>
                <a:latin typeface="Arial" pitchFamily="34" charset="0"/>
                <a:ea typeface="Times New Roman" pitchFamily="18" charset="0"/>
                <a:cs typeface="Arial" pitchFamily="34" charset="0"/>
              </a:rPr>
              <a:t>Materials:</a:t>
            </a:r>
          </a:p>
          <a:p>
            <a:endParaRPr lang="en-US" sz="2900" dirty="0" smtClean="0">
              <a:solidFill>
                <a:schemeClr val="accent1">
                  <a:lumMod val="75000"/>
                </a:schemeClr>
              </a:solidFill>
            </a:endParaRPr>
          </a:p>
          <a:p>
            <a:pPr>
              <a:buNone/>
            </a:pPr>
            <a:r>
              <a:rPr lang="en-US" sz="8000" dirty="0" smtClean="0">
                <a:solidFill>
                  <a:schemeClr val="accent1">
                    <a:lumMod val="75000"/>
                  </a:schemeClr>
                </a:solidFill>
              </a:rPr>
              <a:t>Structural elements:</a:t>
            </a:r>
          </a:p>
          <a:p>
            <a:pPr lvl="1"/>
            <a:r>
              <a:rPr lang="en-US" sz="7800" dirty="0" smtClean="0">
                <a:solidFill>
                  <a:schemeClr val="accent1">
                    <a:lumMod val="75000"/>
                  </a:schemeClr>
                </a:solidFill>
                <a:latin typeface="Times New Roman" pitchFamily="18" charset="0"/>
                <a:cs typeface="Times New Roman" pitchFamily="18" charset="0"/>
              </a:rPr>
              <a:t>Concrete </a:t>
            </a:r>
          </a:p>
          <a:p>
            <a:pPr>
              <a:buNone/>
            </a:pPr>
            <a:r>
              <a:rPr lang="en-US" sz="8000" dirty="0" smtClean="0">
                <a:solidFill>
                  <a:schemeClr val="accent1">
                    <a:lumMod val="75000"/>
                  </a:schemeClr>
                </a:solidFill>
              </a:rPr>
              <a:t>		</a:t>
            </a:r>
            <a:r>
              <a:rPr lang="en-US" sz="8000" dirty="0" err="1" smtClean="0">
                <a:solidFill>
                  <a:schemeClr val="accent1">
                    <a:lumMod val="75000"/>
                  </a:schemeClr>
                </a:solidFill>
                <a:latin typeface="Times New Roman" pitchFamily="18" charset="0"/>
                <a:cs typeface="Times New Roman" pitchFamily="18" charset="0"/>
              </a:rPr>
              <a:t>f</a:t>
            </a:r>
            <a:r>
              <a:rPr lang="en-US" sz="8000" baseline="-25000" dirty="0" err="1" smtClean="0">
                <a:solidFill>
                  <a:schemeClr val="accent1">
                    <a:lumMod val="75000"/>
                  </a:schemeClr>
                </a:solidFill>
                <a:latin typeface="Times New Roman" pitchFamily="18" charset="0"/>
                <a:cs typeface="Times New Roman" pitchFamily="18" charset="0"/>
              </a:rPr>
              <a:t>c</a:t>
            </a:r>
            <a:r>
              <a:rPr lang="en-US" sz="8000" dirty="0" smtClean="0">
                <a:solidFill>
                  <a:schemeClr val="accent1">
                    <a:lumMod val="75000"/>
                  </a:schemeClr>
                </a:solidFill>
                <a:latin typeface="Times New Roman" pitchFamily="18" charset="0"/>
                <a:cs typeface="Times New Roman" pitchFamily="18" charset="0"/>
              </a:rPr>
              <a:t>` = 240 kg/cm</a:t>
            </a:r>
            <a:r>
              <a:rPr lang="en-US" sz="8000" baseline="30000" dirty="0" smtClean="0">
                <a:solidFill>
                  <a:schemeClr val="accent1">
                    <a:lumMod val="75000"/>
                  </a:schemeClr>
                </a:solidFill>
                <a:latin typeface="Times New Roman" pitchFamily="18" charset="0"/>
                <a:cs typeface="Times New Roman" pitchFamily="18" charset="0"/>
              </a:rPr>
              <a:t>2</a:t>
            </a:r>
            <a:r>
              <a:rPr lang="en-US" sz="8000" dirty="0" smtClean="0">
                <a:solidFill>
                  <a:schemeClr val="accent1">
                    <a:lumMod val="75000"/>
                  </a:schemeClr>
                </a:solidFill>
                <a:latin typeface="Times New Roman" pitchFamily="18" charset="0"/>
                <a:cs typeface="Times New Roman" pitchFamily="18" charset="0"/>
              </a:rPr>
              <a:t> </a:t>
            </a:r>
          </a:p>
          <a:p>
            <a:pPr lvl="1"/>
            <a:r>
              <a:rPr lang="en-US" sz="7800" dirty="0" smtClean="0">
                <a:solidFill>
                  <a:schemeClr val="accent1">
                    <a:lumMod val="75000"/>
                  </a:schemeClr>
                </a:solidFill>
                <a:latin typeface="Times New Roman" pitchFamily="18" charset="0"/>
                <a:cs typeface="Times New Roman" pitchFamily="18" charset="0"/>
              </a:rPr>
              <a:t>Steel</a:t>
            </a:r>
          </a:p>
          <a:p>
            <a:pPr>
              <a:buNone/>
            </a:pPr>
            <a:r>
              <a:rPr lang="en-US" sz="8000" dirty="0" smtClean="0">
                <a:solidFill>
                  <a:schemeClr val="accent1">
                    <a:lumMod val="75000"/>
                  </a:schemeClr>
                </a:solidFill>
                <a:latin typeface="Times New Roman" pitchFamily="18" charset="0"/>
                <a:cs typeface="Times New Roman" pitchFamily="18" charset="0"/>
              </a:rPr>
              <a:t>		 </a:t>
            </a:r>
            <a:r>
              <a:rPr lang="en-US" sz="8000" dirty="0" err="1" smtClean="0">
                <a:solidFill>
                  <a:schemeClr val="accent1">
                    <a:lumMod val="75000"/>
                  </a:schemeClr>
                </a:solidFill>
                <a:latin typeface="Times New Roman" pitchFamily="18" charset="0"/>
                <a:cs typeface="Times New Roman" pitchFamily="18" charset="0"/>
              </a:rPr>
              <a:t>f</a:t>
            </a:r>
            <a:r>
              <a:rPr lang="en-US" sz="8000" baseline="-25000" dirty="0" err="1" smtClean="0">
                <a:solidFill>
                  <a:schemeClr val="accent1">
                    <a:lumMod val="75000"/>
                  </a:schemeClr>
                </a:solidFill>
                <a:latin typeface="Times New Roman" pitchFamily="18" charset="0"/>
                <a:cs typeface="Times New Roman" pitchFamily="18" charset="0"/>
              </a:rPr>
              <a:t>y</a:t>
            </a:r>
            <a:r>
              <a:rPr lang="en-US" sz="8000" dirty="0" smtClean="0">
                <a:solidFill>
                  <a:schemeClr val="accent1">
                    <a:lumMod val="75000"/>
                  </a:schemeClr>
                </a:solidFill>
                <a:latin typeface="Times New Roman" pitchFamily="18" charset="0"/>
                <a:cs typeface="Times New Roman" pitchFamily="18" charset="0"/>
              </a:rPr>
              <a:t> = 4200 kg/cm</a:t>
            </a:r>
            <a:r>
              <a:rPr lang="en-US" sz="8000" baseline="30000" dirty="0" smtClean="0">
                <a:solidFill>
                  <a:schemeClr val="accent1">
                    <a:lumMod val="75000"/>
                  </a:schemeClr>
                </a:solidFill>
                <a:latin typeface="Times New Roman" pitchFamily="18" charset="0"/>
                <a:cs typeface="Times New Roman" pitchFamily="18" charset="0"/>
              </a:rPr>
              <a:t>2</a:t>
            </a:r>
            <a:r>
              <a:rPr lang="en-US" sz="8000" dirty="0" smtClean="0">
                <a:solidFill>
                  <a:schemeClr val="accent1">
                    <a:lumMod val="75000"/>
                  </a:schemeClr>
                </a:solidFill>
                <a:latin typeface="Times New Roman" pitchFamily="18" charset="0"/>
                <a:cs typeface="Times New Roman" pitchFamily="18" charset="0"/>
              </a:rPr>
              <a:t>. </a:t>
            </a:r>
          </a:p>
          <a:p>
            <a:pPr>
              <a:buNone/>
            </a:pPr>
            <a:endParaRPr lang="en-US" sz="8000" dirty="0" smtClean="0">
              <a:solidFill>
                <a:schemeClr val="accent1">
                  <a:lumMod val="75000"/>
                </a:schemeClr>
              </a:solidFill>
              <a:latin typeface="Times New Roman" pitchFamily="18" charset="0"/>
              <a:cs typeface="Times New Roman" pitchFamily="18" charset="0"/>
            </a:endParaRPr>
          </a:p>
          <a:p>
            <a:pPr>
              <a:buNone/>
            </a:pPr>
            <a:r>
              <a:rPr lang="en-US" sz="8000" dirty="0" smtClean="0">
                <a:solidFill>
                  <a:schemeClr val="accent1">
                    <a:lumMod val="75000"/>
                  </a:schemeClr>
                </a:solidFill>
                <a:latin typeface="Times New Roman" pitchFamily="18" charset="0"/>
                <a:cs typeface="Times New Roman" pitchFamily="18" charset="0"/>
              </a:rPr>
              <a:t>There are non structural materials that are used in the structure which are:</a:t>
            </a:r>
          </a:p>
          <a:p>
            <a:pPr lvl="1"/>
            <a:r>
              <a:rPr lang="en-US" sz="7800" dirty="0" smtClean="0">
                <a:solidFill>
                  <a:schemeClr val="accent1">
                    <a:lumMod val="75000"/>
                  </a:schemeClr>
                </a:solidFill>
                <a:latin typeface="Times New Roman" pitchFamily="18" charset="0"/>
                <a:cs typeface="Times New Roman" pitchFamily="18" charset="0"/>
              </a:rPr>
              <a:t>Blocks.</a:t>
            </a:r>
          </a:p>
          <a:p>
            <a:pPr lvl="1"/>
            <a:r>
              <a:rPr lang="en-US" sz="7800" dirty="0" smtClean="0">
                <a:solidFill>
                  <a:schemeClr val="accent1">
                    <a:lumMod val="75000"/>
                  </a:schemeClr>
                </a:solidFill>
                <a:latin typeface="Times New Roman" pitchFamily="18" charset="0"/>
                <a:cs typeface="Times New Roman" pitchFamily="18" charset="0"/>
              </a:rPr>
              <a:t>Masonry stone. </a:t>
            </a:r>
          </a:p>
          <a:p>
            <a:pPr lvl="1"/>
            <a:r>
              <a:rPr lang="en-US" sz="7800" dirty="0" smtClean="0">
                <a:solidFill>
                  <a:schemeClr val="accent1">
                    <a:lumMod val="75000"/>
                  </a:schemeClr>
                </a:solidFill>
                <a:latin typeface="Times New Roman" pitchFamily="18" charset="0"/>
                <a:cs typeface="Times New Roman" pitchFamily="18" charset="0"/>
              </a:rPr>
              <a:t>Tiles.</a:t>
            </a:r>
          </a:p>
          <a:p>
            <a:pPr lvl="1"/>
            <a:r>
              <a:rPr lang="en-US" sz="7800" dirty="0" smtClean="0">
                <a:solidFill>
                  <a:schemeClr val="accent1">
                    <a:lumMod val="75000"/>
                  </a:schemeClr>
                </a:solidFill>
                <a:latin typeface="Times New Roman" pitchFamily="18" charset="0"/>
                <a:cs typeface="Times New Roman" pitchFamily="18" charset="0"/>
              </a:rPr>
              <a:t>Filling under tiles.</a:t>
            </a:r>
          </a:p>
          <a:p>
            <a:pPr>
              <a:buNone/>
            </a:pPr>
            <a:r>
              <a:rPr lang="en-US" sz="8000" dirty="0" smtClean="0">
                <a:solidFill>
                  <a:schemeClr val="accent1">
                    <a:lumMod val="75000"/>
                  </a:schemeClr>
                </a:solidFill>
                <a:latin typeface="Times New Roman" pitchFamily="18" charset="0"/>
                <a:cs typeface="Times New Roman" pitchFamily="18" charset="0"/>
              </a:rPr>
              <a:t> </a:t>
            </a:r>
          </a:p>
          <a:p>
            <a:pPr>
              <a:buNone/>
            </a:pPr>
            <a:endParaRPr lang="en-US" dirty="0"/>
          </a:p>
        </p:txBody>
      </p:sp>
      <p:sp>
        <p:nvSpPr>
          <p:cNvPr id="5" name="Rectangle 1"/>
          <p:cNvSpPr>
            <a:spLocks noChangeArrowheads="1"/>
          </p:cNvSpPr>
          <p:nvPr/>
        </p:nvSpPr>
        <p:spPr bwMode="auto">
          <a:xfrm>
            <a:off x="1371602" y="990600"/>
            <a:ext cx="4994444"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2">
                    <a:lumMod val="10000"/>
                  </a:schemeClr>
                </a:solidFill>
                <a:effectLst/>
                <a:latin typeface="Calibri" pitchFamily="34" charset="0"/>
                <a:ea typeface="Times New Roman" pitchFamily="18" charset="0"/>
                <a:cs typeface="Arial" pitchFamily="34" charset="0"/>
              </a:rPr>
              <a:t>Chapter One</a:t>
            </a:r>
            <a:endParaRPr kumimoji="0" lang="en-US" sz="2200" b="0" i="0" u="none" strike="noStrike" cap="none" normalizeH="0" baseline="0" dirty="0" smtClean="0">
              <a:ln>
                <a:noFill/>
              </a:ln>
              <a:solidFill>
                <a:schemeClr val="bg2">
                  <a:lumMod val="10000"/>
                </a:schemeClr>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2">
                    <a:lumMod val="10000"/>
                  </a:schemeClr>
                </a:solidFill>
                <a:effectLst/>
                <a:latin typeface="Arial" pitchFamily="34" charset="0"/>
                <a:ea typeface="Times New Roman" pitchFamily="18" charset="0"/>
                <a:cs typeface="Arial" pitchFamily="34" charset="0"/>
              </a:rPr>
              <a:t>                            Introduction </a:t>
            </a:r>
            <a:endParaRPr kumimoji="0" lang="en-US" sz="2000" b="0" i="0" u="none" strike="noStrike" cap="none" normalizeH="0" baseline="0" dirty="0" smtClean="0">
              <a:ln>
                <a:noFill/>
              </a:ln>
              <a:solidFill>
                <a:schemeClr val="bg2">
                  <a:lumMod val="10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r>
              <a:rPr lang="en-US" sz="1600" b="1" dirty="0" smtClean="0">
                <a:solidFill>
                  <a:schemeClr val="bg2">
                    <a:lumMod val="10000"/>
                  </a:schemeClr>
                </a:solidFill>
                <a:latin typeface="Calibri" pitchFamily="34" charset="0"/>
                <a:ea typeface="Times New Roman" pitchFamily="18" charset="0"/>
              </a:rPr>
              <a:t>Chapter four</a:t>
            </a:r>
            <a:r>
              <a:rPr lang="en-US" sz="2400" b="1" dirty="0" smtClean="0">
                <a:solidFill>
                  <a:schemeClr val="bg2">
                    <a:lumMod val="10000"/>
                  </a:schemeClr>
                </a:solidFill>
                <a:ea typeface="Times New Roman" pitchFamily="18" charset="0"/>
              </a:rPr>
              <a:t/>
            </a:r>
            <a:br>
              <a:rPr lang="en-US" sz="2400" b="1" dirty="0" smtClean="0">
                <a:solidFill>
                  <a:schemeClr val="bg2">
                    <a:lumMod val="10000"/>
                  </a:schemeClr>
                </a:solidFill>
                <a:ea typeface="Times New Roman" pitchFamily="18" charset="0"/>
              </a:rPr>
            </a:br>
            <a:r>
              <a:rPr lang="en-US" sz="2600" b="1" dirty="0" smtClean="0">
                <a:solidFill>
                  <a:schemeClr val="bg2">
                    <a:lumMod val="10000"/>
                  </a:schemeClr>
                </a:solidFill>
                <a:ea typeface="Times New Roman" pitchFamily="18" charset="0"/>
              </a:rPr>
              <a:t> </a:t>
            </a:r>
            <a:r>
              <a:rPr lang="en-US" sz="2600" b="1" dirty="0" smtClean="0">
                <a:latin typeface="Times New Roman" pitchFamily="18" charset="0"/>
                <a:ea typeface="Times New Roman" pitchFamily="18" charset="0"/>
                <a:cs typeface="Times New Roman" pitchFamily="18" charset="0"/>
              </a:rPr>
              <a:t>Mechanical </a:t>
            </a:r>
            <a:r>
              <a:rPr lang="en-US" sz="2600" b="1" dirty="0" smtClean="0">
                <a:latin typeface="Times New Roman" pitchFamily="18" charset="0"/>
                <a:cs typeface="Times New Roman" pitchFamily="18" charset="0"/>
              </a:rPr>
              <a:t>Design</a:t>
            </a:r>
            <a:endParaRPr lang="ar-SA" sz="2600" dirty="0"/>
          </a:p>
        </p:txBody>
      </p:sp>
      <p:sp>
        <p:nvSpPr>
          <p:cNvPr id="3" name="عنصر نائب للمحتوى 2"/>
          <p:cNvSpPr>
            <a:spLocks noGrp="1"/>
          </p:cNvSpPr>
          <p:nvPr>
            <p:ph idx="1"/>
          </p:nvPr>
        </p:nvSpPr>
        <p:spPr/>
        <p:txBody>
          <a:bodyPr/>
          <a:lstStyle/>
          <a:p>
            <a:r>
              <a:rPr lang="en-US" sz="2400" b="1" dirty="0" smtClean="0">
                <a:solidFill>
                  <a:schemeClr val="accent1">
                    <a:lumMod val="75000"/>
                  </a:schemeClr>
                </a:solidFill>
                <a:latin typeface="Times New Roman" pitchFamily="18" charset="0"/>
                <a:cs typeface="Times New Roman" pitchFamily="18" charset="0"/>
              </a:rPr>
              <a:t>cooling calculation:</a:t>
            </a:r>
          </a:p>
          <a:p>
            <a:r>
              <a:rPr lang="en-US" sz="2400" dirty="0" smtClean="0">
                <a:solidFill>
                  <a:schemeClr val="tx2"/>
                </a:solidFill>
                <a:latin typeface="Times New Roman" pitchFamily="18" charset="0"/>
                <a:cs typeface="Times New Roman" pitchFamily="18" charset="0"/>
              </a:rPr>
              <a:t>for every room calculate</a:t>
            </a:r>
          </a:p>
          <a:p>
            <a:r>
              <a:rPr lang="en-US" sz="2400" dirty="0" smtClean="0">
                <a:solidFill>
                  <a:schemeClr val="tx2"/>
                </a:solidFill>
                <a:latin typeface="Times New Roman" pitchFamily="18" charset="0"/>
                <a:cs typeface="Times New Roman" pitchFamily="18" charset="0"/>
              </a:rPr>
              <a:t>calculate load from people (from tables)</a:t>
            </a:r>
          </a:p>
          <a:p>
            <a:r>
              <a:rPr lang="en-US" sz="2400" dirty="0" smtClean="0">
                <a:solidFill>
                  <a:schemeClr val="tx2"/>
                </a:solidFill>
                <a:latin typeface="Times New Roman" pitchFamily="18" charset="0"/>
                <a:cs typeface="Times New Roman" pitchFamily="18" charset="0"/>
              </a:rPr>
              <a:t>load from lighting= W * CLF (</a:t>
            </a:r>
            <a:r>
              <a:rPr lang="en-US" sz="1800" dirty="0" smtClean="0">
                <a:solidFill>
                  <a:schemeClr val="tx2"/>
                </a:solidFill>
                <a:latin typeface="Times New Roman" pitchFamily="18" charset="0"/>
                <a:cs typeface="Times New Roman" pitchFamily="18" charset="0"/>
              </a:rPr>
              <a:t>cooling load factor for lighting</a:t>
            </a:r>
            <a:r>
              <a:rPr lang="en-US" sz="2400" dirty="0" smtClean="0">
                <a:solidFill>
                  <a:schemeClr val="tx2"/>
                </a:solidFill>
                <a:latin typeface="Times New Roman" pitchFamily="18" charset="0"/>
                <a:cs typeface="Times New Roman" pitchFamily="18" charset="0"/>
              </a:rPr>
              <a:t>)</a:t>
            </a:r>
          </a:p>
          <a:p>
            <a:r>
              <a:rPr lang="en-US" sz="2400" dirty="0" smtClean="0">
                <a:solidFill>
                  <a:schemeClr val="tx2"/>
                </a:solidFill>
                <a:latin typeface="Times New Roman" pitchFamily="18" charset="0"/>
                <a:cs typeface="Times New Roman" pitchFamily="18" charset="0"/>
              </a:rPr>
              <a:t>load from equipments=Qs=</a:t>
            </a:r>
            <a:r>
              <a:rPr lang="en-US" sz="2400" dirty="0" err="1" smtClean="0">
                <a:solidFill>
                  <a:schemeClr val="tx2"/>
                </a:solidFill>
                <a:latin typeface="Times New Roman" pitchFamily="18" charset="0"/>
                <a:cs typeface="Times New Roman" pitchFamily="18" charset="0"/>
              </a:rPr>
              <a:t>qs</a:t>
            </a:r>
            <a:r>
              <a:rPr lang="en-US" sz="2400" dirty="0" smtClean="0">
                <a:solidFill>
                  <a:schemeClr val="tx2"/>
                </a:solidFill>
                <a:latin typeface="Times New Roman" pitchFamily="18" charset="0"/>
                <a:cs typeface="Times New Roman" pitchFamily="18" charset="0"/>
              </a:rPr>
              <a:t> *clf </a:t>
            </a:r>
          </a:p>
          <a:p>
            <a:r>
              <a:rPr lang="en-US" sz="2400" dirty="0" smtClean="0">
                <a:solidFill>
                  <a:schemeClr val="tx2"/>
                </a:solidFill>
                <a:latin typeface="Times New Roman" pitchFamily="18" charset="0"/>
                <a:cs typeface="Times New Roman" pitchFamily="18" charset="0"/>
              </a:rPr>
              <a:t>Q </a:t>
            </a:r>
            <a:r>
              <a:rPr lang="en-US" sz="2400" dirty="0" err="1" smtClean="0">
                <a:solidFill>
                  <a:schemeClr val="tx2"/>
                </a:solidFill>
                <a:latin typeface="Times New Roman" pitchFamily="18" charset="0"/>
                <a:cs typeface="Times New Roman" pitchFamily="18" charset="0"/>
              </a:rPr>
              <a:t>conv</a:t>
            </a:r>
            <a:r>
              <a:rPr lang="en-US" sz="2400" dirty="0" smtClean="0">
                <a:solidFill>
                  <a:schemeClr val="tx2"/>
                </a:solidFill>
                <a:latin typeface="Times New Roman" pitchFamily="18" charset="0"/>
                <a:cs typeface="Times New Roman" pitchFamily="18" charset="0"/>
              </a:rPr>
              <a:t> wall =U*A*CLTD </a:t>
            </a:r>
            <a:r>
              <a:rPr lang="en-US" sz="2400" dirty="0" err="1" smtClean="0">
                <a:solidFill>
                  <a:schemeClr val="tx2"/>
                </a:solidFill>
                <a:latin typeface="Times New Roman" pitchFamily="18" charset="0"/>
                <a:cs typeface="Times New Roman" pitchFamily="18" charset="0"/>
              </a:rPr>
              <a:t>corr</a:t>
            </a:r>
            <a:r>
              <a:rPr lang="en-US" sz="2400" dirty="0" smtClean="0">
                <a:solidFill>
                  <a:schemeClr val="tx2"/>
                </a:solidFill>
                <a:latin typeface="Times New Roman" pitchFamily="18" charset="0"/>
                <a:cs typeface="Times New Roman" pitchFamily="18" charset="0"/>
              </a:rPr>
              <a:t>  for east,west,north </a:t>
            </a:r>
            <a:r>
              <a:rPr lang="en-US" sz="2400" dirty="0" err="1" smtClean="0">
                <a:solidFill>
                  <a:schemeClr val="tx2"/>
                </a:solidFill>
                <a:latin typeface="Times New Roman" pitchFamily="18" charset="0"/>
                <a:cs typeface="Times New Roman" pitchFamily="18" charset="0"/>
              </a:rPr>
              <a:t>andsouth</a:t>
            </a:r>
            <a:r>
              <a:rPr lang="en-US" sz="2400" dirty="0" smtClean="0">
                <a:solidFill>
                  <a:schemeClr val="tx2"/>
                </a:solidFill>
                <a:latin typeface="Times New Roman" pitchFamily="18" charset="0"/>
                <a:cs typeface="Times New Roman" pitchFamily="18" charset="0"/>
              </a:rPr>
              <a:t> walls</a:t>
            </a:r>
          </a:p>
          <a:p>
            <a:pPr>
              <a:buNone/>
            </a:pPr>
            <a:r>
              <a:rPr lang="en-US" sz="2400" dirty="0" smtClean="0">
                <a:solidFill>
                  <a:schemeClr val="tx2"/>
                </a:solidFill>
                <a:latin typeface="Times New Roman" pitchFamily="18" charset="0"/>
                <a:cs typeface="Times New Roman" pitchFamily="18" charset="0"/>
              </a:rPr>
              <a:t>    where CLTD </a:t>
            </a:r>
            <a:r>
              <a:rPr lang="en-US" sz="2400" dirty="0" err="1" smtClean="0">
                <a:solidFill>
                  <a:schemeClr val="tx2"/>
                </a:solidFill>
                <a:latin typeface="Times New Roman" pitchFamily="18" charset="0"/>
                <a:cs typeface="Times New Roman" pitchFamily="18" charset="0"/>
              </a:rPr>
              <a:t>corr</a:t>
            </a:r>
            <a:r>
              <a:rPr lang="en-US" sz="2400" dirty="0" smtClean="0">
                <a:solidFill>
                  <a:schemeClr val="tx2"/>
                </a:solidFill>
                <a:latin typeface="Times New Roman" pitchFamily="18" charset="0"/>
                <a:cs typeface="Times New Roman" pitchFamily="18" charset="0"/>
              </a:rPr>
              <a:t> =(CLTD +LM )K+(25.5-Ti)+(To-29.4 )</a:t>
            </a:r>
          </a:p>
          <a:p>
            <a:pPr>
              <a:buNone/>
            </a:pPr>
            <a:r>
              <a:rPr lang="en-US" sz="2400" dirty="0" smtClean="0">
                <a:solidFill>
                  <a:schemeClr val="tx2"/>
                </a:solidFill>
                <a:latin typeface="Times New Roman" pitchFamily="18" charset="0"/>
                <a:cs typeface="Times New Roman" pitchFamily="18" charset="0"/>
              </a:rPr>
              <a:t>    all these terms are from tables</a:t>
            </a:r>
          </a:p>
          <a:p>
            <a:pPr>
              <a:buNone/>
            </a:pPr>
            <a:endParaRPr lang="en-US" sz="2400" dirty="0" smtClean="0">
              <a:solidFill>
                <a:schemeClr val="tx2"/>
              </a:solidFill>
              <a:latin typeface="Times New Roman" pitchFamily="18" charset="0"/>
              <a:cs typeface="Times New Roman" pitchFamily="18" charset="0"/>
            </a:endParaRPr>
          </a:p>
          <a:p>
            <a:pPr>
              <a:buNone/>
            </a:pPr>
            <a:endParaRPr lang="en-US" sz="2400" dirty="0" smtClean="0">
              <a:solidFill>
                <a:schemeClr val="tx2"/>
              </a:solidFill>
              <a:latin typeface="Times New Roman" pitchFamily="18" charset="0"/>
              <a:cs typeface="Times New Roman" pitchFamily="18" charset="0"/>
            </a:endParaRPr>
          </a:p>
          <a:p>
            <a:pPr>
              <a:buNone/>
            </a:pPr>
            <a:endParaRPr lang="en-US" sz="2400" dirty="0" smtClean="0">
              <a:solidFill>
                <a:schemeClr val="tx2"/>
              </a:solidFill>
              <a:latin typeface="Times New Roman" pitchFamily="18" charset="0"/>
              <a:cs typeface="Times New Roman" pitchFamily="18" charset="0"/>
            </a:endParaRPr>
          </a:p>
          <a:p>
            <a:pPr>
              <a:buNone/>
            </a:pPr>
            <a:endParaRPr lang="en-US" sz="2400" dirty="0" smtClean="0">
              <a:solidFill>
                <a:schemeClr val="tx2"/>
              </a:solidFill>
              <a:latin typeface="Times New Roman" pitchFamily="18" charset="0"/>
              <a:cs typeface="Times New Roman" pitchFamily="18" charset="0"/>
            </a:endParaRPr>
          </a:p>
          <a:p>
            <a:pPr>
              <a:buNone/>
            </a:pPr>
            <a:endParaRPr lang="en-US" sz="2400" dirty="0" smtClean="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r>
              <a:rPr lang="en-US" sz="1600" b="1" dirty="0" smtClean="0">
                <a:solidFill>
                  <a:schemeClr val="bg2">
                    <a:lumMod val="10000"/>
                  </a:schemeClr>
                </a:solidFill>
                <a:latin typeface="Calibri" pitchFamily="34" charset="0"/>
                <a:ea typeface="Times New Roman" pitchFamily="18" charset="0"/>
              </a:rPr>
              <a:t>Chapter four</a:t>
            </a:r>
            <a:r>
              <a:rPr lang="en-US" sz="2400" b="1" dirty="0" smtClean="0">
                <a:solidFill>
                  <a:schemeClr val="bg2">
                    <a:lumMod val="10000"/>
                  </a:schemeClr>
                </a:solidFill>
                <a:ea typeface="Times New Roman" pitchFamily="18" charset="0"/>
              </a:rPr>
              <a:t/>
            </a:r>
            <a:br>
              <a:rPr lang="en-US" sz="2400" b="1" dirty="0" smtClean="0">
                <a:solidFill>
                  <a:schemeClr val="bg2">
                    <a:lumMod val="10000"/>
                  </a:schemeClr>
                </a:solidFill>
                <a:ea typeface="Times New Roman" pitchFamily="18" charset="0"/>
              </a:rPr>
            </a:br>
            <a:r>
              <a:rPr lang="en-US" sz="2600" b="1" dirty="0" smtClean="0">
                <a:solidFill>
                  <a:schemeClr val="bg2">
                    <a:lumMod val="10000"/>
                  </a:schemeClr>
                </a:solidFill>
                <a:ea typeface="Times New Roman" pitchFamily="18" charset="0"/>
              </a:rPr>
              <a:t> </a:t>
            </a:r>
            <a:r>
              <a:rPr lang="en-US" sz="2600" b="1" dirty="0" smtClean="0">
                <a:latin typeface="Times New Roman" pitchFamily="18" charset="0"/>
                <a:ea typeface="Times New Roman" pitchFamily="18" charset="0"/>
                <a:cs typeface="Times New Roman" pitchFamily="18" charset="0"/>
              </a:rPr>
              <a:t>Mechanical </a:t>
            </a:r>
            <a:r>
              <a:rPr lang="en-US" sz="2600" b="1" dirty="0" smtClean="0">
                <a:latin typeface="Times New Roman" pitchFamily="18" charset="0"/>
                <a:cs typeface="Times New Roman" pitchFamily="18" charset="0"/>
              </a:rPr>
              <a:t>Design</a:t>
            </a:r>
            <a:endParaRPr lang="ar-SA" sz="2600" dirty="0"/>
          </a:p>
        </p:txBody>
      </p:sp>
      <p:sp>
        <p:nvSpPr>
          <p:cNvPr id="3" name="عنصر نائب للمحتوى 2"/>
          <p:cNvSpPr>
            <a:spLocks noGrp="1"/>
          </p:cNvSpPr>
          <p:nvPr>
            <p:ph idx="1"/>
          </p:nvPr>
        </p:nvSpPr>
        <p:spPr/>
        <p:txBody>
          <a:bodyPr/>
          <a:lstStyle/>
          <a:p>
            <a:r>
              <a:rPr lang="en-US" sz="2400" dirty="0" smtClean="0">
                <a:solidFill>
                  <a:schemeClr val="tx2"/>
                </a:solidFill>
                <a:latin typeface="Times New Roman" pitchFamily="18" charset="0"/>
                <a:cs typeface="Times New Roman" pitchFamily="18" charset="0"/>
              </a:rPr>
              <a:t>Heat Transfer through glass(windows) for all windows</a:t>
            </a:r>
          </a:p>
          <a:p>
            <a:r>
              <a:rPr lang="en-US" sz="2400" dirty="0" smtClean="0">
                <a:solidFill>
                  <a:schemeClr val="tx2"/>
                </a:solidFill>
                <a:latin typeface="Times New Roman" pitchFamily="18" charset="0"/>
                <a:cs typeface="Times New Roman" pitchFamily="18" charset="0"/>
              </a:rPr>
              <a:t>Q=A*SHG*SC*CLF + U*A*(CLTD)</a:t>
            </a:r>
            <a:r>
              <a:rPr lang="en-US" sz="2400" dirty="0" err="1" smtClean="0">
                <a:solidFill>
                  <a:schemeClr val="tx2"/>
                </a:solidFill>
                <a:latin typeface="Times New Roman" pitchFamily="18" charset="0"/>
                <a:cs typeface="Times New Roman" pitchFamily="18" charset="0"/>
              </a:rPr>
              <a:t>corr</a:t>
            </a:r>
            <a:endParaRPr lang="en-US" sz="2400" dirty="0" smtClean="0">
              <a:solidFill>
                <a:schemeClr val="tx2"/>
              </a:solidFill>
              <a:latin typeface="Times New Roman" pitchFamily="18" charset="0"/>
              <a:cs typeface="Times New Roman" pitchFamily="18" charset="0"/>
            </a:endParaRPr>
          </a:p>
          <a:p>
            <a:r>
              <a:rPr lang="en-US" sz="2400" dirty="0" smtClean="0">
                <a:solidFill>
                  <a:schemeClr val="tx2"/>
                </a:solidFill>
                <a:latin typeface="Times New Roman" pitchFamily="18" charset="0"/>
                <a:cs typeface="Times New Roman" pitchFamily="18" charset="0"/>
              </a:rPr>
              <a:t>all these terms are from tables</a:t>
            </a:r>
          </a:p>
          <a:p>
            <a:r>
              <a:rPr lang="en-US" sz="2400" dirty="0" smtClean="0">
                <a:solidFill>
                  <a:schemeClr val="tx2"/>
                </a:solidFill>
                <a:latin typeface="Times New Roman" pitchFamily="18" charset="0"/>
                <a:cs typeface="Times New Roman" pitchFamily="18" charset="0"/>
              </a:rPr>
              <a:t>The sum of all results from the previous calculations is the</a:t>
            </a:r>
          </a:p>
          <a:p>
            <a:r>
              <a:rPr lang="en-US" sz="2400" dirty="0" smtClean="0">
                <a:solidFill>
                  <a:schemeClr val="tx2"/>
                </a:solidFill>
                <a:latin typeface="Times New Roman" pitchFamily="18" charset="0"/>
                <a:cs typeface="Times New Roman" pitchFamily="18" charset="0"/>
              </a:rPr>
              <a:t>The cooling load (Qtotal ) for ground floor = 42500 W</a:t>
            </a:r>
          </a:p>
          <a:p>
            <a:r>
              <a:rPr lang="en-US" sz="2400" dirty="0" smtClean="0">
                <a:solidFill>
                  <a:schemeClr val="tx2"/>
                </a:solidFill>
                <a:latin typeface="Times New Roman" pitchFamily="18" charset="0"/>
                <a:cs typeface="Times New Roman" pitchFamily="18" charset="0"/>
              </a:rPr>
              <a:t>Which is equal to  7791.6 cfm</a:t>
            </a:r>
          </a:p>
          <a:p>
            <a:r>
              <a:rPr lang="en-US" sz="2400" dirty="0" smtClean="0">
                <a:solidFill>
                  <a:schemeClr val="tx2"/>
                </a:solidFill>
                <a:latin typeface="Times New Roman" pitchFamily="18" charset="0"/>
                <a:cs typeface="Times New Roman" pitchFamily="18" charset="0"/>
              </a:rPr>
              <a:t>Qtotal for the chiller=42.5Kw =42.5/2.25= 19 ton</a:t>
            </a:r>
          </a:p>
          <a:p>
            <a:r>
              <a:rPr lang="en-US" sz="2400" dirty="0" smtClean="0">
                <a:solidFill>
                  <a:schemeClr val="tx2"/>
                </a:solidFill>
                <a:latin typeface="Times New Roman" pitchFamily="18" charset="0"/>
                <a:cs typeface="Times New Roman" pitchFamily="18" charset="0"/>
              </a:rPr>
              <a:t>Then determining of  # of diffusers in each room and duct sizing </a:t>
            </a:r>
          </a:p>
          <a:p>
            <a:endParaRPr lang="en-US" sz="2400" dirty="0" smtClean="0">
              <a:solidFill>
                <a:schemeClr val="tx2"/>
              </a:solidFill>
              <a:latin typeface="Times New Roman" pitchFamily="18" charset="0"/>
              <a:cs typeface="Times New Roman" pitchFamily="18" charset="0"/>
            </a:endParaRPr>
          </a:p>
          <a:p>
            <a:endParaRPr lang="en-US" sz="2400" dirty="0" smtClean="0">
              <a:solidFill>
                <a:schemeClr val="tx2"/>
              </a:solidFill>
              <a:latin typeface="Times New Roman" pitchFamily="18" charset="0"/>
              <a:cs typeface="Times New Roman" pitchFamily="18" charset="0"/>
            </a:endParaRPr>
          </a:p>
          <a:p>
            <a:endParaRPr lang="en-US" sz="2400" dirty="0" smtClean="0">
              <a:solidFill>
                <a:schemeClr val="tx2"/>
              </a:solidFill>
              <a:latin typeface="Times New Roman" pitchFamily="18" charset="0"/>
              <a:cs typeface="Times New Roman" pitchFamily="18" charset="0"/>
            </a:endParaRPr>
          </a:p>
          <a:p>
            <a:endParaRPr lang="en-US" sz="2400" dirty="0" smtClean="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r>
              <a:rPr lang="en-US" sz="1600" b="1" dirty="0" smtClean="0">
                <a:solidFill>
                  <a:schemeClr val="bg2">
                    <a:lumMod val="10000"/>
                  </a:schemeClr>
                </a:solidFill>
                <a:latin typeface="Calibri" pitchFamily="34" charset="0"/>
                <a:ea typeface="Times New Roman" pitchFamily="18" charset="0"/>
              </a:rPr>
              <a:t>Chapter four</a:t>
            </a:r>
            <a:r>
              <a:rPr lang="en-US" sz="2400" b="1" dirty="0" smtClean="0">
                <a:solidFill>
                  <a:schemeClr val="bg2">
                    <a:lumMod val="10000"/>
                  </a:schemeClr>
                </a:solidFill>
                <a:ea typeface="Times New Roman" pitchFamily="18" charset="0"/>
              </a:rPr>
              <a:t/>
            </a:r>
            <a:br>
              <a:rPr lang="en-US" sz="2400" b="1" dirty="0" smtClean="0">
                <a:solidFill>
                  <a:schemeClr val="bg2">
                    <a:lumMod val="10000"/>
                  </a:schemeClr>
                </a:solidFill>
                <a:ea typeface="Times New Roman" pitchFamily="18" charset="0"/>
              </a:rPr>
            </a:br>
            <a:r>
              <a:rPr lang="en-US" sz="2600" b="1" dirty="0" smtClean="0">
                <a:solidFill>
                  <a:schemeClr val="bg2">
                    <a:lumMod val="10000"/>
                  </a:schemeClr>
                </a:solidFill>
                <a:ea typeface="Times New Roman" pitchFamily="18" charset="0"/>
              </a:rPr>
              <a:t> </a:t>
            </a:r>
            <a:r>
              <a:rPr lang="en-US" sz="2600" b="1" dirty="0" smtClean="0">
                <a:latin typeface="Times New Roman" pitchFamily="18" charset="0"/>
                <a:ea typeface="Times New Roman" pitchFamily="18" charset="0"/>
                <a:cs typeface="Times New Roman" pitchFamily="18" charset="0"/>
              </a:rPr>
              <a:t>Mechanical </a:t>
            </a:r>
            <a:r>
              <a:rPr lang="en-US" sz="2600" b="1" dirty="0" smtClean="0">
                <a:latin typeface="Times New Roman" pitchFamily="18" charset="0"/>
                <a:cs typeface="Times New Roman" pitchFamily="18" charset="0"/>
              </a:rPr>
              <a:t>Design</a:t>
            </a:r>
            <a:endParaRPr lang="ar-SA" sz="2600" dirty="0"/>
          </a:p>
        </p:txBody>
      </p:sp>
      <p:sp>
        <p:nvSpPr>
          <p:cNvPr id="3" name="عنصر نائب للمحتوى 2"/>
          <p:cNvSpPr>
            <a:spLocks noGrp="1"/>
          </p:cNvSpPr>
          <p:nvPr>
            <p:ph idx="1"/>
          </p:nvPr>
        </p:nvSpPr>
        <p:spPr/>
        <p:txBody>
          <a:bodyPr/>
          <a:lstStyle/>
          <a:p>
            <a:endParaRPr lang="en-US" sz="2400" dirty="0" smtClean="0">
              <a:solidFill>
                <a:schemeClr val="tx2"/>
              </a:solidFill>
              <a:latin typeface="Times New Roman" pitchFamily="18" charset="0"/>
              <a:cs typeface="Times New Roman" pitchFamily="18" charset="0"/>
            </a:endParaRPr>
          </a:p>
          <a:p>
            <a:endParaRPr lang="en-US" sz="2400" dirty="0" smtClean="0">
              <a:solidFill>
                <a:schemeClr val="tx2"/>
              </a:solidFill>
              <a:latin typeface="Times New Roman" pitchFamily="18" charset="0"/>
              <a:cs typeface="Times New Roman" pitchFamily="18" charset="0"/>
            </a:endParaRPr>
          </a:p>
          <a:p>
            <a:endParaRPr lang="en-US" sz="2400" dirty="0" smtClean="0">
              <a:solidFill>
                <a:schemeClr val="tx2"/>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srcRect/>
          <a:stretch>
            <a:fillRect/>
          </a:stretch>
        </p:blipFill>
        <p:spPr bwMode="auto">
          <a:xfrm>
            <a:off x="1828800" y="1828800"/>
            <a:ext cx="5449639" cy="472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850"/>
            <a:ext cx="8229600" cy="1143000"/>
          </a:xfrm>
        </p:spPr>
        <p:txBody>
          <a:bodyPr/>
          <a:lstStyle/>
          <a:p>
            <a:pPr algn="ctr"/>
            <a:r>
              <a:rPr lang="en-US" sz="2800" b="1" dirty="0" smtClean="0">
                <a:latin typeface="Arial" pitchFamily="34" charset="0"/>
                <a:ea typeface="+mn-ea"/>
                <a:cs typeface="Times New Roman" pitchFamily="18" charset="0"/>
              </a:rPr>
              <a:t>Main topics </a:t>
            </a:r>
            <a:r>
              <a:rPr lang="en-US" sz="4800" b="1" dirty="0" smtClean="0">
                <a:cs typeface="Times New Roman" pitchFamily="18" charset="0"/>
              </a:rPr>
              <a:t/>
            </a:r>
            <a:br>
              <a:rPr lang="en-US" sz="4800" b="1" dirty="0" smtClean="0">
                <a:cs typeface="Times New Roman" pitchFamily="18" charset="0"/>
              </a:rPr>
            </a:br>
            <a:endParaRPr lang="ar-SA" dirty="0"/>
          </a:p>
        </p:txBody>
      </p:sp>
      <p:sp>
        <p:nvSpPr>
          <p:cNvPr id="3" name="عنصر نائب للمحتوى 2"/>
          <p:cNvSpPr>
            <a:spLocks noGrp="1"/>
          </p:cNvSpPr>
          <p:nvPr>
            <p:ph idx="1"/>
          </p:nvPr>
        </p:nvSpPr>
        <p:spPr/>
        <p:txBody>
          <a:bodyPr/>
          <a:lstStyle/>
          <a:p>
            <a:pPr eaLnBrk="1" hangingPunct="1"/>
            <a:r>
              <a:rPr lang="en-US" dirty="0" smtClean="0">
                <a:solidFill>
                  <a:schemeClr val="tx2"/>
                </a:solidFill>
                <a:latin typeface="Times New Roman" pitchFamily="18" charset="0"/>
                <a:cs typeface="Times New Roman" pitchFamily="18" charset="0"/>
              </a:rPr>
              <a:t>Chapter four: Electrical Design</a:t>
            </a:r>
          </a:p>
          <a:p>
            <a:endParaRPr lang="en-US" dirty="0" smtClean="0"/>
          </a:p>
          <a:p>
            <a:pPr lvl="1" eaLnBrk="1" hangingPunct="1"/>
            <a:r>
              <a:rPr lang="en-US" dirty="0" smtClean="0">
                <a:solidFill>
                  <a:schemeClr val="tx2"/>
                </a:solidFill>
                <a:latin typeface="Times New Roman" pitchFamily="18" charset="0"/>
                <a:cs typeface="Times New Roman" pitchFamily="18" charset="0"/>
              </a:rPr>
              <a:t>Introduction</a:t>
            </a:r>
          </a:p>
          <a:p>
            <a:pPr lvl="1" eaLnBrk="1" hangingPunct="1"/>
            <a:r>
              <a:rPr lang="en-US" dirty="0" smtClean="0">
                <a:solidFill>
                  <a:schemeClr val="tx2"/>
                </a:solidFill>
                <a:latin typeface="Times New Roman" pitchFamily="18" charset="0"/>
                <a:cs typeface="Times New Roman" pitchFamily="18" charset="0"/>
              </a:rPr>
              <a:t>Calculation for Number of  Lamps for Each Space</a:t>
            </a:r>
          </a:p>
          <a:p>
            <a:pPr lvl="1" eaLnBrk="1" hangingPunct="1"/>
            <a:r>
              <a:rPr lang="en-US" dirty="0" smtClean="0">
                <a:solidFill>
                  <a:schemeClr val="tx2"/>
                </a:solidFill>
                <a:latin typeface="Times New Roman" pitchFamily="18" charset="0"/>
                <a:cs typeface="Times New Roman" pitchFamily="18" charset="0"/>
              </a:rPr>
              <a:t>Socket  Calculation</a:t>
            </a:r>
          </a:p>
          <a:p>
            <a:pPr lvl="1" eaLnBrk="1" hangingPunct="1"/>
            <a:r>
              <a:rPr lang="en-US" dirty="0" smtClean="0">
                <a:solidFill>
                  <a:schemeClr val="tx2"/>
                </a:solidFill>
                <a:latin typeface="Times New Roman" pitchFamily="18" charset="0"/>
                <a:cs typeface="Times New Roman" pitchFamily="18" charset="0"/>
              </a:rPr>
              <a:t>Number OF Circuit Breakers </a:t>
            </a:r>
          </a:p>
          <a:p>
            <a:pPr lvl="1" eaLnBrk="1" hangingPunct="1"/>
            <a:r>
              <a:rPr lang="en-US" dirty="0" smtClean="0">
                <a:solidFill>
                  <a:schemeClr val="tx2"/>
                </a:solidFill>
                <a:latin typeface="Times New Roman" pitchFamily="18" charset="0"/>
                <a:cs typeface="Times New Roman" pitchFamily="18" charset="0"/>
              </a:rPr>
              <a:t>Main Current  and Section of Wires</a:t>
            </a:r>
            <a:endParaRPr lang="ar-SA" dirty="0" smtClean="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1600" b="1" dirty="0" smtClean="0">
                <a:solidFill>
                  <a:schemeClr val="bg2">
                    <a:lumMod val="10000"/>
                  </a:schemeClr>
                </a:solidFill>
                <a:latin typeface="Calibri" pitchFamily="34" charset="0"/>
                <a:ea typeface="Times New Roman" pitchFamily="18" charset="0"/>
              </a:rPr>
              <a:t>Chapter five</a:t>
            </a:r>
            <a:r>
              <a:rPr lang="en-US" sz="4800" b="1" dirty="0" smtClean="0">
                <a:solidFill>
                  <a:schemeClr val="bg2">
                    <a:lumMod val="10000"/>
                  </a:schemeClr>
                </a:solidFill>
                <a:ea typeface="Times New Roman" pitchFamily="18" charset="0"/>
              </a:rPr>
              <a:t/>
            </a:r>
            <a:br>
              <a:rPr lang="en-US" sz="4800" b="1" dirty="0" smtClean="0">
                <a:solidFill>
                  <a:schemeClr val="bg2">
                    <a:lumMod val="10000"/>
                  </a:schemeClr>
                </a:solidFill>
                <a:ea typeface="Times New Roman" pitchFamily="18" charset="0"/>
              </a:rPr>
            </a:br>
            <a:r>
              <a:rPr lang="en-US" sz="5400" b="1" dirty="0" smtClean="0">
                <a:solidFill>
                  <a:schemeClr val="bg2">
                    <a:lumMod val="10000"/>
                  </a:schemeClr>
                </a:solidFill>
                <a:ea typeface="Times New Roman" pitchFamily="18" charset="0"/>
              </a:rPr>
              <a:t> </a:t>
            </a:r>
            <a:r>
              <a:rPr lang="en-US" sz="2600" b="1" dirty="0" smtClean="0">
                <a:latin typeface="Times New Roman" pitchFamily="18" charset="0"/>
                <a:ea typeface="Times New Roman" pitchFamily="18" charset="0"/>
                <a:cs typeface="Times New Roman" pitchFamily="18" charset="0"/>
              </a:rPr>
              <a:t>Electrical Design</a:t>
            </a:r>
            <a:endParaRPr lang="ar-SA" sz="2600" b="1" dirty="0">
              <a:latin typeface="Times New Roman" pitchFamily="18" charset="0"/>
              <a:ea typeface="Times New Roman" pitchFamily="18" charset="0"/>
              <a:cs typeface="Times New Roman" pitchFamily="18" charset="0"/>
            </a:endParaRPr>
          </a:p>
        </p:txBody>
      </p:sp>
      <p:sp>
        <p:nvSpPr>
          <p:cNvPr id="3" name="عنصر نائب للمحتوى 2"/>
          <p:cNvSpPr>
            <a:spLocks noGrp="1"/>
          </p:cNvSpPr>
          <p:nvPr>
            <p:ph idx="1"/>
          </p:nvPr>
        </p:nvSpPr>
        <p:spPr/>
        <p:txBody>
          <a:bodyPr/>
          <a:lstStyle/>
          <a:p>
            <a:pPr marL="273050" lvl="1" indent="-273050">
              <a:buClr>
                <a:srgbClr val="0BD0D9"/>
              </a:buClr>
              <a:buSzPct val="95000"/>
            </a:pPr>
            <a:r>
              <a:rPr lang="en-US" b="1" dirty="0" smtClean="0">
                <a:solidFill>
                  <a:schemeClr val="tx2"/>
                </a:solidFill>
                <a:latin typeface="Times New Roman" pitchFamily="18" charset="0"/>
                <a:cs typeface="Times New Roman" pitchFamily="18" charset="0"/>
              </a:rPr>
              <a:t>Introduction</a:t>
            </a:r>
          </a:p>
          <a:p>
            <a:pPr marL="273050" lvl="1" indent="-273050">
              <a:buClr>
                <a:srgbClr val="0BD0D9"/>
              </a:buClr>
              <a:buSzPct val="95000"/>
            </a:pPr>
            <a:r>
              <a:rPr lang="en-US" dirty="0" smtClean="0">
                <a:solidFill>
                  <a:schemeClr val="tx2"/>
                </a:solidFill>
                <a:latin typeface="Times New Roman" pitchFamily="18" charset="0"/>
                <a:cs typeface="Times New Roman" pitchFamily="18" charset="0"/>
              </a:rPr>
              <a:t>Ever engineer must know properly how to enter electricity into the building properly and without any conflict with the rest of the disciplines</a:t>
            </a:r>
          </a:p>
          <a:p>
            <a:pPr marL="273050" lvl="1" indent="-273050">
              <a:buClr>
                <a:srgbClr val="0BD0D9"/>
              </a:buClr>
              <a:buSzPct val="95000"/>
            </a:pPr>
            <a:endParaRPr lang="en-US" dirty="0" smtClean="0">
              <a:solidFill>
                <a:schemeClr val="tx2"/>
              </a:solidFill>
              <a:latin typeface="Times New Roman" pitchFamily="18" charset="0"/>
              <a:cs typeface="Times New Roman" pitchFamily="18" charset="0"/>
            </a:endParaRPr>
          </a:p>
          <a:p>
            <a:pPr marL="273050" lvl="1" indent="-273050">
              <a:buClr>
                <a:srgbClr val="0BD0D9"/>
              </a:buClr>
              <a:buSzPct val="95000"/>
            </a:pPr>
            <a:r>
              <a:rPr lang="en-US" dirty="0" smtClean="0">
                <a:solidFill>
                  <a:schemeClr val="tx2"/>
                </a:solidFill>
                <a:latin typeface="Times New Roman" pitchFamily="18" charset="0"/>
                <a:cs typeface="Times New Roman" pitchFamily="18" charset="0"/>
              </a:rPr>
              <a:t>Calculations must be done to determine the number of lamps, sockets and breakers according to the demand lighting and power.</a:t>
            </a:r>
          </a:p>
          <a:p>
            <a:pPr marL="273050" lvl="1" indent="-273050">
              <a:buClr>
                <a:srgbClr val="0BD0D9"/>
              </a:buClr>
              <a:buSzPct val="95000"/>
            </a:pPr>
            <a:endParaRPr lang="en-US" dirty="0" smtClean="0">
              <a:solidFill>
                <a:schemeClr val="tx2"/>
              </a:solidFill>
              <a:latin typeface="Times New Roman" pitchFamily="18" charset="0"/>
              <a:cs typeface="Times New Roman" pitchFamily="18" charset="0"/>
            </a:endParaRPr>
          </a:p>
          <a:p>
            <a:pPr marL="273050" lvl="1" indent="-273050">
              <a:buClr>
                <a:srgbClr val="0BD0D9"/>
              </a:buClr>
              <a:buSzPct val="95000"/>
            </a:pPr>
            <a:endParaRPr lang="en-US" dirty="0" smtClean="0">
              <a:solidFill>
                <a:schemeClr val="tx2"/>
              </a:solidFill>
              <a:latin typeface="Times New Roman" pitchFamily="18" charset="0"/>
              <a:cs typeface="Times New Roman" pitchFamily="18" charset="0"/>
            </a:endParaRPr>
          </a:p>
          <a:p>
            <a:pPr marL="273050" lvl="1" indent="-273050">
              <a:buClr>
                <a:srgbClr val="0BD0D9"/>
              </a:buClr>
              <a:buSzPct val="95000"/>
            </a:pPr>
            <a:endParaRPr lang="en-US" dirty="0" smtClean="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1600" b="1" dirty="0" smtClean="0">
                <a:solidFill>
                  <a:schemeClr val="bg2">
                    <a:lumMod val="10000"/>
                  </a:schemeClr>
                </a:solidFill>
                <a:latin typeface="Calibri" pitchFamily="34" charset="0"/>
                <a:ea typeface="Times New Roman" pitchFamily="18" charset="0"/>
              </a:rPr>
              <a:t>Chapter five</a:t>
            </a:r>
            <a:r>
              <a:rPr lang="en-US" sz="4800" b="1" dirty="0" smtClean="0">
                <a:solidFill>
                  <a:schemeClr val="bg2">
                    <a:lumMod val="10000"/>
                  </a:schemeClr>
                </a:solidFill>
                <a:ea typeface="Times New Roman" pitchFamily="18" charset="0"/>
              </a:rPr>
              <a:t/>
            </a:r>
            <a:br>
              <a:rPr lang="en-US" sz="4800" b="1" dirty="0" smtClean="0">
                <a:solidFill>
                  <a:schemeClr val="bg2">
                    <a:lumMod val="10000"/>
                  </a:schemeClr>
                </a:solidFill>
                <a:ea typeface="Times New Roman" pitchFamily="18" charset="0"/>
              </a:rPr>
            </a:br>
            <a:r>
              <a:rPr lang="en-US" sz="5400" b="1" dirty="0" smtClean="0">
                <a:solidFill>
                  <a:schemeClr val="bg2">
                    <a:lumMod val="10000"/>
                  </a:schemeClr>
                </a:solidFill>
                <a:ea typeface="Times New Roman" pitchFamily="18" charset="0"/>
              </a:rPr>
              <a:t> </a:t>
            </a:r>
            <a:r>
              <a:rPr lang="en-US" sz="2600" b="1" dirty="0" smtClean="0">
                <a:latin typeface="Times New Roman" pitchFamily="18" charset="0"/>
                <a:ea typeface="Times New Roman" pitchFamily="18" charset="0"/>
                <a:cs typeface="Times New Roman" pitchFamily="18" charset="0"/>
              </a:rPr>
              <a:t>Electrical Design</a:t>
            </a:r>
            <a:endParaRPr lang="ar-SA" sz="2600" b="1" dirty="0">
              <a:latin typeface="Times New Roman" pitchFamily="18" charset="0"/>
              <a:ea typeface="Times New Roman" pitchFamily="18" charset="0"/>
              <a:cs typeface="Times New Roman" pitchFamily="18" charset="0"/>
            </a:endParaRPr>
          </a:p>
        </p:txBody>
      </p:sp>
      <p:sp>
        <p:nvSpPr>
          <p:cNvPr id="3" name="عنصر نائب للمحتوى 2"/>
          <p:cNvSpPr>
            <a:spLocks noGrp="1"/>
          </p:cNvSpPr>
          <p:nvPr>
            <p:ph idx="1"/>
          </p:nvPr>
        </p:nvSpPr>
        <p:spPr/>
        <p:txBody>
          <a:bodyPr/>
          <a:lstStyle/>
          <a:p>
            <a:r>
              <a:rPr lang="en-US" sz="2400" dirty="0" smtClean="0">
                <a:solidFill>
                  <a:schemeClr val="tx2"/>
                </a:solidFill>
                <a:latin typeface="Times New Roman" pitchFamily="18" charset="0"/>
                <a:cs typeface="Times New Roman" pitchFamily="18" charset="0"/>
              </a:rPr>
              <a:t>Lamps used in this project</a:t>
            </a:r>
          </a:p>
          <a:p>
            <a:endParaRPr lang="en-US" dirty="0" smtClean="0"/>
          </a:p>
          <a:p>
            <a:endParaRPr lang="ar-SA" dirty="0"/>
          </a:p>
        </p:txBody>
      </p:sp>
      <p:pic>
        <p:nvPicPr>
          <p:cNvPr id="4" name="صورة 3"/>
          <p:cNvPicPr/>
          <p:nvPr/>
        </p:nvPicPr>
        <p:blipFill>
          <a:blip r:embed="rId2" cstate="print"/>
          <a:srcRect l="8106" t="30061" r="78276" b="53988"/>
          <a:stretch>
            <a:fillRect/>
          </a:stretch>
        </p:blipFill>
        <p:spPr bwMode="auto">
          <a:xfrm>
            <a:off x="381000" y="2514600"/>
            <a:ext cx="1814830" cy="1325245"/>
          </a:xfrm>
          <a:prstGeom prst="rect">
            <a:avLst/>
          </a:prstGeom>
          <a:ln w="38100" cap="sq">
            <a:solidFill>
              <a:schemeClr val="accent2">
                <a:lumMod val="50000"/>
              </a:schemeClr>
            </a:solidFill>
            <a:prstDash val="solid"/>
            <a:miter lim="800000"/>
          </a:ln>
          <a:effectLst>
            <a:outerShdw blurRad="50800" dist="38100" dir="2700000" algn="tl" rotWithShape="0">
              <a:srgbClr val="000000">
                <a:alpha val="43000"/>
              </a:srgbClr>
            </a:outerShdw>
          </a:effectLst>
        </p:spPr>
      </p:pic>
      <p:pic>
        <p:nvPicPr>
          <p:cNvPr id="5" name="صورة 4" descr="http://www.goodmart.com/images/prodimages/tcp/32413.jpg"/>
          <p:cNvPicPr/>
          <p:nvPr/>
        </p:nvPicPr>
        <p:blipFill>
          <a:blip r:embed="rId3" cstate="print"/>
          <a:srcRect/>
          <a:stretch>
            <a:fillRect/>
          </a:stretch>
        </p:blipFill>
        <p:spPr bwMode="auto">
          <a:xfrm>
            <a:off x="381000" y="4495800"/>
            <a:ext cx="1572895" cy="1590040"/>
          </a:xfrm>
          <a:prstGeom prst="roundRect">
            <a:avLst/>
          </a:prstGeom>
          <a:solidFill>
            <a:schemeClr val="accent2">
              <a:lumMod val="75000"/>
            </a:schemeClr>
          </a:solidFill>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pic>
        <p:nvPicPr>
          <p:cNvPr id="1026" name="Picture 2"/>
          <p:cNvPicPr>
            <a:picLocks noChangeAspect="1" noChangeArrowheads="1"/>
          </p:cNvPicPr>
          <p:nvPr/>
        </p:nvPicPr>
        <p:blipFill>
          <a:blip r:embed="rId4"/>
          <a:srcRect/>
          <a:stretch>
            <a:fillRect/>
          </a:stretch>
        </p:blipFill>
        <p:spPr bwMode="auto">
          <a:xfrm>
            <a:off x="2895600" y="2362200"/>
            <a:ext cx="4686300" cy="16764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a:srcRect/>
          <a:stretch>
            <a:fillRect/>
          </a:stretch>
        </p:blipFill>
        <p:spPr bwMode="auto">
          <a:xfrm>
            <a:off x="2971800" y="4419600"/>
            <a:ext cx="4486275" cy="1647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1600" b="1" dirty="0" smtClean="0">
                <a:solidFill>
                  <a:schemeClr val="bg2">
                    <a:lumMod val="10000"/>
                  </a:schemeClr>
                </a:solidFill>
                <a:latin typeface="Calibri" pitchFamily="34" charset="0"/>
                <a:ea typeface="Times New Roman" pitchFamily="18" charset="0"/>
              </a:rPr>
              <a:t>Chapter five</a:t>
            </a:r>
            <a:r>
              <a:rPr lang="en-US" sz="4800" b="1" dirty="0" smtClean="0">
                <a:solidFill>
                  <a:schemeClr val="bg2">
                    <a:lumMod val="10000"/>
                  </a:schemeClr>
                </a:solidFill>
                <a:ea typeface="Times New Roman" pitchFamily="18" charset="0"/>
              </a:rPr>
              <a:t/>
            </a:r>
            <a:br>
              <a:rPr lang="en-US" sz="4800" b="1" dirty="0" smtClean="0">
                <a:solidFill>
                  <a:schemeClr val="bg2">
                    <a:lumMod val="10000"/>
                  </a:schemeClr>
                </a:solidFill>
                <a:ea typeface="Times New Roman" pitchFamily="18" charset="0"/>
              </a:rPr>
            </a:br>
            <a:r>
              <a:rPr lang="en-US" sz="5400" b="1" dirty="0" smtClean="0">
                <a:solidFill>
                  <a:schemeClr val="bg2">
                    <a:lumMod val="10000"/>
                  </a:schemeClr>
                </a:solidFill>
                <a:ea typeface="Times New Roman" pitchFamily="18" charset="0"/>
              </a:rPr>
              <a:t> </a:t>
            </a:r>
            <a:r>
              <a:rPr lang="en-US" sz="2600" b="1" dirty="0" smtClean="0">
                <a:latin typeface="Times New Roman" pitchFamily="18" charset="0"/>
                <a:ea typeface="Times New Roman" pitchFamily="18" charset="0"/>
                <a:cs typeface="Times New Roman" pitchFamily="18" charset="0"/>
              </a:rPr>
              <a:t>Electrical Design</a:t>
            </a:r>
            <a:endParaRPr lang="ar-SA" sz="2600" b="1" dirty="0">
              <a:latin typeface="Times New Roman" pitchFamily="18" charset="0"/>
              <a:ea typeface="Times New Roman" pitchFamily="18" charset="0"/>
              <a:cs typeface="Times New Roman" pitchFamily="18" charset="0"/>
            </a:endParaRPr>
          </a:p>
        </p:txBody>
      </p:sp>
      <p:sp>
        <p:nvSpPr>
          <p:cNvPr id="3" name="عنصر نائب للمحتوى 2"/>
          <p:cNvSpPr>
            <a:spLocks noGrp="1"/>
          </p:cNvSpPr>
          <p:nvPr>
            <p:ph idx="1"/>
          </p:nvPr>
        </p:nvSpPr>
        <p:spPr/>
        <p:txBody>
          <a:bodyPr/>
          <a:lstStyle/>
          <a:p>
            <a:r>
              <a:rPr lang="en-US" sz="2400" b="1" dirty="0" smtClean="0">
                <a:solidFill>
                  <a:schemeClr val="tx2"/>
                </a:solidFill>
                <a:latin typeface="Times New Roman" pitchFamily="18" charset="0"/>
                <a:cs typeface="Times New Roman" pitchFamily="18" charset="0"/>
              </a:rPr>
              <a:t>Calculation for Number of  Lamps for Each Space</a:t>
            </a:r>
          </a:p>
          <a:p>
            <a:endParaRPr lang="en-US" sz="2400" b="1" dirty="0" smtClean="0">
              <a:solidFill>
                <a:schemeClr val="tx2"/>
              </a:solidFill>
              <a:latin typeface="Times New Roman" pitchFamily="18" charset="0"/>
              <a:cs typeface="Times New Roman" pitchFamily="18" charset="0"/>
            </a:endParaRPr>
          </a:p>
          <a:p>
            <a:r>
              <a:rPr lang="en-US" sz="2400" dirty="0" smtClean="0">
                <a:solidFill>
                  <a:schemeClr val="tx2"/>
                </a:solidFill>
                <a:latin typeface="Times New Roman" pitchFamily="18" charset="0"/>
                <a:cs typeface="Times New Roman" pitchFamily="18" charset="0"/>
              </a:rPr>
              <a:t>N = (Em * A) / (n*Fl*Km*</a:t>
            </a:r>
            <a:r>
              <a:rPr lang="en-US" sz="2400" dirty="0" err="1" smtClean="0">
                <a:solidFill>
                  <a:schemeClr val="tx2"/>
                </a:solidFill>
                <a:latin typeface="Times New Roman" pitchFamily="18" charset="0"/>
                <a:cs typeface="Times New Roman" pitchFamily="18" charset="0"/>
              </a:rPr>
              <a:t>Kn</a:t>
            </a:r>
            <a:r>
              <a:rPr lang="en-US" sz="2400" dirty="0" smtClean="0">
                <a:solidFill>
                  <a:schemeClr val="tx2"/>
                </a:solidFill>
                <a:latin typeface="Times New Roman" pitchFamily="18" charset="0"/>
                <a:cs typeface="Times New Roman" pitchFamily="18" charset="0"/>
              </a:rPr>
              <a:t>)</a:t>
            </a:r>
          </a:p>
          <a:p>
            <a:endParaRPr lang="en-US" sz="2400" dirty="0" smtClean="0">
              <a:solidFill>
                <a:schemeClr val="tx2"/>
              </a:solidFill>
              <a:latin typeface="Times New Roman" pitchFamily="18" charset="0"/>
              <a:cs typeface="Times New Roman" pitchFamily="18" charset="0"/>
            </a:endParaRPr>
          </a:p>
          <a:p>
            <a:pPr>
              <a:buNone/>
            </a:pPr>
            <a:r>
              <a:rPr lang="en-US" sz="2400" dirty="0" smtClean="0">
                <a:solidFill>
                  <a:schemeClr val="tx2"/>
                </a:solidFill>
                <a:latin typeface="Times New Roman" pitchFamily="18" charset="0"/>
                <a:cs typeface="Times New Roman" pitchFamily="18" charset="0"/>
              </a:rPr>
              <a:t>  where N is Number of  Lamps for Each Space </a:t>
            </a:r>
          </a:p>
          <a:p>
            <a:pPr>
              <a:buNone/>
            </a:pPr>
            <a:r>
              <a:rPr lang="en-US" sz="2400" b="1" dirty="0" smtClean="0">
                <a:solidFill>
                  <a:schemeClr val="tx2"/>
                </a:solidFill>
                <a:latin typeface="Times New Roman" pitchFamily="18" charset="0"/>
                <a:cs typeface="Times New Roman" pitchFamily="18" charset="0"/>
              </a:rPr>
              <a:t>  </a:t>
            </a:r>
            <a:r>
              <a:rPr lang="en-US" sz="2400" dirty="0" smtClean="0">
                <a:solidFill>
                  <a:schemeClr val="tx2"/>
                </a:solidFill>
                <a:latin typeface="Times New Roman" pitchFamily="18" charset="0"/>
                <a:cs typeface="Times New Roman" pitchFamily="18" charset="0"/>
              </a:rPr>
              <a:t>which is shown in next figure</a:t>
            </a:r>
          </a:p>
          <a:p>
            <a:endParaRPr lang="en-US" b="1" dirty="0" smtClean="0"/>
          </a:p>
          <a:p>
            <a:endParaRPr lang="ar-SA" b="1"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1600" b="1" dirty="0" smtClean="0">
                <a:solidFill>
                  <a:schemeClr val="bg2">
                    <a:lumMod val="10000"/>
                  </a:schemeClr>
                </a:solidFill>
                <a:latin typeface="Calibri" pitchFamily="34" charset="0"/>
                <a:ea typeface="Times New Roman" pitchFamily="18" charset="0"/>
              </a:rPr>
              <a:t>Chapter five</a:t>
            </a:r>
            <a:r>
              <a:rPr lang="en-US" sz="4800" b="1" dirty="0" smtClean="0">
                <a:solidFill>
                  <a:schemeClr val="bg2">
                    <a:lumMod val="10000"/>
                  </a:schemeClr>
                </a:solidFill>
                <a:ea typeface="Times New Roman" pitchFamily="18" charset="0"/>
              </a:rPr>
              <a:t/>
            </a:r>
            <a:br>
              <a:rPr lang="en-US" sz="4800" b="1" dirty="0" smtClean="0">
                <a:solidFill>
                  <a:schemeClr val="bg2">
                    <a:lumMod val="10000"/>
                  </a:schemeClr>
                </a:solidFill>
                <a:ea typeface="Times New Roman" pitchFamily="18" charset="0"/>
              </a:rPr>
            </a:br>
            <a:r>
              <a:rPr lang="en-US" sz="5400" b="1" dirty="0" smtClean="0">
                <a:solidFill>
                  <a:schemeClr val="bg2">
                    <a:lumMod val="10000"/>
                  </a:schemeClr>
                </a:solidFill>
                <a:ea typeface="Times New Roman" pitchFamily="18" charset="0"/>
              </a:rPr>
              <a:t> </a:t>
            </a:r>
            <a:r>
              <a:rPr lang="en-US" sz="2600" b="1" dirty="0" smtClean="0">
                <a:latin typeface="Times New Roman" pitchFamily="18" charset="0"/>
                <a:ea typeface="Times New Roman" pitchFamily="18" charset="0"/>
                <a:cs typeface="Times New Roman" pitchFamily="18" charset="0"/>
              </a:rPr>
              <a:t>Electrical Design</a:t>
            </a:r>
            <a:endParaRPr lang="ar-SA" sz="2600" b="1" dirty="0">
              <a:latin typeface="Times New Roman" pitchFamily="18" charset="0"/>
              <a:ea typeface="Times New Roman" pitchFamily="18" charset="0"/>
              <a:cs typeface="Times New Roman" pitchFamily="18" charset="0"/>
            </a:endParaRPr>
          </a:p>
        </p:txBody>
      </p:sp>
      <p:pic>
        <p:nvPicPr>
          <p:cNvPr id="3074" name="Picture 2"/>
          <p:cNvPicPr>
            <a:picLocks noGrp="1" noChangeAspect="1" noChangeArrowheads="1"/>
          </p:cNvPicPr>
          <p:nvPr>
            <p:ph idx="1"/>
          </p:nvPr>
        </p:nvPicPr>
        <p:blipFill>
          <a:blip r:embed="rId2"/>
          <a:srcRect/>
          <a:stretch>
            <a:fillRect/>
          </a:stretch>
        </p:blipFill>
        <p:spPr bwMode="auto">
          <a:xfrm>
            <a:off x="1447800" y="2209800"/>
            <a:ext cx="5681303" cy="441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1600" b="1" dirty="0" smtClean="0">
                <a:solidFill>
                  <a:schemeClr val="bg2">
                    <a:lumMod val="10000"/>
                  </a:schemeClr>
                </a:solidFill>
                <a:latin typeface="Calibri" pitchFamily="34" charset="0"/>
                <a:ea typeface="Times New Roman" pitchFamily="18" charset="0"/>
              </a:rPr>
              <a:t>Chapter five</a:t>
            </a:r>
            <a:r>
              <a:rPr lang="en-US" sz="4800" b="1" dirty="0" smtClean="0">
                <a:solidFill>
                  <a:schemeClr val="bg2">
                    <a:lumMod val="10000"/>
                  </a:schemeClr>
                </a:solidFill>
                <a:ea typeface="Times New Roman" pitchFamily="18" charset="0"/>
              </a:rPr>
              <a:t/>
            </a:r>
            <a:br>
              <a:rPr lang="en-US" sz="4800" b="1" dirty="0" smtClean="0">
                <a:solidFill>
                  <a:schemeClr val="bg2">
                    <a:lumMod val="10000"/>
                  </a:schemeClr>
                </a:solidFill>
                <a:ea typeface="Times New Roman" pitchFamily="18" charset="0"/>
              </a:rPr>
            </a:br>
            <a:r>
              <a:rPr lang="en-US" sz="5400" b="1" dirty="0" smtClean="0">
                <a:solidFill>
                  <a:schemeClr val="bg2">
                    <a:lumMod val="10000"/>
                  </a:schemeClr>
                </a:solidFill>
                <a:ea typeface="Times New Roman" pitchFamily="18" charset="0"/>
              </a:rPr>
              <a:t> </a:t>
            </a:r>
            <a:r>
              <a:rPr lang="en-US" sz="2600" b="1" dirty="0" smtClean="0">
                <a:latin typeface="Times New Roman" pitchFamily="18" charset="0"/>
                <a:ea typeface="Times New Roman" pitchFamily="18" charset="0"/>
                <a:cs typeface="Times New Roman" pitchFamily="18" charset="0"/>
              </a:rPr>
              <a:t>Electrical Design</a:t>
            </a:r>
            <a:endParaRPr lang="ar-SA" sz="2600" b="1" dirty="0">
              <a:latin typeface="Times New Roman" pitchFamily="18" charset="0"/>
              <a:ea typeface="Times New Roman" pitchFamily="18" charset="0"/>
              <a:cs typeface="Times New Roman" pitchFamily="18" charset="0"/>
            </a:endParaRPr>
          </a:p>
        </p:txBody>
      </p:sp>
      <p:sp>
        <p:nvSpPr>
          <p:cNvPr id="3" name="عنصر نائب للمحتوى 2"/>
          <p:cNvSpPr>
            <a:spLocks noGrp="1"/>
          </p:cNvSpPr>
          <p:nvPr>
            <p:ph idx="1"/>
          </p:nvPr>
        </p:nvSpPr>
        <p:spPr/>
        <p:txBody>
          <a:bodyPr/>
          <a:lstStyle/>
          <a:p>
            <a:r>
              <a:rPr lang="en-US" sz="2400" b="1" dirty="0" smtClean="0">
                <a:solidFill>
                  <a:schemeClr val="tx2"/>
                </a:solidFill>
                <a:latin typeface="Times New Roman" pitchFamily="18" charset="0"/>
                <a:cs typeface="Times New Roman" pitchFamily="18" charset="0"/>
              </a:rPr>
              <a:t>Socket  Calculation</a:t>
            </a:r>
          </a:p>
          <a:p>
            <a:r>
              <a:rPr lang="en-US" sz="2400" dirty="0" smtClean="0">
                <a:solidFill>
                  <a:schemeClr val="tx2"/>
                </a:solidFill>
                <a:latin typeface="Times New Roman" pitchFamily="18" charset="0"/>
                <a:cs typeface="Times New Roman" pitchFamily="18" charset="0"/>
              </a:rPr>
              <a:t>Every number of sockets is according to assumption</a:t>
            </a:r>
          </a:p>
          <a:p>
            <a:r>
              <a:rPr lang="en-US" sz="2400" dirty="0" smtClean="0">
                <a:solidFill>
                  <a:schemeClr val="tx2"/>
                </a:solidFill>
                <a:latin typeface="Times New Roman" pitchFamily="18" charset="0"/>
                <a:cs typeface="Times New Roman" pitchFamily="18" charset="0"/>
              </a:rPr>
              <a:t>Assume every socket has (5 A)</a:t>
            </a:r>
          </a:p>
          <a:p>
            <a:r>
              <a:rPr lang="en-US" sz="2400" dirty="0" smtClean="0">
                <a:solidFill>
                  <a:schemeClr val="tx2"/>
                </a:solidFill>
                <a:latin typeface="Times New Roman" pitchFamily="18" charset="0"/>
                <a:cs typeface="Times New Roman" pitchFamily="18" charset="0"/>
              </a:rPr>
              <a:t>So Psocet = I * V *Df *Sf = 260 watt</a:t>
            </a:r>
          </a:p>
          <a:p>
            <a:r>
              <a:rPr lang="en-US" sz="2400" dirty="0" smtClean="0">
                <a:solidFill>
                  <a:schemeClr val="tx2"/>
                </a:solidFill>
                <a:latin typeface="Times New Roman" pitchFamily="18" charset="0"/>
                <a:cs typeface="Times New Roman" pitchFamily="18" charset="0"/>
              </a:rPr>
              <a:t>So the total power for sockets in all rooms is (28080) watt</a:t>
            </a:r>
          </a:p>
          <a:p>
            <a:endParaRPr lang="en-US" sz="2400" dirty="0" smtClean="0">
              <a:solidFill>
                <a:schemeClr val="tx2"/>
              </a:solidFill>
              <a:latin typeface="Times New Roman" pitchFamily="18" charset="0"/>
              <a:cs typeface="Times New Roman" pitchFamily="18" charset="0"/>
            </a:endParaRPr>
          </a:p>
          <a:p>
            <a:endParaRPr lang="ar-SA" sz="2400"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1600" b="1" dirty="0" smtClean="0">
                <a:solidFill>
                  <a:schemeClr val="bg2">
                    <a:lumMod val="10000"/>
                  </a:schemeClr>
                </a:solidFill>
                <a:latin typeface="Calibri" pitchFamily="34" charset="0"/>
                <a:ea typeface="Times New Roman" pitchFamily="18" charset="0"/>
              </a:rPr>
              <a:t>Chapter five</a:t>
            </a:r>
            <a:r>
              <a:rPr lang="en-US" sz="4800" b="1" dirty="0" smtClean="0">
                <a:solidFill>
                  <a:schemeClr val="bg2">
                    <a:lumMod val="10000"/>
                  </a:schemeClr>
                </a:solidFill>
                <a:ea typeface="Times New Roman" pitchFamily="18" charset="0"/>
              </a:rPr>
              <a:t/>
            </a:r>
            <a:br>
              <a:rPr lang="en-US" sz="4800" b="1" dirty="0" smtClean="0">
                <a:solidFill>
                  <a:schemeClr val="bg2">
                    <a:lumMod val="10000"/>
                  </a:schemeClr>
                </a:solidFill>
                <a:ea typeface="Times New Roman" pitchFamily="18" charset="0"/>
              </a:rPr>
            </a:br>
            <a:r>
              <a:rPr lang="en-US" sz="5400" b="1" dirty="0" smtClean="0">
                <a:solidFill>
                  <a:schemeClr val="bg2">
                    <a:lumMod val="10000"/>
                  </a:schemeClr>
                </a:solidFill>
                <a:ea typeface="Times New Roman" pitchFamily="18" charset="0"/>
              </a:rPr>
              <a:t> </a:t>
            </a:r>
            <a:r>
              <a:rPr lang="en-US" sz="2600" b="1" dirty="0" smtClean="0">
                <a:latin typeface="Times New Roman" pitchFamily="18" charset="0"/>
                <a:ea typeface="Times New Roman" pitchFamily="18" charset="0"/>
                <a:cs typeface="Times New Roman" pitchFamily="18" charset="0"/>
              </a:rPr>
              <a:t>Electrical Design</a:t>
            </a:r>
            <a:endParaRPr lang="ar-SA" sz="2600" b="1" dirty="0">
              <a:latin typeface="Times New Roman" pitchFamily="18" charset="0"/>
              <a:ea typeface="Times New Roman" pitchFamily="18" charset="0"/>
              <a:cs typeface="Times New Roman" pitchFamily="18" charset="0"/>
            </a:endParaRPr>
          </a:p>
        </p:txBody>
      </p:sp>
      <p:sp>
        <p:nvSpPr>
          <p:cNvPr id="3" name="عنصر نائب للمحتوى 2"/>
          <p:cNvSpPr>
            <a:spLocks noGrp="1"/>
          </p:cNvSpPr>
          <p:nvPr>
            <p:ph idx="1"/>
          </p:nvPr>
        </p:nvSpPr>
        <p:spPr/>
        <p:txBody>
          <a:bodyPr/>
          <a:lstStyle/>
          <a:p>
            <a:r>
              <a:rPr lang="en-US" sz="2400" dirty="0" smtClean="0">
                <a:solidFill>
                  <a:schemeClr val="tx2"/>
                </a:solidFill>
                <a:latin typeface="Times New Roman" pitchFamily="18" charset="0"/>
                <a:cs typeface="Times New Roman" pitchFamily="18" charset="0"/>
              </a:rPr>
              <a:t>Number OF Circuit Breakers :</a:t>
            </a:r>
          </a:p>
          <a:p>
            <a:r>
              <a:rPr lang="en-US" sz="2400" dirty="0" smtClean="0">
                <a:solidFill>
                  <a:schemeClr val="tx2"/>
                </a:solidFill>
                <a:latin typeface="Times New Roman" pitchFamily="18" charset="0"/>
                <a:cs typeface="Times New Roman" pitchFamily="18" charset="0"/>
              </a:rPr>
              <a:t>For lighting is 14 C.B of (10A)</a:t>
            </a:r>
          </a:p>
          <a:p>
            <a:r>
              <a:rPr lang="en-US" sz="2400" dirty="0" smtClean="0">
                <a:solidFill>
                  <a:schemeClr val="tx2"/>
                </a:solidFill>
                <a:latin typeface="Times New Roman" pitchFamily="18" charset="0"/>
                <a:cs typeface="Times New Roman" pitchFamily="18" charset="0"/>
              </a:rPr>
              <a:t>For power is 8 C.B of (16A)</a:t>
            </a:r>
            <a:endParaRPr lang="ar-SA" sz="2400" dirty="0" smtClean="0">
              <a:solidFill>
                <a:schemeClr val="tx2"/>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srcRect/>
          <a:stretch>
            <a:fillRect/>
          </a:stretch>
        </p:blipFill>
        <p:spPr bwMode="auto">
          <a:xfrm>
            <a:off x="2975994" y="3276600"/>
            <a:ext cx="5410770" cy="32825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28800"/>
            <a:ext cx="8305800" cy="4495800"/>
          </a:xfrm>
        </p:spPr>
        <p:txBody>
          <a:bodyPr>
            <a:normAutofit fontScale="92500" lnSpcReduction="10000"/>
          </a:bodyPr>
          <a:lstStyle/>
          <a:p>
            <a:r>
              <a:rPr lang="en-US" sz="2400" b="1" u="sng" dirty="0" smtClean="0">
                <a:solidFill>
                  <a:schemeClr val="accent1">
                    <a:lumMod val="75000"/>
                  </a:schemeClr>
                </a:solidFill>
              </a:rPr>
              <a:t>Loads</a:t>
            </a:r>
            <a:r>
              <a:rPr lang="en-US" b="1" u="sng" dirty="0" smtClean="0">
                <a:solidFill>
                  <a:schemeClr val="accent1">
                    <a:lumMod val="75000"/>
                  </a:schemeClr>
                </a:solidFill>
              </a:rPr>
              <a:t>:</a:t>
            </a:r>
          </a:p>
          <a:p>
            <a:pPr>
              <a:buNone/>
            </a:pPr>
            <a:r>
              <a:rPr lang="en-US" sz="2000" dirty="0" smtClean="0">
                <a:solidFill>
                  <a:schemeClr val="accent1">
                    <a:lumMod val="75000"/>
                  </a:schemeClr>
                </a:solidFill>
                <a:latin typeface="Times New Roman" pitchFamily="18" charset="0"/>
                <a:cs typeface="Times New Roman" pitchFamily="18" charset="0"/>
              </a:rPr>
              <a:t>There are two main types of loads:</a:t>
            </a:r>
          </a:p>
          <a:p>
            <a:pPr lvl="0"/>
            <a:r>
              <a:rPr lang="en-US" sz="2100" dirty="0" smtClean="0">
                <a:solidFill>
                  <a:schemeClr val="accent1">
                    <a:lumMod val="75000"/>
                  </a:schemeClr>
                </a:solidFill>
                <a:latin typeface="Times New Roman" pitchFamily="18" charset="0"/>
                <a:cs typeface="Times New Roman" pitchFamily="18" charset="0"/>
              </a:rPr>
              <a:t>Gravity loads:</a:t>
            </a:r>
          </a:p>
          <a:p>
            <a:pPr>
              <a:buNone/>
            </a:pPr>
            <a:r>
              <a:rPr lang="en-US" sz="2100" dirty="0" smtClean="0">
                <a:solidFill>
                  <a:schemeClr val="accent1">
                    <a:lumMod val="75000"/>
                  </a:schemeClr>
                </a:solidFill>
                <a:latin typeface="Times New Roman" pitchFamily="18" charset="0"/>
                <a:cs typeface="Times New Roman" pitchFamily="18" charset="0"/>
              </a:rPr>
              <a:t>Live load: </a:t>
            </a:r>
          </a:p>
          <a:p>
            <a:pPr>
              <a:buNone/>
            </a:pPr>
            <a:r>
              <a:rPr lang="en-US" sz="2100" dirty="0" smtClean="0">
                <a:solidFill>
                  <a:schemeClr val="tx2"/>
                </a:solidFill>
                <a:latin typeface="Times New Roman" pitchFamily="18" charset="0"/>
                <a:cs typeface="Times New Roman" pitchFamily="18" charset="0"/>
              </a:rPr>
              <a:t>	0.3 ton/m</a:t>
            </a:r>
            <a:r>
              <a:rPr lang="en-US" sz="2100" baseline="30000" dirty="0" smtClean="0">
                <a:solidFill>
                  <a:schemeClr val="tx2"/>
                </a:solidFill>
                <a:latin typeface="Times New Roman" pitchFamily="18" charset="0"/>
                <a:cs typeface="Times New Roman" pitchFamily="18" charset="0"/>
              </a:rPr>
              <a:t>2 </a:t>
            </a:r>
            <a:r>
              <a:rPr lang="en-US" sz="2100" dirty="0" smtClean="0">
                <a:solidFill>
                  <a:schemeClr val="tx2"/>
                </a:solidFill>
                <a:latin typeface="Times New Roman" pitchFamily="18" charset="0"/>
                <a:cs typeface="Times New Roman" pitchFamily="18" charset="0"/>
              </a:rPr>
              <a:t>(class room).</a:t>
            </a:r>
          </a:p>
          <a:p>
            <a:pPr>
              <a:buNone/>
            </a:pPr>
            <a:r>
              <a:rPr lang="en-US" sz="2100" dirty="0" smtClean="0">
                <a:solidFill>
                  <a:schemeClr val="tx2"/>
                </a:solidFill>
                <a:latin typeface="Times New Roman" pitchFamily="18" charset="0"/>
                <a:cs typeface="Times New Roman" pitchFamily="18" charset="0"/>
              </a:rPr>
              <a:t>	0.5 ton/ m</a:t>
            </a:r>
            <a:r>
              <a:rPr lang="en-US" sz="2100" baseline="30000" dirty="0" smtClean="0">
                <a:solidFill>
                  <a:schemeClr val="tx2"/>
                </a:solidFill>
                <a:latin typeface="Times New Roman" pitchFamily="18" charset="0"/>
                <a:cs typeface="Times New Roman" pitchFamily="18" charset="0"/>
              </a:rPr>
              <a:t>2</a:t>
            </a:r>
            <a:r>
              <a:rPr lang="en-US" sz="2100" dirty="0" smtClean="0">
                <a:solidFill>
                  <a:schemeClr val="tx2"/>
                </a:solidFill>
                <a:latin typeface="Times New Roman" pitchFamily="18" charset="0"/>
                <a:cs typeface="Times New Roman" pitchFamily="18" charset="0"/>
              </a:rPr>
              <a:t> (corridors and stairs) </a:t>
            </a:r>
          </a:p>
          <a:p>
            <a:pPr>
              <a:buNone/>
            </a:pPr>
            <a:r>
              <a:rPr lang="en-US" sz="2100" dirty="0" smtClean="0">
                <a:solidFill>
                  <a:schemeClr val="tx2"/>
                </a:solidFill>
                <a:latin typeface="Times New Roman" pitchFamily="18" charset="0"/>
                <a:cs typeface="Times New Roman" pitchFamily="18" charset="0"/>
              </a:rPr>
              <a:t>	0.5 ton/ m</a:t>
            </a:r>
            <a:r>
              <a:rPr lang="en-US" sz="2100" baseline="30000" dirty="0" smtClean="0">
                <a:solidFill>
                  <a:schemeClr val="tx2"/>
                </a:solidFill>
                <a:latin typeface="Times New Roman" pitchFamily="18" charset="0"/>
                <a:cs typeface="Times New Roman" pitchFamily="18" charset="0"/>
              </a:rPr>
              <a:t>2</a:t>
            </a:r>
            <a:r>
              <a:rPr lang="en-US" sz="2100" dirty="0" smtClean="0">
                <a:solidFill>
                  <a:schemeClr val="tx2"/>
                </a:solidFill>
                <a:latin typeface="Times New Roman" pitchFamily="18" charset="0"/>
                <a:cs typeface="Times New Roman" pitchFamily="18" charset="0"/>
              </a:rPr>
              <a:t> (halls and labs).</a:t>
            </a:r>
          </a:p>
          <a:p>
            <a:pPr>
              <a:buNone/>
            </a:pPr>
            <a:r>
              <a:rPr lang="en-US" sz="2100" dirty="0" smtClean="0">
                <a:solidFill>
                  <a:schemeClr val="tx2"/>
                </a:solidFill>
                <a:latin typeface="Times New Roman" pitchFamily="18" charset="0"/>
                <a:cs typeface="Times New Roman" pitchFamily="18" charset="0"/>
              </a:rPr>
              <a:t>	0.2 ton/m</a:t>
            </a:r>
            <a:r>
              <a:rPr lang="en-US" sz="2100" baseline="30000" dirty="0" smtClean="0">
                <a:solidFill>
                  <a:schemeClr val="tx2"/>
                </a:solidFill>
                <a:latin typeface="Times New Roman" pitchFamily="18" charset="0"/>
                <a:cs typeface="Times New Roman" pitchFamily="18" charset="0"/>
              </a:rPr>
              <a:t>2</a:t>
            </a:r>
            <a:r>
              <a:rPr lang="en-US" sz="2100" dirty="0" smtClean="0">
                <a:solidFill>
                  <a:schemeClr val="tx2"/>
                </a:solidFill>
                <a:latin typeface="Times New Roman" pitchFamily="18" charset="0"/>
                <a:cs typeface="Times New Roman" pitchFamily="18" charset="0"/>
              </a:rPr>
              <a:t> (roof).</a:t>
            </a:r>
          </a:p>
          <a:p>
            <a:pPr>
              <a:buNone/>
            </a:pPr>
            <a:r>
              <a:rPr lang="en-US" sz="2100" dirty="0" smtClean="0">
                <a:solidFill>
                  <a:schemeClr val="tx2"/>
                </a:solidFill>
                <a:latin typeface="Times New Roman" pitchFamily="18" charset="0"/>
                <a:cs typeface="Times New Roman" pitchFamily="18" charset="0"/>
              </a:rPr>
              <a:t>	2.5 ton/m</a:t>
            </a:r>
            <a:r>
              <a:rPr lang="en-US" sz="2100" baseline="30000" dirty="0" smtClean="0">
                <a:solidFill>
                  <a:schemeClr val="tx2"/>
                </a:solidFill>
                <a:latin typeface="Times New Roman" pitchFamily="18" charset="0"/>
                <a:cs typeface="Times New Roman" pitchFamily="18" charset="0"/>
              </a:rPr>
              <a:t>2</a:t>
            </a:r>
            <a:r>
              <a:rPr lang="en-US" sz="2100" dirty="0" smtClean="0">
                <a:solidFill>
                  <a:schemeClr val="tx2"/>
                </a:solidFill>
                <a:latin typeface="Times New Roman" pitchFamily="18" charset="0"/>
                <a:cs typeface="Times New Roman" pitchFamily="18" charset="0"/>
              </a:rPr>
              <a:t>(stair roof)</a:t>
            </a:r>
          </a:p>
          <a:p>
            <a:pPr lvl="0">
              <a:buNone/>
            </a:pPr>
            <a:r>
              <a:rPr lang="en-US" sz="2100" dirty="0" smtClean="0">
                <a:solidFill>
                  <a:schemeClr val="accent1">
                    <a:lumMod val="75000"/>
                  </a:schemeClr>
                </a:solidFill>
                <a:latin typeface="Times New Roman" pitchFamily="18" charset="0"/>
                <a:cs typeface="Times New Roman" pitchFamily="18" charset="0"/>
              </a:rPr>
              <a:t> </a:t>
            </a:r>
          </a:p>
          <a:p>
            <a:pPr>
              <a:buNone/>
            </a:pPr>
            <a:r>
              <a:rPr lang="en-US" sz="2100" dirty="0" smtClean="0">
                <a:solidFill>
                  <a:schemeClr val="accent1">
                    <a:lumMod val="75000"/>
                  </a:schemeClr>
                </a:solidFill>
                <a:latin typeface="Times New Roman" pitchFamily="18" charset="0"/>
                <a:cs typeface="Times New Roman" pitchFamily="18" charset="0"/>
              </a:rPr>
              <a:t>Dead load:  it is consisting of own weight of the structure and any permanent components. </a:t>
            </a:r>
          </a:p>
          <a:p>
            <a:pPr>
              <a:buNone/>
            </a:pPr>
            <a:r>
              <a:rPr lang="en-US" sz="2100" dirty="0" smtClean="0">
                <a:solidFill>
                  <a:schemeClr val="accent1">
                    <a:lumMod val="75000"/>
                  </a:schemeClr>
                </a:solidFill>
                <a:latin typeface="Times New Roman" pitchFamily="18" charset="0"/>
                <a:cs typeface="Times New Roman" pitchFamily="18" charset="0"/>
              </a:rPr>
              <a:t>The super imposed dead load is 0.5 ton/m</a:t>
            </a:r>
            <a:r>
              <a:rPr lang="en-US" sz="2100" baseline="30000" dirty="0" smtClean="0">
                <a:solidFill>
                  <a:schemeClr val="accent1">
                    <a:lumMod val="75000"/>
                  </a:schemeClr>
                </a:solidFill>
                <a:latin typeface="Times New Roman" pitchFamily="18" charset="0"/>
                <a:cs typeface="Times New Roman" pitchFamily="18" charset="0"/>
              </a:rPr>
              <a:t>2</a:t>
            </a:r>
            <a:endParaRPr lang="en-US" sz="2100" dirty="0" smtClean="0">
              <a:solidFill>
                <a:schemeClr val="accent1">
                  <a:lumMod val="75000"/>
                </a:schemeClr>
              </a:solidFill>
              <a:latin typeface="Times New Roman" pitchFamily="18" charset="0"/>
              <a:cs typeface="Times New Roman" pitchFamily="18" charset="0"/>
            </a:endParaRPr>
          </a:p>
          <a:p>
            <a:pPr>
              <a:buNone/>
            </a:pPr>
            <a:endParaRPr lang="en-US" dirty="0">
              <a:solidFill>
                <a:schemeClr val="accent1">
                  <a:lumMod val="75000"/>
                </a:schemeClr>
              </a:solidFill>
            </a:endParaRPr>
          </a:p>
        </p:txBody>
      </p:sp>
      <p:sp>
        <p:nvSpPr>
          <p:cNvPr id="4" name="Rectangle 1"/>
          <p:cNvSpPr>
            <a:spLocks noChangeArrowheads="1"/>
          </p:cNvSpPr>
          <p:nvPr/>
        </p:nvSpPr>
        <p:spPr bwMode="auto">
          <a:xfrm>
            <a:off x="1371602" y="990600"/>
            <a:ext cx="4994444"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2">
                    <a:lumMod val="10000"/>
                  </a:schemeClr>
                </a:solidFill>
                <a:effectLst/>
                <a:latin typeface="Calibri" pitchFamily="34" charset="0"/>
                <a:ea typeface="Times New Roman" pitchFamily="18" charset="0"/>
                <a:cs typeface="Arial" pitchFamily="34" charset="0"/>
              </a:rPr>
              <a:t>Chapter One</a:t>
            </a:r>
            <a:endParaRPr kumimoji="0" lang="en-US" sz="2200" b="0" i="0" u="none" strike="noStrike" cap="none" normalizeH="0" baseline="0" dirty="0" smtClean="0">
              <a:ln>
                <a:noFill/>
              </a:ln>
              <a:solidFill>
                <a:schemeClr val="bg2">
                  <a:lumMod val="10000"/>
                </a:schemeClr>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2">
                    <a:lumMod val="10000"/>
                  </a:schemeClr>
                </a:solidFill>
                <a:effectLst/>
                <a:latin typeface="Arial" pitchFamily="34" charset="0"/>
                <a:ea typeface="Times New Roman" pitchFamily="18" charset="0"/>
                <a:cs typeface="Arial" pitchFamily="34" charset="0"/>
              </a:rPr>
              <a:t>                            Introduction </a:t>
            </a:r>
            <a:endParaRPr kumimoji="0" lang="en-US" sz="2000" b="0" i="0" u="none" strike="noStrike" cap="none" normalizeH="0" baseline="0" dirty="0" smtClean="0">
              <a:ln>
                <a:noFill/>
              </a:ln>
              <a:solidFill>
                <a:schemeClr val="bg2">
                  <a:lumMod val="10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1600" b="1" dirty="0" smtClean="0">
                <a:solidFill>
                  <a:schemeClr val="bg2">
                    <a:lumMod val="10000"/>
                  </a:schemeClr>
                </a:solidFill>
                <a:latin typeface="Calibri" pitchFamily="34" charset="0"/>
                <a:ea typeface="Times New Roman" pitchFamily="18" charset="0"/>
              </a:rPr>
              <a:t>Chapter five</a:t>
            </a:r>
            <a:r>
              <a:rPr lang="en-US" sz="4800" b="1" dirty="0" smtClean="0">
                <a:solidFill>
                  <a:schemeClr val="bg2">
                    <a:lumMod val="10000"/>
                  </a:schemeClr>
                </a:solidFill>
                <a:ea typeface="Times New Roman" pitchFamily="18" charset="0"/>
              </a:rPr>
              <a:t/>
            </a:r>
            <a:br>
              <a:rPr lang="en-US" sz="4800" b="1" dirty="0" smtClean="0">
                <a:solidFill>
                  <a:schemeClr val="bg2">
                    <a:lumMod val="10000"/>
                  </a:schemeClr>
                </a:solidFill>
                <a:ea typeface="Times New Roman" pitchFamily="18" charset="0"/>
              </a:rPr>
            </a:br>
            <a:r>
              <a:rPr lang="en-US" sz="5400" b="1" dirty="0" smtClean="0">
                <a:solidFill>
                  <a:schemeClr val="bg2">
                    <a:lumMod val="10000"/>
                  </a:schemeClr>
                </a:solidFill>
                <a:ea typeface="Times New Roman" pitchFamily="18" charset="0"/>
              </a:rPr>
              <a:t> </a:t>
            </a:r>
            <a:r>
              <a:rPr lang="en-US" sz="2600" b="1" dirty="0" smtClean="0">
                <a:latin typeface="Times New Roman" pitchFamily="18" charset="0"/>
                <a:ea typeface="Times New Roman" pitchFamily="18" charset="0"/>
                <a:cs typeface="Times New Roman" pitchFamily="18" charset="0"/>
              </a:rPr>
              <a:t>Electrical Design</a:t>
            </a:r>
            <a:endParaRPr lang="ar-SA" sz="2600" b="1" dirty="0">
              <a:latin typeface="Times New Roman" pitchFamily="18" charset="0"/>
              <a:ea typeface="Times New Roman" pitchFamily="18" charset="0"/>
              <a:cs typeface="Times New Roman" pitchFamily="18" charset="0"/>
            </a:endParaRPr>
          </a:p>
        </p:txBody>
      </p:sp>
      <p:sp>
        <p:nvSpPr>
          <p:cNvPr id="3" name="عنصر نائب للمحتوى 2"/>
          <p:cNvSpPr>
            <a:spLocks noGrp="1"/>
          </p:cNvSpPr>
          <p:nvPr>
            <p:ph idx="1"/>
          </p:nvPr>
        </p:nvSpPr>
        <p:spPr>
          <a:ln>
            <a:solidFill>
              <a:schemeClr val="accent1"/>
            </a:solidFill>
          </a:ln>
        </p:spPr>
        <p:txBody>
          <a:bodyPr/>
          <a:lstStyle/>
          <a:p>
            <a:endParaRPr lang="en-US" sz="2400" dirty="0" smtClean="0">
              <a:solidFill>
                <a:schemeClr val="tx2"/>
              </a:solidFill>
              <a:latin typeface="Times New Roman" pitchFamily="18" charset="0"/>
              <a:cs typeface="Times New Roman" pitchFamily="18" charset="0"/>
            </a:endParaRPr>
          </a:p>
          <a:p>
            <a:pPr marL="273050" lvl="1" indent="-273050">
              <a:buClr>
                <a:srgbClr val="0BD0D9"/>
              </a:buClr>
              <a:buSzPct val="95000"/>
            </a:pPr>
            <a:r>
              <a:rPr lang="en-US" b="1" dirty="0" smtClean="0">
                <a:solidFill>
                  <a:schemeClr val="tx2"/>
                </a:solidFill>
                <a:latin typeface="Times New Roman" pitchFamily="18" charset="0"/>
                <a:cs typeface="Times New Roman" pitchFamily="18" charset="0"/>
              </a:rPr>
              <a:t>Main Current  and Section of Wires</a:t>
            </a:r>
          </a:p>
          <a:p>
            <a:pPr marL="273050" lvl="1" indent="-273050">
              <a:buClr>
                <a:srgbClr val="0BD0D9"/>
              </a:buClr>
              <a:buSzPct val="95000"/>
            </a:pPr>
            <a:r>
              <a:rPr lang="en-US" dirty="0" smtClean="0">
                <a:solidFill>
                  <a:schemeClr val="tx2"/>
                </a:solidFill>
                <a:latin typeface="Times New Roman" pitchFamily="18" charset="0"/>
                <a:cs typeface="Times New Roman" pitchFamily="18" charset="0"/>
              </a:rPr>
              <a:t>total load on main circuit</a:t>
            </a:r>
          </a:p>
          <a:p>
            <a:pPr marL="273050" lvl="1" indent="-273050">
              <a:buClr>
                <a:srgbClr val="0BD0D9"/>
              </a:buClr>
              <a:buSzPct val="95000"/>
              <a:buNone/>
            </a:pPr>
            <a:r>
              <a:rPr lang="en-US" dirty="0" smtClean="0">
                <a:solidFill>
                  <a:schemeClr val="tx2"/>
                </a:solidFill>
                <a:latin typeface="Times New Roman" pitchFamily="18" charset="0"/>
                <a:cs typeface="Times New Roman" pitchFamily="18" charset="0"/>
              </a:rPr>
              <a:t>   for lighting (27)Amp and for Power(128)Amp and for main C.B is (78)</a:t>
            </a:r>
          </a:p>
          <a:p>
            <a:r>
              <a:rPr lang="en-US" sz="2400" dirty="0" smtClean="0">
                <a:solidFill>
                  <a:schemeClr val="tx2"/>
                </a:solidFill>
                <a:latin typeface="Times New Roman" pitchFamily="18" charset="0"/>
                <a:cs typeface="Times New Roman" pitchFamily="18" charset="0"/>
              </a:rPr>
              <a:t>sections (diameters ) of wires  :</a:t>
            </a:r>
          </a:p>
          <a:p>
            <a:pPr>
              <a:buNone/>
            </a:pPr>
            <a:r>
              <a:rPr lang="en-US" sz="2400" dirty="0" smtClean="0">
                <a:solidFill>
                  <a:schemeClr val="tx2"/>
                </a:solidFill>
                <a:latin typeface="Times New Roman" pitchFamily="18" charset="0"/>
                <a:cs typeface="Times New Roman" pitchFamily="18" charset="0"/>
              </a:rPr>
              <a:t> </a:t>
            </a:r>
          </a:p>
          <a:p>
            <a:endParaRPr lang="ar-SA" sz="2400" dirty="0">
              <a:solidFill>
                <a:schemeClr val="tx2"/>
              </a:solidFill>
              <a:latin typeface="Times New Roman" pitchFamily="18" charset="0"/>
              <a:cs typeface="Times New Roman" pitchFamily="18" charset="0"/>
            </a:endParaRPr>
          </a:p>
        </p:txBody>
      </p:sp>
      <p:graphicFrame>
        <p:nvGraphicFramePr>
          <p:cNvPr id="4" name="جدول 3"/>
          <p:cNvGraphicFramePr>
            <a:graphicFrameLocks noGrp="1"/>
          </p:cNvGraphicFramePr>
          <p:nvPr/>
        </p:nvGraphicFramePr>
        <p:xfrm>
          <a:off x="4876800" y="4648200"/>
          <a:ext cx="3657600" cy="1719072"/>
        </p:xfrm>
        <a:graphic>
          <a:graphicData uri="http://schemas.openxmlformats.org/drawingml/2006/table">
            <a:tbl>
              <a:tblPr rtl="1"/>
              <a:tblGrid>
                <a:gridCol w="1828800"/>
                <a:gridCol w="1828800"/>
              </a:tblGrid>
              <a:tr h="457200">
                <a:tc>
                  <a:txBody>
                    <a:bodyPr/>
                    <a:lstStyle/>
                    <a:p>
                      <a:pPr marL="0" marR="0" algn="ctr" rtl="0">
                        <a:lnSpc>
                          <a:spcPct val="115000"/>
                        </a:lnSpc>
                        <a:spcBef>
                          <a:spcPts val="0"/>
                        </a:spcBef>
                        <a:spcAft>
                          <a:spcPts val="0"/>
                        </a:spcAft>
                      </a:pPr>
                      <a:r>
                        <a:rPr lang="en-US" sz="2400" kern="1200" dirty="0" smtClean="0">
                          <a:solidFill>
                            <a:schemeClr val="tx2"/>
                          </a:solidFill>
                          <a:latin typeface="Times New Roman" pitchFamily="18" charset="0"/>
                          <a:ea typeface="+mn-ea"/>
                          <a:cs typeface="Times New Roman" pitchFamily="18" charset="0"/>
                        </a:rPr>
                        <a:t>area(mm²)</a:t>
                      </a: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2400" kern="1200" dirty="0" smtClean="0">
                          <a:solidFill>
                            <a:schemeClr val="tx2"/>
                          </a:solidFill>
                          <a:latin typeface="Times New Roman" pitchFamily="18" charset="0"/>
                          <a:ea typeface="+mn-ea"/>
                          <a:cs typeface="Times New Roman" pitchFamily="18" charset="0"/>
                        </a:rPr>
                        <a:t>uses</a:t>
                      </a: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tr>
              <a:tr h="378714">
                <a:tc>
                  <a:txBody>
                    <a:bodyPr/>
                    <a:lstStyle/>
                    <a:p>
                      <a:pPr marL="0" marR="0" algn="ctr" rtl="0">
                        <a:lnSpc>
                          <a:spcPct val="115000"/>
                        </a:lnSpc>
                        <a:spcBef>
                          <a:spcPts val="0"/>
                        </a:spcBef>
                        <a:spcAft>
                          <a:spcPts val="0"/>
                        </a:spcAft>
                      </a:pPr>
                      <a:r>
                        <a:rPr lang="en-US" sz="2400" kern="1200" dirty="0" smtClean="0">
                          <a:solidFill>
                            <a:schemeClr val="tx2"/>
                          </a:solidFill>
                          <a:latin typeface="Times New Roman" pitchFamily="18" charset="0"/>
                          <a:ea typeface="+mn-ea"/>
                          <a:cs typeface="Times New Roman" pitchFamily="18" charset="0"/>
                        </a:rPr>
                        <a:t>1.5</a:t>
                      </a: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marL="0" marR="0" algn="ctr" rtl="0">
                        <a:lnSpc>
                          <a:spcPct val="115000"/>
                        </a:lnSpc>
                        <a:spcBef>
                          <a:spcPts val="0"/>
                        </a:spcBef>
                        <a:spcAft>
                          <a:spcPts val="0"/>
                        </a:spcAft>
                      </a:pPr>
                      <a:r>
                        <a:rPr lang="en-US" sz="2400" kern="1200" dirty="0" smtClean="0">
                          <a:solidFill>
                            <a:schemeClr val="tx2"/>
                          </a:solidFill>
                          <a:latin typeface="Times New Roman" pitchFamily="18" charset="0"/>
                          <a:ea typeface="+mn-ea"/>
                          <a:cs typeface="Times New Roman" pitchFamily="18" charset="0"/>
                        </a:rPr>
                        <a:t>Lighting</a:t>
                      </a: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r>
              <a:tr h="378714">
                <a:tc>
                  <a:txBody>
                    <a:bodyPr/>
                    <a:lstStyle/>
                    <a:p>
                      <a:pPr marL="0" marR="0" algn="ctr" rtl="0">
                        <a:lnSpc>
                          <a:spcPct val="115000"/>
                        </a:lnSpc>
                        <a:spcBef>
                          <a:spcPts val="0"/>
                        </a:spcBef>
                        <a:spcAft>
                          <a:spcPts val="0"/>
                        </a:spcAft>
                      </a:pPr>
                      <a:r>
                        <a:rPr lang="en-US" sz="2400" kern="1200" dirty="0" smtClean="0">
                          <a:solidFill>
                            <a:schemeClr val="tx2"/>
                          </a:solidFill>
                          <a:latin typeface="Times New Roman" pitchFamily="18" charset="0"/>
                          <a:ea typeface="+mn-ea"/>
                          <a:cs typeface="Times New Roman" pitchFamily="18" charset="0"/>
                        </a:rPr>
                        <a:t>2.5</a:t>
                      </a: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2400" kern="1200" dirty="0" smtClean="0">
                          <a:solidFill>
                            <a:schemeClr val="tx2"/>
                          </a:solidFill>
                          <a:latin typeface="Times New Roman" pitchFamily="18" charset="0"/>
                          <a:ea typeface="+mn-ea"/>
                          <a:cs typeface="Times New Roman" pitchFamily="18" charset="0"/>
                        </a:rPr>
                        <a:t>Power</a:t>
                      </a: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378714">
                <a:tc>
                  <a:txBody>
                    <a:bodyPr/>
                    <a:lstStyle/>
                    <a:p>
                      <a:pPr marL="0" marR="0" algn="ctr" rtl="0">
                        <a:lnSpc>
                          <a:spcPct val="115000"/>
                        </a:lnSpc>
                        <a:spcBef>
                          <a:spcPts val="0"/>
                        </a:spcBef>
                        <a:spcAft>
                          <a:spcPts val="0"/>
                        </a:spcAft>
                      </a:pPr>
                      <a:r>
                        <a:rPr lang="en-US" sz="2400" kern="1200" dirty="0" smtClean="0">
                          <a:solidFill>
                            <a:schemeClr val="tx2"/>
                          </a:solidFill>
                          <a:latin typeface="Times New Roman" pitchFamily="18" charset="0"/>
                          <a:ea typeface="+mn-ea"/>
                          <a:cs typeface="Times New Roman" pitchFamily="18" charset="0"/>
                        </a:rPr>
                        <a:t>50</a:t>
                      </a: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marL="0" marR="0" algn="ctr" rtl="0">
                        <a:lnSpc>
                          <a:spcPct val="115000"/>
                        </a:lnSpc>
                        <a:spcBef>
                          <a:spcPts val="0"/>
                        </a:spcBef>
                        <a:spcAft>
                          <a:spcPts val="0"/>
                        </a:spcAft>
                      </a:pPr>
                      <a:r>
                        <a:rPr lang="en-US" sz="2400" kern="1200" dirty="0" smtClean="0">
                          <a:solidFill>
                            <a:schemeClr val="tx2"/>
                          </a:solidFill>
                          <a:latin typeface="Times New Roman" pitchFamily="18" charset="0"/>
                          <a:ea typeface="+mn-ea"/>
                          <a:cs typeface="Times New Roman" pitchFamily="18" charset="0"/>
                        </a:rPr>
                        <a:t>Main cable</a:t>
                      </a: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r>
            </a:tbl>
          </a:graphicData>
        </a:graphic>
      </p:graphicFrame>
      <p:pic>
        <p:nvPicPr>
          <p:cNvPr id="6145" name="Picture 1"/>
          <p:cNvPicPr>
            <a:picLocks noChangeAspect="1" noChangeArrowheads="1"/>
          </p:cNvPicPr>
          <p:nvPr/>
        </p:nvPicPr>
        <p:blipFill>
          <a:blip r:embed="rId2"/>
          <a:srcRect/>
          <a:stretch>
            <a:fillRect/>
          </a:stretch>
        </p:blipFill>
        <p:spPr bwMode="auto">
          <a:xfrm>
            <a:off x="533400" y="4648200"/>
            <a:ext cx="3896882" cy="167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2209800" y="3429000"/>
            <a:ext cx="44958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kumimoji="0" lang="en-US" sz="3600" i="0" u="none" strike="noStrike" cap="none" normalizeH="0" baseline="0" dirty="0" smtClean="0">
                <a:ln>
                  <a:noFill/>
                </a:ln>
                <a:solidFill>
                  <a:srgbClr val="002060"/>
                </a:solidFill>
                <a:effectLst/>
                <a:latin typeface="Arial" pitchFamily="34" charset="0"/>
                <a:cs typeface="Arial" pitchFamily="34" charset="0"/>
              </a:rPr>
              <a:t>Thanks for listening</a:t>
            </a:r>
            <a:endParaRPr kumimoji="0" lang="en-US" sz="200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b="1" dirty="0" smtClean="0">
                <a:solidFill>
                  <a:schemeClr val="accent1">
                    <a:lumMod val="75000"/>
                  </a:schemeClr>
                </a:solidFill>
              </a:rPr>
              <a:t>Lateral load </a:t>
            </a:r>
            <a:endParaRPr lang="en-US" dirty="0" smtClean="0">
              <a:solidFill>
                <a:schemeClr val="accent1">
                  <a:lumMod val="75000"/>
                </a:schemeClr>
              </a:solidFill>
            </a:endParaRPr>
          </a:p>
          <a:p>
            <a:pPr lvl="0">
              <a:buNone/>
            </a:pPr>
            <a:r>
              <a:rPr lang="en-US" sz="2000" dirty="0" smtClean="0">
                <a:solidFill>
                  <a:schemeClr val="accent1">
                    <a:lumMod val="75000"/>
                  </a:schemeClr>
                </a:solidFill>
                <a:latin typeface="Times New Roman" pitchFamily="18" charset="0"/>
                <a:cs typeface="Times New Roman" pitchFamily="18" charset="0"/>
              </a:rPr>
              <a:t>Seismic loads:</a:t>
            </a:r>
          </a:p>
          <a:p>
            <a:pPr>
              <a:buNone/>
            </a:pPr>
            <a:r>
              <a:rPr lang="en-US" sz="2000" dirty="0" smtClean="0">
                <a:solidFill>
                  <a:schemeClr val="accent1">
                    <a:lumMod val="75000"/>
                  </a:schemeClr>
                </a:solidFill>
                <a:latin typeface="Times New Roman" pitchFamily="18" charset="0"/>
                <a:cs typeface="Times New Roman" pitchFamily="18" charset="0"/>
              </a:rPr>
              <a:t>The structure is located in Jenin area which is classified as zone 2B according to Palestine seismic zones.  </a:t>
            </a:r>
          </a:p>
          <a:p>
            <a:pPr>
              <a:buNone/>
            </a:pPr>
            <a:r>
              <a:rPr lang="en-US" sz="2000" dirty="0" smtClean="0">
                <a:solidFill>
                  <a:schemeClr val="accent1">
                    <a:lumMod val="75000"/>
                  </a:schemeClr>
                </a:solidFill>
                <a:latin typeface="Times New Roman" pitchFamily="18" charset="0"/>
                <a:cs typeface="Times New Roman" pitchFamily="18" charset="0"/>
              </a:rPr>
              <a:t>The UBC97 code seismic parameters are as follows:</a:t>
            </a:r>
          </a:p>
          <a:p>
            <a:pPr lvl="1"/>
            <a:r>
              <a:rPr lang="en-US" sz="2000" dirty="0" smtClean="0">
                <a:solidFill>
                  <a:schemeClr val="accent1">
                    <a:lumMod val="75000"/>
                  </a:schemeClr>
                </a:solidFill>
                <a:latin typeface="Times New Roman" pitchFamily="18" charset="0"/>
                <a:cs typeface="Times New Roman" pitchFamily="18" charset="0"/>
              </a:rPr>
              <a:t>The seismic zone factor, Z= 0.2.</a:t>
            </a:r>
          </a:p>
          <a:p>
            <a:pPr lvl="1"/>
            <a:r>
              <a:rPr lang="en-US" sz="2000" dirty="0" smtClean="0">
                <a:solidFill>
                  <a:schemeClr val="accent1">
                    <a:lumMod val="75000"/>
                  </a:schemeClr>
                </a:solidFill>
                <a:latin typeface="Times New Roman" pitchFamily="18" charset="0"/>
                <a:cs typeface="Times New Roman" pitchFamily="18" charset="0"/>
              </a:rPr>
              <a:t>The soil is very dense soil and soft rock, so the soil type is Sc.</a:t>
            </a:r>
          </a:p>
          <a:p>
            <a:pPr lvl="1"/>
            <a:r>
              <a:rPr lang="en-US" sz="2000" dirty="0" smtClean="0">
                <a:solidFill>
                  <a:schemeClr val="accent1">
                    <a:lumMod val="75000"/>
                  </a:schemeClr>
                </a:solidFill>
                <a:latin typeface="Times New Roman" pitchFamily="18" charset="0"/>
                <a:cs typeface="Times New Roman" pitchFamily="18" charset="0"/>
              </a:rPr>
              <a:t>The importance factor, I= 1.0 .</a:t>
            </a:r>
          </a:p>
          <a:p>
            <a:pPr lvl="1"/>
            <a:r>
              <a:rPr lang="en-US" sz="2000" dirty="0" smtClean="0">
                <a:solidFill>
                  <a:schemeClr val="accent1">
                    <a:lumMod val="75000"/>
                  </a:schemeClr>
                </a:solidFill>
                <a:latin typeface="Times New Roman" pitchFamily="18" charset="0"/>
                <a:cs typeface="Times New Roman" pitchFamily="18" charset="0"/>
              </a:rPr>
              <a:t>The ductility factor, R= 5.6.</a:t>
            </a:r>
          </a:p>
          <a:p>
            <a:pPr lvl="1"/>
            <a:r>
              <a:rPr lang="en-US" sz="2000" dirty="0" smtClean="0">
                <a:solidFill>
                  <a:schemeClr val="accent1">
                    <a:lumMod val="75000"/>
                  </a:schemeClr>
                </a:solidFill>
                <a:latin typeface="Times New Roman" pitchFamily="18" charset="0"/>
                <a:cs typeface="Times New Roman" pitchFamily="18" charset="0"/>
              </a:rPr>
              <a:t>The seismic coefficient, C</a:t>
            </a:r>
            <a:r>
              <a:rPr lang="en-US" sz="2000" baseline="-25000" dirty="0" smtClean="0">
                <a:solidFill>
                  <a:schemeClr val="accent1">
                    <a:lumMod val="75000"/>
                  </a:schemeClr>
                </a:solidFill>
                <a:latin typeface="Times New Roman" pitchFamily="18" charset="0"/>
                <a:cs typeface="Times New Roman" pitchFamily="18" charset="0"/>
              </a:rPr>
              <a:t>a</a:t>
            </a:r>
            <a:r>
              <a:rPr lang="en-US" sz="2000" dirty="0" smtClean="0">
                <a:solidFill>
                  <a:schemeClr val="accent1">
                    <a:lumMod val="75000"/>
                  </a:schemeClr>
                </a:solidFill>
                <a:latin typeface="Times New Roman" pitchFamily="18" charset="0"/>
                <a:cs typeface="Times New Roman" pitchFamily="18" charset="0"/>
              </a:rPr>
              <a:t>=0.24.</a:t>
            </a:r>
          </a:p>
          <a:p>
            <a:pPr lvl="1"/>
            <a:r>
              <a:rPr lang="en-US" sz="2000" dirty="0" smtClean="0">
                <a:solidFill>
                  <a:schemeClr val="accent1">
                    <a:lumMod val="75000"/>
                  </a:schemeClr>
                </a:solidFill>
                <a:latin typeface="Times New Roman" pitchFamily="18" charset="0"/>
                <a:cs typeface="Times New Roman" pitchFamily="18" charset="0"/>
              </a:rPr>
              <a:t>The seismic coefficient, </a:t>
            </a:r>
            <a:r>
              <a:rPr lang="en-US" sz="2000" dirty="0" err="1" smtClean="0">
                <a:solidFill>
                  <a:schemeClr val="accent1">
                    <a:lumMod val="75000"/>
                  </a:schemeClr>
                </a:solidFill>
                <a:latin typeface="Times New Roman" pitchFamily="18" charset="0"/>
                <a:cs typeface="Times New Roman" pitchFamily="18" charset="0"/>
              </a:rPr>
              <a:t>C</a:t>
            </a:r>
            <a:r>
              <a:rPr lang="en-US" sz="2000" baseline="-25000" dirty="0" err="1" smtClean="0">
                <a:solidFill>
                  <a:schemeClr val="accent1">
                    <a:lumMod val="75000"/>
                  </a:schemeClr>
                </a:solidFill>
                <a:latin typeface="Times New Roman" pitchFamily="18" charset="0"/>
                <a:cs typeface="Times New Roman" pitchFamily="18" charset="0"/>
              </a:rPr>
              <a:t>v</a:t>
            </a:r>
            <a:r>
              <a:rPr lang="en-US" sz="2000" dirty="0" smtClean="0">
                <a:solidFill>
                  <a:schemeClr val="accent1">
                    <a:lumMod val="75000"/>
                  </a:schemeClr>
                </a:solidFill>
                <a:latin typeface="Times New Roman" pitchFamily="18" charset="0"/>
                <a:cs typeface="Times New Roman" pitchFamily="18" charset="0"/>
              </a:rPr>
              <a:t>=0.32.</a:t>
            </a:r>
          </a:p>
        </p:txBody>
      </p:sp>
      <p:sp>
        <p:nvSpPr>
          <p:cNvPr id="4" name="Rectangle 1"/>
          <p:cNvSpPr>
            <a:spLocks noChangeArrowheads="1"/>
          </p:cNvSpPr>
          <p:nvPr/>
        </p:nvSpPr>
        <p:spPr bwMode="auto">
          <a:xfrm>
            <a:off x="1371602" y="990600"/>
            <a:ext cx="4994444"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2">
                    <a:lumMod val="10000"/>
                  </a:schemeClr>
                </a:solidFill>
                <a:effectLst/>
                <a:latin typeface="Calibri" pitchFamily="34" charset="0"/>
                <a:ea typeface="Times New Roman" pitchFamily="18" charset="0"/>
                <a:cs typeface="Arial" pitchFamily="34" charset="0"/>
              </a:rPr>
              <a:t>Chapter One</a:t>
            </a:r>
            <a:endParaRPr kumimoji="0" lang="en-US" sz="2200" b="0" i="0" u="none" strike="noStrike" cap="none" normalizeH="0" baseline="0" dirty="0" smtClean="0">
              <a:ln>
                <a:noFill/>
              </a:ln>
              <a:solidFill>
                <a:schemeClr val="bg2">
                  <a:lumMod val="10000"/>
                </a:schemeClr>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2">
                    <a:lumMod val="10000"/>
                  </a:schemeClr>
                </a:solidFill>
                <a:effectLst/>
                <a:latin typeface="Arial" pitchFamily="34" charset="0"/>
                <a:ea typeface="Times New Roman" pitchFamily="18" charset="0"/>
                <a:cs typeface="Arial" pitchFamily="34" charset="0"/>
              </a:rPr>
              <a:t>                            Introduction </a:t>
            </a:r>
            <a:endParaRPr kumimoji="0" lang="en-US" sz="2000" b="0" i="0" u="none" strike="noStrike" cap="none" normalizeH="0" baseline="0" dirty="0" smtClean="0">
              <a:ln>
                <a:noFill/>
              </a:ln>
              <a:solidFill>
                <a:schemeClr val="bg2">
                  <a:lumMod val="10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1" descr="G:\modified%20after%20printing.jpg"/>
          <p:cNvPicPr/>
          <p:nvPr/>
        </p:nvPicPr>
        <p:blipFill>
          <a:blip r:embed="rId2" cstate="print"/>
          <a:srcRect l="19868" t="4369" r="20861" b="16324"/>
          <a:stretch>
            <a:fillRect/>
          </a:stretch>
        </p:blipFill>
        <p:spPr bwMode="auto">
          <a:xfrm>
            <a:off x="1828801" y="228600"/>
            <a:ext cx="5444979"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b="1" u="sng" dirty="0" smtClean="0">
                <a:solidFill>
                  <a:schemeClr val="accent1">
                    <a:lumMod val="75000"/>
                  </a:schemeClr>
                </a:solidFill>
                <a:latin typeface="Times New Roman" pitchFamily="18" charset="0"/>
                <a:cs typeface="Times New Roman" pitchFamily="18" charset="0"/>
              </a:rPr>
              <a:t>Codes and Standards:</a:t>
            </a:r>
            <a:endParaRPr lang="en-US" sz="2400" dirty="0" smtClean="0">
              <a:solidFill>
                <a:schemeClr val="accent1">
                  <a:lumMod val="75000"/>
                </a:schemeClr>
              </a:solidFill>
              <a:latin typeface="Times New Roman" pitchFamily="18" charset="0"/>
              <a:cs typeface="Times New Roman" pitchFamily="18" charset="0"/>
            </a:endParaRPr>
          </a:p>
          <a:p>
            <a:r>
              <a:rPr lang="en-US" sz="1800" dirty="0" smtClean="0">
                <a:solidFill>
                  <a:schemeClr val="tx2"/>
                </a:solidFill>
                <a:latin typeface="Times New Roman" pitchFamily="18" charset="0"/>
                <a:cs typeface="Times New Roman" pitchFamily="18" charset="0"/>
              </a:rPr>
              <a:t>ACI 318-05</a:t>
            </a:r>
          </a:p>
          <a:p>
            <a:r>
              <a:rPr lang="en-US" sz="1800" dirty="0" smtClean="0">
                <a:solidFill>
                  <a:schemeClr val="tx2"/>
                </a:solidFill>
                <a:latin typeface="Times New Roman" pitchFamily="18" charset="0"/>
                <a:cs typeface="Times New Roman" pitchFamily="18" charset="0"/>
              </a:rPr>
              <a:t>UBC-97</a:t>
            </a:r>
          </a:p>
          <a:p>
            <a:r>
              <a:rPr lang="en-US" sz="1800" dirty="0" smtClean="0">
                <a:solidFill>
                  <a:schemeClr val="tx2"/>
                </a:solidFill>
                <a:latin typeface="Times New Roman" pitchFamily="18" charset="0"/>
                <a:cs typeface="Times New Roman" pitchFamily="18" charset="0"/>
              </a:rPr>
              <a:t>IBC 2009</a:t>
            </a:r>
          </a:p>
          <a:p>
            <a:r>
              <a:rPr lang="en-US" sz="1800" dirty="0" smtClean="0">
                <a:solidFill>
                  <a:schemeClr val="tx2"/>
                </a:solidFill>
                <a:latin typeface="Times New Roman" pitchFamily="18" charset="0"/>
                <a:cs typeface="Times New Roman" pitchFamily="18" charset="0"/>
              </a:rPr>
              <a:t>ASTM</a:t>
            </a:r>
          </a:p>
          <a:p>
            <a:r>
              <a:rPr lang="en-US" sz="2400" b="1" u="sng" dirty="0" smtClean="0">
                <a:solidFill>
                  <a:schemeClr val="accent1">
                    <a:lumMod val="75000"/>
                  </a:schemeClr>
                </a:solidFill>
                <a:latin typeface="Times New Roman" pitchFamily="18" charset="0"/>
                <a:cs typeface="Times New Roman" pitchFamily="18" charset="0"/>
              </a:rPr>
              <a:t>Building Structural System: </a:t>
            </a:r>
          </a:p>
          <a:p>
            <a:pPr>
              <a:buNone/>
            </a:pPr>
            <a:endParaRPr lang="en-US" sz="2000" dirty="0" smtClean="0">
              <a:solidFill>
                <a:schemeClr val="accent1">
                  <a:lumMod val="75000"/>
                </a:schemeClr>
              </a:solidFill>
              <a:latin typeface="Times New Roman" pitchFamily="18" charset="0"/>
              <a:cs typeface="Times New Roman" pitchFamily="18" charset="0"/>
            </a:endParaRPr>
          </a:p>
          <a:p>
            <a:pPr>
              <a:buNone/>
            </a:pPr>
            <a:r>
              <a:rPr lang="en-US" sz="2000" dirty="0" smtClean="0">
                <a:solidFill>
                  <a:schemeClr val="accent1">
                    <a:lumMod val="75000"/>
                  </a:schemeClr>
                </a:solidFill>
                <a:latin typeface="Times New Roman" pitchFamily="18" charset="0"/>
                <a:cs typeface="Times New Roman" pitchFamily="18" charset="0"/>
              </a:rPr>
              <a:t>	   The slabs structural system is formed of one way ribbed slabs with drop beams. The beams are supported by separate columns which are the main vertical structural elements. The building structural system is formed of perimeter and stair case shear walls which is the main lateral forces resisting structural system, in addition to the building frames of beams and columns.</a:t>
            </a:r>
          </a:p>
          <a:p>
            <a:endParaRPr lang="en-US" dirty="0"/>
          </a:p>
        </p:txBody>
      </p:sp>
      <p:sp>
        <p:nvSpPr>
          <p:cNvPr id="4" name="Rectangle 1"/>
          <p:cNvSpPr>
            <a:spLocks noChangeArrowheads="1"/>
          </p:cNvSpPr>
          <p:nvPr/>
        </p:nvSpPr>
        <p:spPr bwMode="auto">
          <a:xfrm>
            <a:off x="1371602" y="990600"/>
            <a:ext cx="4994444"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2">
                    <a:lumMod val="10000"/>
                  </a:schemeClr>
                </a:solidFill>
                <a:effectLst/>
                <a:latin typeface="Calibri" pitchFamily="34" charset="0"/>
                <a:ea typeface="Times New Roman" pitchFamily="18" charset="0"/>
                <a:cs typeface="Arial" pitchFamily="34" charset="0"/>
              </a:rPr>
              <a:t>Chapter One</a:t>
            </a:r>
            <a:endParaRPr kumimoji="0" lang="en-US" sz="2200" b="0" i="0" u="none" strike="noStrike" cap="none" normalizeH="0" baseline="0" dirty="0" smtClean="0">
              <a:ln>
                <a:noFill/>
              </a:ln>
              <a:solidFill>
                <a:schemeClr val="bg2">
                  <a:lumMod val="10000"/>
                </a:schemeClr>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2">
                    <a:lumMod val="10000"/>
                  </a:schemeClr>
                </a:solidFill>
                <a:effectLst/>
                <a:latin typeface="Arial" pitchFamily="34" charset="0"/>
                <a:ea typeface="Times New Roman" pitchFamily="18" charset="0"/>
                <a:cs typeface="Arial" pitchFamily="34" charset="0"/>
              </a:rPr>
              <a:t>                            Introduction </a:t>
            </a:r>
            <a:endParaRPr kumimoji="0" lang="en-US" sz="2000" b="0" i="0" u="none" strike="noStrike" cap="none" normalizeH="0" baseline="0" dirty="0" smtClean="0">
              <a:ln>
                <a:noFill/>
              </a:ln>
              <a:solidFill>
                <a:schemeClr val="bg2">
                  <a:lumMod val="10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1">
      <a:dk1>
        <a:srgbClr val="6ADAFA"/>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rgbClr val="6ADAFA"/>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Custom 1">
    <a:dk1>
      <a:srgbClr val="6ADAFA"/>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1767</TotalTime>
  <Words>2221</Words>
  <Application>Microsoft Office PowerPoint</Application>
  <PresentationFormat>On-screen Show (4:3)</PresentationFormat>
  <Paragraphs>693</Paragraphs>
  <Slides>61</Slides>
  <Notes>1</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Chapter Three          Structural Analysis and Design</vt:lpstr>
      <vt:lpstr>Chapter Three       Structural Analysis and Design</vt:lpstr>
      <vt:lpstr>Chapter Three        Structural Analysis and Design</vt:lpstr>
      <vt:lpstr>Slide 26</vt:lpstr>
      <vt:lpstr>Slide 27</vt:lpstr>
      <vt:lpstr>Chapter Three   Structural Analysis and Design</vt:lpstr>
      <vt:lpstr>Slide 29</vt:lpstr>
      <vt:lpstr>Slide 30</vt:lpstr>
      <vt:lpstr>Slide 31</vt:lpstr>
      <vt:lpstr>Slide 32</vt:lpstr>
      <vt:lpstr>Slide 33</vt:lpstr>
      <vt:lpstr>Slide 34</vt:lpstr>
      <vt:lpstr>Slide 35</vt:lpstr>
      <vt:lpstr>Slide 36</vt:lpstr>
      <vt:lpstr>Slide 37</vt:lpstr>
      <vt:lpstr>Slide 38</vt:lpstr>
      <vt:lpstr>Chapter four  Mechanical Design</vt:lpstr>
      <vt:lpstr>Chapter four  Mechanical Design</vt:lpstr>
      <vt:lpstr>Chapter four  Mechanical Design</vt:lpstr>
      <vt:lpstr>Chapter four  Mechanical Design</vt:lpstr>
      <vt:lpstr>Chapter four  Mechanical Design</vt:lpstr>
      <vt:lpstr>Chapter four  Mechanical Design</vt:lpstr>
      <vt:lpstr>Chapter four  Mechanical Design</vt:lpstr>
      <vt:lpstr>Chapter four  Mechanical Design</vt:lpstr>
      <vt:lpstr>Chapter four  Mechanical Design</vt:lpstr>
      <vt:lpstr>Chapter four  Mechanical Design</vt:lpstr>
      <vt:lpstr>Chapter four  Mechanical Design</vt:lpstr>
      <vt:lpstr>Chapter four  Mechanical Design</vt:lpstr>
      <vt:lpstr>Chapter four  Mechanical Design</vt:lpstr>
      <vt:lpstr>Chapter four  Mechanical Design</vt:lpstr>
      <vt:lpstr>Main topics  </vt:lpstr>
      <vt:lpstr>Chapter five  Electrical Design</vt:lpstr>
      <vt:lpstr>Chapter five  Electrical Design</vt:lpstr>
      <vt:lpstr>Chapter five  Electrical Design</vt:lpstr>
      <vt:lpstr>Chapter five  Electrical Design</vt:lpstr>
      <vt:lpstr>Chapter five  Electrical Design</vt:lpstr>
      <vt:lpstr>Chapter five  Electrical Design</vt:lpstr>
      <vt:lpstr>Chapter five  Electrical Design</vt:lpstr>
      <vt:lpstr>Slide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mona</dc:creator>
  <cp:lastModifiedBy>JOZEF</cp:lastModifiedBy>
  <cp:revision>184</cp:revision>
  <dcterms:created xsi:type="dcterms:W3CDTF">2006-08-16T00:00:00Z</dcterms:created>
  <dcterms:modified xsi:type="dcterms:W3CDTF">2011-05-30T12:01:49Z</dcterms:modified>
</cp:coreProperties>
</file>