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notesMasterIdLst>
    <p:notesMasterId r:id="rId24"/>
  </p:notesMasterIdLst>
  <p:sldIdLst>
    <p:sldId id="258" r:id="rId2"/>
    <p:sldId id="278" r:id="rId3"/>
    <p:sldId id="262" r:id="rId4"/>
    <p:sldId id="264" r:id="rId5"/>
    <p:sldId id="265" r:id="rId6"/>
    <p:sldId id="266" r:id="rId7"/>
    <p:sldId id="267" r:id="rId8"/>
    <p:sldId id="268" r:id="rId9"/>
    <p:sldId id="269" r:id="rId10"/>
    <p:sldId id="286" r:id="rId11"/>
    <p:sldId id="270" r:id="rId12"/>
    <p:sldId id="281" r:id="rId13"/>
    <p:sldId id="285" r:id="rId14"/>
    <p:sldId id="273" r:id="rId15"/>
    <p:sldId id="274" r:id="rId16"/>
    <p:sldId id="284" r:id="rId17"/>
    <p:sldId id="282" r:id="rId18"/>
    <p:sldId id="275" r:id="rId19"/>
    <p:sldId id="276" r:id="rId20"/>
    <p:sldId id="277" r:id="rId21"/>
    <p:sldId id="279" r:id="rId22"/>
    <p:sldId id="283" r:id="rId2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44" autoAdjust="0"/>
    <p:restoredTop sz="94660"/>
  </p:normalViewPr>
  <p:slideViewPr>
    <p:cSldViewPr snapToGrid="0">
      <p:cViewPr>
        <p:scale>
          <a:sx n="60" d="100"/>
          <a:sy n="60" d="100"/>
        </p:scale>
        <p:origin x="-1074" y="-3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68E74C-298C-4E82-AF16-842AD25F9D31}" type="datetimeFigureOut">
              <a:rPr lang="en-US" smtClean="0"/>
              <a:t>5/21/2014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B2461A-C4E4-4665-83FB-C352F31CC997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32261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2461A-C4E4-4665-83FB-C352F31CC997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982243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2461A-C4E4-4665-83FB-C352F31CC997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239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2461A-C4E4-4665-83FB-C352F31CC997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239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2461A-C4E4-4665-83FB-C352F31CC997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2396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2461A-C4E4-4665-83FB-C352F31CC997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23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2461A-C4E4-4665-83FB-C352F31CC997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239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2461A-C4E4-4665-83FB-C352F31CC997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2396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2461A-C4E4-4665-83FB-C352F31CC997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2396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2461A-C4E4-4665-83FB-C352F31CC997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239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AB2461A-C4E4-4665-83FB-C352F31CC997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64239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941765-74CC-4032-9EAF-E8028B1835E1}" type="datetime1">
              <a:rPr lang="en-US" smtClean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418E35-242C-433B-99E8-4C58EC6AAA5D}" type="datetime1">
              <a:rPr lang="en-US" smtClean="0"/>
              <a:t>5/21/2014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36A0AC-B890-4700-95CD-E15ACDD96232}" type="datetime1">
              <a:rPr lang="en-US" smtClean="0"/>
              <a:t>5/21/2014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DAAF84-E669-4DF4-95B1-A1097E7F2A91}" type="datetime1">
              <a:rPr lang="en-US" smtClean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C78786-7017-4262-ADB5-8DDEB356331F}" type="datetime1">
              <a:rPr lang="en-US" smtClean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10B227-EB87-4F2E-A09B-3E122837086A}" type="datetime1">
              <a:rPr lang="en-US" smtClean="0"/>
              <a:t>5/21/2014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06221-437D-454E-9489-4B3C2DF8A17E}" type="datetime1">
              <a:rPr lang="en-US" smtClean="0"/>
              <a:t>5/21/2014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F8445-F792-493D-84ED-FFF58667C798}" type="datetime1">
              <a:rPr lang="en-US" smtClean="0"/>
              <a:t>5/21/2014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75AA0A-87B5-4701-B7FC-97A725F98275}" type="datetime1">
              <a:rPr lang="en-US" smtClean="0"/>
              <a:t>5/21/2014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EAD03-638E-4382-89E9-E6B6612494E1}" type="datetime1">
              <a:rPr lang="en-US" smtClean="0"/>
              <a:t>5/21/2014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A967F9-398D-4A07-893D-7C0869660E99}" type="datetime1">
              <a:rPr lang="en-US" smtClean="0"/>
              <a:t>5/21/2014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2FB9E122-CEE2-42AD-9B06-75E376D32A19}" type="datetime1">
              <a:rPr lang="en-US" smtClean="0"/>
              <a:t>5/21/2014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18" Type="http://schemas.openxmlformats.org/officeDocument/2006/relationships/image" Target="../media/image3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17" Type="http://schemas.openxmlformats.org/officeDocument/2006/relationships/image" Target="../media/image33.png"/><Relationship Id="rId2" Type="http://schemas.openxmlformats.org/officeDocument/2006/relationships/image" Target="../media/image18.png"/><Relationship Id="rId16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5" Type="http://schemas.openxmlformats.org/officeDocument/2006/relationships/image" Target="../media/image3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8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5535" y="1137485"/>
            <a:ext cx="3616657" cy="4601183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>
                <a:latin typeface="Nyala" pitchFamily="2" charset="0"/>
              </a:rPr>
              <a:t/>
            </a:r>
            <a:br>
              <a:rPr lang="en-US" sz="3200" dirty="0" smtClean="0">
                <a:latin typeface="Nyala" pitchFamily="2" charset="0"/>
              </a:rPr>
            </a:br>
            <a:r>
              <a:rPr lang="en-US" sz="3200" dirty="0" smtClean="0">
                <a:latin typeface="Nyala" pitchFamily="2" charset="0"/>
              </a:rPr>
              <a:t>An-Najah National University</a:t>
            </a:r>
            <a:br>
              <a:rPr lang="en-US" sz="3200" dirty="0" smtClean="0">
                <a:latin typeface="Nyala" pitchFamily="2" charset="0"/>
              </a:rPr>
            </a:br>
            <a:r>
              <a:rPr lang="en-US" sz="3200" dirty="0" smtClean="0">
                <a:latin typeface="Nyala" pitchFamily="2" charset="0"/>
              </a:rPr>
              <a:t>Computer Engineering Department</a:t>
            </a:r>
            <a:br>
              <a:rPr lang="en-US" sz="3200" dirty="0" smtClean="0">
                <a:latin typeface="Nyala" pitchFamily="2" charset="0"/>
              </a:rPr>
            </a:br>
            <a:r>
              <a:rPr lang="en-US" sz="3200" dirty="0" smtClean="0">
                <a:latin typeface="Nyala" pitchFamily="2" charset="0"/>
              </a:rPr>
              <a:t/>
            </a:r>
            <a:br>
              <a:rPr lang="en-US" sz="3200" dirty="0" smtClean="0">
                <a:latin typeface="Nyala" pitchFamily="2" charset="0"/>
              </a:rPr>
            </a:br>
            <a:r>
              <a:rPr lang="en-US" sz="3200" dirty="0">
                <a:latin typeface="Nyala" pitchFamily="2" charset="0"/>
              </a:rPr>
              <a:t>Software Graduation Project (</a:t>
            </a:r>
            <a:r>
              <a:rPr lang="en-US" sz="3200" dirty="0" smtClean="0">
                <a:latin typeface="Nyala" pitchFamily="2" charset="0"/>
              </a:rPr>
              <a:t>66581)</a:t>
            </a:r>
            <a:br>
              <a:rPr lang="en-US" sz="3200" dirty="0" smtClean="0">
                <a:latin typeface="Nyala" pitchFamily="2" charset="0"/>
              </a:rPr>
            </a:br>
            <a:r>
              <a:rPr lang="en-US" sz="3200" dirty="0" smtClean="0">
                <a:latin typeface="Nyala" pitchFamily="2" charset="0"/>
              </a:rPr>
              <a:t/>
            </a:r>
            <a:br>
              <a:rPr lang="en-US" sz="3200" dirty="0" smtClean="0">
                <a:latin typeface="Nyala" pitchFamily="2" charset="0"/>
              </a:rPr>
            </a:br>
            <a:r>
              <a:rPr lang="en-US" sz="3200" dirty="0" smtClean="0">
                <a:latin typeface="Nyala" pitchFamily="2" charset="0"/>
              </a:rPr>
              <a:t>2013-2014</a:t>
            </a:r>
            <a:br>
              <a:rPr lang="en-US" sz="3200" dirty="0" smtClean="0">
                <a:latin typeface="Nyala" pitchFamily="2" charset="0"/>
              </a:rPr>
            </a:br>
            <a:endParaRPr lang="en-US" sz="3200" dirty="0">
              <a:latin typeface="Nyala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7351" y="418301"/>
            <a:ext cx="7397480" cy="360778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422963" y="4440576"/>
            <a:ext cx="6694461" cy="206210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smtClean="0">
                <a:latin typeface="Nyala" pitchFamily="2" charset="0"/>
              </a:rPr>
              <a:t>Supervised </a:t>
            </a:r>
            <a:r>
              <a:rPr lang="en-US" sz="3200" b="1" dirty="0">
                <a:latin typeface="Nyala" pitchFamily="2" charset="0"/>
              </a:rPr>
              <a:t>By: Dr. Luai M. </a:t>
            </a:r>
            <a:r>
              <a:rPr lang="en-US" sz="3200" b="1" dirty="0" smtClean="0">
                <a:latin typeface="Nyala" pitchFamily="2" charset="0"/>
              </a:rPr>
              <a:t>Malhis</a:t>
            </a:r>
          </a:p>
          <a:p>
            <a:r>
              <a:rPr lang="en-US" sz="3200" b="1" dirty="0">
                <a:latin typeface="Nyala" pitchFamily="2" charset="0"/>
              </a:rPr>
              <a:t>Examiners Committee: Dr. Raed </a:t>
            </a:r>
            <a:r>
              <a:rPr lang="en-US" sz="3200" b="1" dirty="0" smtClean="0">
                <a:latin typeface="Nyala" pitchFamily="2" charset="0"/>
              </a:rPr>
              <a:t>Al-Qadi </a:t>
            </a:r>
          </a:p>
          <a:p>
            <a:r>
              <a:rPr lang="en-US" sz="3200" b="1" dirty="0" smtClean="0">
                <a:latin typeface="Nyala" pitchFamily="2" charset="0"/>
              </a:rPr>
              <a:t>						   &amp; Dr</a:t>
            </a:r>
            <a:r>
              <a:rPr lang="en-US" sz="3200" b="1" dirty="0">
                <a:latin typeface="Nyala" pitchFamily="2" charset="0"/>
              </a:rPr>
              <a:t>. Hanal </a:t>
            </a:r>
            <a:r>
              <a:rPr lang="en-US" sz="3200" b="1" dirty="0" smtClean="0">
                <a:latin typeface="Nyala" pitchFamily="2" charset="0"/>
              </a:rPr>
              <a:t>Abu-Zant</a:t>
            </a:r>
          </a:p>
          <a:p>
            <a:r>
              <a:rPr lang="en-US" sz="3200" b="1" dirty="0" smtClean="0">
                <a:latin typeface="Nyala" pitchFamily="2" charset="0"/>
              </a:rPr>
              <a:t>By</a:t>
            </a:r>
            <a:r>
              <a:rPr lang="en-US" sz="3200" b="1" dirty="0">
                <a:latin typeface="Nyala" pitchFamily="2" charset="0"/>
              </a:rPr>
              <a:t>: Farouq Mousa &amp; Abdullah Jaradat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79736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PREVIOUS WORK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7" y="864108"/>
            <a:ext cx="7635795" cy="51206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 Similar </a:t>
            </a:r>
            <a:r>
              <a:rPr lang="en-US" sz="3200" dirty="0">
                <a:solidFill>
                  <a:schemeClr val="tx1"/>
                </a:solidFill>
              </a:rPr>
              <a:t>game was developed on </a:t>
            </a:r>
            <a:r>
              <a:rPr lang="en-US" sz="3200" dirty="0" smtClean="0">
                <a:solidFill>
                  <a:schemeClr val="tx1"/>
                </a:solidFill>
              </a:rPr>
              <a:t>iOS (Mole It).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 Implemented </a:t>
            </a:r>
            <a:r>
              <a:rPr lang="en-US" sz="3200" dirty="0">
                <a:solidFill>
                  <a:schemeClr val="tx1"/>
                </a:solidFill>
              </a:rPr>
              <a:t>using Objective-C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 Not </a:t>
            </a:r>
            <a:r>
              <a:rPr lang="en-US" sz="3200" dirty="0">
                <a:solidFill>
                  <a:schemeClr val="tx1"/>
                </a:solidFill>
              </a:rPr>
              <a:t>compatible with Android devices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94605" y="2931178"/>
            <a:ext cx="6152339" cy="30905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56749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411939" cy="460118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CONSTRAINTS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6313" y="850461"/>
            <a:ext cx="8236296" cy="5120640"/>
          </a:xfrm>
        </p:spPr>
        <p:txBody>
          <a:bodyPr>
            <a:noAutofit/>
          </a:bodyPr>
          <a:lstStyle/>
          <a:p>
            <a:pPr marL="920750" indent="-457200">
              <a:buFont typeface="Wingdings" pitchFamily="2" charset="2"/>
              <a:buChar char="§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920750" indent="-457200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Compatible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with Android 3.0 and higher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  <a:p>
            <a:pPr marL="920750" indent="-457200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Avoid issues</a:t>
            </a:r>
            <a:r>
              <a:rPr lang="en-US" sz="3200" dirty="0" smtClean="0">
                <a:solidFill>
                  <a:schemeClr val="tx1"/>
                </a:solidFill>
              </a:rPr>
              <a:t> related to Various Android devices.</a:t>
            </a:r>
          </a:p>
          <a:p>
            <a:pPr marL="920750" indent="-457200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Free </a:t>
            </a:r>
            <a:r>
              <a:rPr lang="en-US" sz="3200" dirty="0" smtClean="0">
                <a:solidFill>
                  <a:schemeClr val="tx1"/>
                </a:solidFill>
              </a:rPr>
              <a:t>Android Platform and Cocos2d-x.</a:t>
            </a:r>
          </a:p>
          <a:p>
            <a:pPr marL="920750" indent="-457200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Graphics </a:t>
            </a:r>
            <a:r>
              <a:rPr lang="en-US" sz="3200" dirty="0">
                <a:solidFill>
                  <a:schemeClr val="tx1"/>
                </a:solidFill>
              </a:rPr>
              <a:t>: logos, sketches and </a:t>
            </a:r>
            <a:r>
              <a:rPr lang="en-US" sz="3200" dirty="0" smtClean="0">
                <a:solidFill>
                  <a:schemeClr val="tx1"/>
                </a:solidFill>
              </a:rPr>
              <a:t>backgrounds designed for about $60.</a:t>
            </a:r>
          </a:p>
          <a:p>
            <a:pPr marL="920750" indent="-457200">
              <a:buFont typeface="Wingdings" pitchFamily="2" charset="2"/>
              <a:buChar char="§"/>
            </a:pPr>
            <a:endParaRPr lang="en-US" sz="32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9815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411939" cy="460118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TOOLS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6313" y="850461"/>
            <a:ext cx="8236296" cy="5120640"/>
          </a:xfrm>
        </p:spPr>
        <p:txBody>
          <a:bodyPr>
            <a:noAutofit/>
          </a:bodyPr>
          <a:lstStyle/>
          <a:p>
            <a:pPr marL="920750" indent="-457200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Eclipse - Juno</a:t>
            </a:r>
          </a:p>
          <a:p>
            <a:pPr marL="920750" indent="-457200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SDK</a:t>
            </a:r>
            <a:r>
              <a:rPr lang="en-US" sz="3200" dirty="0">
                <a:solidFill>
                  <a:schemeClr val="tx1"/>
                </a:solidFill>
              </a:rPr>
              <a:t>: Software Development </a:t>
            </a:r>
            <a:r>
              <a:rPr lang="en-US" sz="3200" dirty="0" smtClean="0">
                <a:solidFill>
                  <a:schemeClr val="tx1"/>
                </a:solidFill>
              </a:rPr>
              <a:t>Kit</a:t>
            </a:r>
          </a:p>
          <a:p>
            <a:pPr marL="920750" indent="-457200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NDK</a:t>
            </a:r>
            <a:r>
              <a:rPr lang="en-US" sz="3200" dirty="0">
                <a:solidFill>
                  <a:schemeClr val="tx1"/>
                </a:solidFill>
              </a:rPr>
              <a:t>: Native Development Kit</a:t>
            </a:r>
          </a:p>
          <a:p>
            <a:pPr marL="920750" indent="-457200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Cocos2d-x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framework</a:t>
            </a:r>
          </a:p>
          <a:p>
            <a:pPr marL="920750" indent="-457200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JNI: Java Native Interface </a:t>
            </a:r>
          </a:p>
          <a:p>
            <a:pPr marL="920750" indent="-457200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Cygwin</a:t>
            </a:r>
            <a:r>
              <a:rPr lang="en-US" sz="3200" dirty="0">
                <a:solidFill>
                  <a:schemeClr val="tx1"/>
                </a:solidFill>
              </a:rPr>
              <a:t>: Linux-like environment for </a:t>
            </a:r>
            <a:r>
              <a:rPr lang="en-US" sz="3200" dirty="0" smtClean="0">
                <a:solidFill>
                  <a:schemeClr val="tx1"/>
                </a:solidFill>
              </a:rPr>
              <a:t>Windows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706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aturation sat="1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9944" y="809625"/>
            <a:ext cx="6570663" cy="6048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425587" cy="4601183"/>
          </a:xfrm>
        </p:spPr>
        <p:txBody>
          <a:bodyPr>
            <a:normAutofit/>
          </a:bodyPr>
          <a:lstStyle/>
          <a:p>
            <a:r>
              <a:rPr lang="en-US" sz="2800" b="1" dirty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7" y="864108"/>
            <a:ext cx="7499317" cy="512064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endParaRPr lang="en-US" sz="32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4400" dirty="0" smtClean="0">
                <a:solidFill>
                  <a:schemeClr val="tx1"/>
                </a:solidFill>
              </a:rPr>
              <a:t>CCNode class hierarchy</a:t>
            </a:r>
          </a:p>
          <a:p>
            <a:pPr marL="0" indent="0">
              <a:buNone/>
            </a:pPr>
            <a:endParaRPr lang="en-US" sz="4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44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4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400" dirty="0" smtClean="0">
              <a:solidFill>
                <a:schemeClr val="tx1"/>
              </a:solidFill>
            </a:endParaRPr>
          </a:p>
          <a:p>
            <a:pPr marL="523875" indent="-182563">
              <a:buFont typeface="Wingdings" pitchFamily="2" charset="2"/>
              <a:buChar char="Ø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523875" indent="-182563">
              <a:buFont typeface="Wingdings" pitchFamily="2" charset="2"/>
              <a:buChar char="Ø"/>
            </a:pPr>
            <a:endParaRPr lang="en-US" sz="3200" dirty="0">
              <a:solidFill>
                <a:schemeClr val="tx1"/>
              </a:solidFill>
            </a:endParaRPr>
          </a:p>
          <a:p>
            <a:pPr marL="523875" indent="-182563">
              <a:buFont typeface="Wingdings" pitchFamily="2" charset="2"/>
              <a:buChar char="Ø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523875" indent="-182563">
              <a:buFont typeface="Wingdings" pitchFamily="2" charset="2"/>
              <a:buChar char="Ø"/>
            </a:pPr>
            <a:endParaRPr lang="en-US" sz="3200" dirty="0">
              <a:solidFill>
                <a:schemeClr val="tx1"/>
              </a:solidFill>
            </a:endParaRPr>
          </a:p>
          <a:p>
            <a:pPr marL="34131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1119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425587" cy="4601183"/>
          </a:xfrm>
        </p:spPr>
        <p:txBody>
          <a:bodyPr>
            <a:normAutofit/>
          </a:bodyPr>
          <a:lstStyle/>
          <a:p>
            <a:r>
              <a:rPr lang="en-US" sz="2800" b="1" dirty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7" y="864108"/>
            <a:ext cx="7499317" cy="512064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4400" dirty="0">
                <a:solidFill>
                  <a:schemeClr val="tx1"/>
                </a:solidFill>
              </a:rPr>
              <a:t>Scenes, Layers, </a:t>
            </a:r>
            <a:r>
              <a:rPr lang="en-US" sz="4400" dirty="0" smtClean="0">
                <a:solidFill>
                  <a:schemeClr val="tx1"/>
                </a:solidFill>
              </a:rPr>
              <a:t>Sprites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 Think </a:t>
            </a:r>
            <a:r>
              <a:rPr lang="en-US" sz="3200" dirty="0">
                <a:solidFill>
                  <a:schemeClr val="tx1"/>
                </a:solidFill>
              </a:rPr>
              <a:t>for a Scene as a </a:t>
            </a:r>
            <a:r>
              <a:rPr lang="en-US" sz="3200" b="1" dirty="0" smtClean="0">
                <a:solidFill>
                  <a:schemeClr val="tx1"/>
                </a:solidFill>
              </a:rPr>
              <a:t>State</a:t>
            </a:r>
            <a:r>
              <a:rPr lang="en-US" sz="3200" dirty="0" smtClean="0">
                <a:solidFill>
                  <a:schemeClr val="tx1"/>
                </a:solidFill>
              </a:rPr>
              <a:t> of </a:t>
            </a:r>
            <a:r>
              <a:rPr lang="en-US" sz="3200" dirty="0">
                <a:solidFill>
                  <a:schemeClr val="tx1"/>
                </a:solidFill>
              </a:rPr>
              <a:t>your game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3200" b="1" dirty="0" smtClean="0">
                <a:solidFill>
                  <a:schemeClr val="tx1"/>
                </a:solidFill>
              </a:rPr>
              <a:t> Only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b="1" dirty="0">
                <a:solidFill>
                  <a:schemeClr val="tx1"/>
                </a:solidFill>
              </a:rPr>
              <a:t>One</a:t>
            </a:r>
            <a:r>
              <a:rPr lang="en-US" sz="3200" dirty="0">
                <a:solidFill>
                  <a:schemeClr val="tx1"/>
                </a:solidFill>
              </a:rPr>
              <a:t> scene running at the time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523875" indent="-182563">
              <a:buFont typeface="Wingdings" pitchFamily="2" charset="2"/>
              <a:buChar char="Ø"/>
            </a:pPr>
            <a:r>
              <a:rPr lang="en-US" sz="3200" dirty="0" smtClean="0">
                <a:solidFill>
                  <a:schemeClr val="tx1"/>
                </a:solidFill>
              </a:rPr>
              <a:t> Layer </a:t>
            </a:r>
            <a:r>
              <a:rPr lang="en-US" sz="3200" dirty="0">
                <a:solidFill>
                  <a:schemeClr val="tx1"/>
                </a:solidFill>
              </a:rPr>
              <a:t>is a visual object that can group other visual </a:t>
            </a:r>
            <a:r>
              <a:rPr lang="en-US" sz="3200" dirty="0" smtClean="0">
                <a:solidFill>
                  <a:schemeClr val="tx1"/>
                </a:solidFill>
              </a:rPr>
              <a:t>objects (Sprites).</a:t>
            </a:r>
          </a:p>
          <a:p>
            <a:pPr marL="341312" indent="0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523875" indent="-182563">
              <a:buFont typeface="Wingdings" pitchFamily="2" charset="2"/>
              <a:buChar char="Ø"/>
            </a:pPr>
            <a:endParaRPr lang="en-US" sz="3200" dirty="0">
              <a:solidFill>
                <a:schemeClr val="tx1"/>
              </a:solidFill>
            </a:endParaRPr>
          </a:p>
          <a:p>
            <a:pPr marL="523875" indent="-182563">
              <a:buFont typeface="Wingdings" pitchFamily="2" charset="2"/>
              <a:buChar char="Ø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523875" indent="-182563">
              <a:buFont typeface="Wingdings" pitchFamily="2" charset="2"/>
              <a:buChar char="Ø"/>
            </a:pPr>
            <a:endParaRPr lang="en-US" sz="3200" dirty="0">
              <a:solidFill>
                <a:schemeClr val="tx1"/>
              </a:solidFill>
            </a:endParaRPr>
          </a:p>
          <a:p>
            <a:pPr marL="34131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6" name="Picture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2040" y="3489655"/>
            <a:ext cx="5873088" cy="311609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11625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425587" cy="4601183"/>
          </a:xfrm>
        </p:spPr>
        <p:txBody>
          <a:bodyPr>
            <a:normAutofit/>
          </a:bodyPr>
          <a:lstStyle/>
          <a:p>
            <a:r>
              <a:rPr lang="en-US" sz="2800" b="1" dirty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7" y="864108"/>
            <a:ext cx="7499317" cy="512064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4400" dirty="0" smtClean="0">
                <a:solidFill>
                  <a:schemeClr val="tx1"/>
                </a:solidFill>
              </a:rPr>
              <a:t>Sprites</a:t>
            </a:r>
          </a:p>
          <a:p>
            <a:pPr marL="523875" indent="-182563">
              <a:buFont typeface="Wingdings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  They are visual objects </a:t>
            </a:r>
            <a:r>
              <a:rPr lang="en-US" sz="3200" dirty="0" smtClean="0">
                <a:solidFill>
                  <a:schemeClr val="tx1"/>
                </a:solidFill>
              </a:rPr>
              <a:t>inside layers.</a:t>
            </a:r>
          </a:p>
          <a:p>
            <a:pPr marL="523875" indent="-182563">
              <a:buFont typeface="Wingdings" pitchFamily="2" charset="2"/>
              <a:buChar char="Ø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523875" indent="-182563">
              <a:buFont typeface="Wingdings" pitchFamily="2" charset="2"/>
              <a:buChar char="Ø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523875" indent="-182563">
              <a:buFont typeface="Wingdings" pitchFamily="2" charset="2"/>
              <a:buChar char="Ø"/>
            </a:pPr>
            <a:endParaRPr lang="en-US" sz="3200" dirty="0">
              <a:solidFill>
                <a:schemeClr val="tx1"/>
              </a:solidFill>
            </a:endParaRPr>
          </a:p>
          <a:p>
            <a:pPr marL="523875" indent="-182563">
              <a:buFont typeface="Wingdings" pitchFamily="2" charset="2"/>
              <a:buChar char="Ø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523875" indent="-182563">
              <a:buFont typeface="Wingdings" pitchFamily="2" charset="2"/>
              <a:buChar char="Ø"/>
            </a:pPr>
            <a:endParaRPr lang="en-US" sz="3200" dirty="0">
              <a:solidFill>
                <a:schemeClr val="tx1"/>
              </a:solidFill>
            </a:endParaRPr>
          </a:p>
          <a:p>
            <a:pPr marL="34131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088" y="3003787"/>
            <a:ext cx="5876925" cy="3143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966047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425587" cy="4601183"/>
          </a:xfrm>
        </p:spPr>
        <p:txBody>
          <a:bodyPr>
            <a:normAutofit/>
          </a:bodyPr>
          <a:lstStyle/>
          <a:p>
            <a:r>
              <a:rPr lang="en-US" sz="2800" b="1" dirty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7" y="864108"/>
            <a:ext cx="7499317" cy="512064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4400" dirty="0" smtClean="0">
                <a:solidFill>
                  <a:schemeClr val="tx1"/>
                </a:solidFill>
              </a:rPr>
              <a:t>Facebook Authentication</a:t>
            </a:r>
          </a:p>
          <a:p>
            <a:pPr marL="523875" indent="-182563">
              <a:buFont typeface="Wingdings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  Social Authentication </a:t>
            </a:r>
            <a:r>
              <a:rPr lang="en-US" sz="3200" dirty="0" smtClean="0">
                <a:solidFill>
                  <a:schemeClr val="tx1"/>
                </a:solidFill>
              </a:rPr>
              <a:t>package(Java)</a:t>
            </a:r>
          </a:p>
          <a:p>
            <a:pPr marL="341312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523875" indent="-182563">
              <a:buFont typeface="Wingdings" pitchFamily="2" charset="2"/>
              <a:buChar char="Ø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523875" indent="-182563">
              <a:buFont typeface="Wingdings" pitchFamily="2" charset="2"/>
              <a:buChar char="Ø"/>
            </a:pPr>
            <a:endParaRPr lang="en-US" sz="3200" dirty="0">
              <a:solidFill>
                <a:schemeClr val="tx1"/>
              </a:solidFill>
            </a:endParaRPr>
          </a:p>
          <a:p>
            <a:pPr marL="523875" indent="-182563">
              <a:buFont typeface="Wingdings" pitchFamily="2" charset="2"/>
              <a:buChar char="Ø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523875" indent="-182563">
              <a:buFont typeface="Wingdings" pitchFamily="2" charset="2"/>
              <a:buChar char="Ø"/>
            </a:pPr>
            <a:endParaRPr lang="en-US" sz="3200" dirty="0">
              <a:solidFill>
                <a:schemeClr val="tx1"/>
              </a:solidFill>
            </a:endParaRPr>
          </a:p>
          <a:p>
            <a:pPr marL="34131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7" name="Picture 6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742" y="2826390"/>
            <a:ext cx="6040034" cy="328780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71237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425587" cy="4601183"/>
          </a:xfrm>
        </p:spPr>
        <p:txBody>
          <a:bodyPr>
            <a:normAutofit/>
          </a:bodyPr>
          <a:lstStyle/>
          <a:p>
            <a:r>
              <a:rPr lang="en-US" sz="2800" b="1" dirty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7" y="864108"/>
            <a:ext cx="7499317" cy="512064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4400" dirty="0" smtClean="0">
                <a:solidFill>
                  <a:schemeClr val="tx1"/>
                </a:solidFill>
              </a:rPr>
              <a:t>Facebook Authentication</a:t>
            </a:r>
          </a:p>
          <a:p>
            <a:pPr marL="523875" indent="-182563">
              <a:buFont typeface="Wingdings" pitchFamily="2" charset="2"/>
              <a:buChar char="Ø"/>
            </a:pPr>
            <a:r>
              <a:rPr lang="en-US" sz="3200" dirty="0">
                <a:solidFill>
                  <a:schemeClr val="tx1"/>
                </a:solidFill>
              </a:rPr>
              <a:t>  Social Authentication </a:t>
            </a:r>
            <a:r>
              <a:rPr lang="en-US" sz="3200" dirty="0" smtClean="0">
                <a:solidFill>
                  <a:schemeClr val="tx1"/>
                </a:solidFill>
              </a:rPr>
              <a:t>package(Java)</a:t>
            </a:r>
          </a:p>
          <a:p>
            <a:pPr marL="341312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523875" indent="-182563">
              <a:buFont typeface="Wingdings" pitchFamily="2" charset="2"/>
              <a:buChar char="Ø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523875" indent="-182563">
              <a:buFont typeface="Wingdings" pitchFamily="2" charset="2"/>
              <a:buChar char="Ø"/>
            </a:pPr>
            <a:endParaRPr lang="en-US" sz="3200" dirty="0">
              <a:solidFill>
                <a:schemeClr val="tx1"/>
              </a:solidFill>
            </a:endParaRPr>
          </a:p>
          <a:p>
            <a:pPr marL="523875" indent="-182563">
              <a:buFont typeface="Wingdings" pitchFamily="2" charset="2"/>
              <a:buChar char="Ø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523875" indent="-182563">
              <a:buFont typeface="Wingdings" pitchFamily="2" charset="2"/>
              <a:buChar char="Ø"/>
            </a:pPr>
            <a:endParaRPr lang="en-US" sz="3200" dirty="0">
              <a:solidFill>
                <a:schemeClr val="tx1"/>
              </a:solidFill>
            </a:endParaRPr>
          </a:p>
          <a:p>
            <a:pPr marL="34131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8742" y="2826390"/>
            <a:ext cx="6040034" cy="33153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8959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425587" cy="4601183"/>
          </a:xfrm>
        </p:spPr>
        <p:txBody>
          <a:bodyPr>
            <a:normAutofit/>
          </a:bodyPr>
          <a:lstStyle/>
          <a:p>
            <a:r>
              <a:rPr lang="en-US" sz="2800" b="1" dirty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7" y="864108"/>
            <a:ext cx="7499317" cy="512064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4400" dirty="0" smtClean="0">
                <a:solidFill>
                  <a:schemeClr val="tx1"/>
                </a:solidFill>
              </a:rPr>
              <a:t>Main Classes </a:t>
            </a:r>
            <a:r>
              <a:rPr lang="en-US" sz="4400" dirty="0">
                <a:solidFill>
                  <a:schemeClr val="tx1"/>
                </a:solidFill>
              </a:rPr>
              <a:t>and </a:t>
            </a:r>
            <a:r>
              <a:rPr lang="en-US" sz="4400" dirty="0" smtClean="0">
                <a:solidFill>
                  <a:schemeClr val="tx1"/>
                </a:solidFill>
              </a:rPr>
              <a:t>Game Parts</a:t>
            </a:r>
          </a:p>
          <a:p>
            <a:pPr marL="0" indent="0">
              <a:buNone/>
            </a:pPr>
            <a:endParaRPr lang="en-US" sz="4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44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341312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341312" indent="0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523875" indent="-182563">
              <a:buFont typeface="Wingdings" pitchFamily="2" charset="2"/>
              <a:buChar char="Ø"/>
            </a:pPr>
            <a:endParaRPr lang="en-US" sz="3200" dirty="0">
              <a:solidFill>
                <a:schemeClr val="tx1"/>
              </a:solidFill>
            </a:endParaRPr>
          </a:p>
          <a:p>
            <a:pPr marL="34131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642" y="2965544"/>
            <a:ext cx="1333500" cy="838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2339" y="1752528"/>
            <a:ext cx="657225" cy="330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596" y="1551509"/>
            <a:ext cx="1304925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6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7596" y="2482898"/>
            <a:ext cx="1304925" cy="809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8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646" y="3488563"/>
            <a:ext cx="1285875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9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6646" y="4567521"/>
            <a:ext cx="129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0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5168" y="1737671"/>
            <a:ext cx="695325" cy="10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1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3281" y="1513978"/>
            <a:ext cx="115252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2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08957" y="2303984"/>
            <a:ext cx="2486025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3" name="Picture 13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866" y="2114053"/>
            <a:ext cx="1123950" cy="628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4" name="Picture 14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866" y="2879532"/>
            <a:ext cx="1171575" cy="57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5" name="Picture 15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218" y="3579050"/>
            <a:ext cx="6762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6" name="Picture 16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331" y="3279013"/>
            <a:ext cx="1133475" cy="60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7" name="Picture 17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2331" y="3874325"/>
            <a:ext cx="114300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8" name="Picture 18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218" y="4483925"/>
            <a:ext cx="2486025" cy="857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59" name="Picture 19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866" y="4188650"/>
            <a:ext cx="1123950" cy="590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0" name="Picture 20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62866" y="4992801"/>
            <a:ext cx="1123950" cy="58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44299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02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0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0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02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02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02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2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425587" cy="4601183"/>
          </a:xfrm>
        </p:spPr>
        <p:txBody>
          <a:bodyPr>
            <a:normAutofit/>
          </a:bodyPr>
          <a:lstStyle/>
          <a:p>
            <a:r>
              <a:rPr lang="en-US" sz="2800" b="1" dirty="0"/>
              <a:t>IMPLEMENTATION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7" y="864108"/>
            <a:ext cx="7499317" cy="51206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4400" dirty="0">
                <a:solidFill>
                  <a:schemeClr val="tx1"/>
                </a:solidFill>
              </a:rPr>
              <a:t>Application Flow </a:t>
            </a:r>
            <a:r>
              <a:rPr lang="en-US" sz="4400" dirty="0" smtClean="0">
                <a:solidFill>
                  <a:schemeClr val="tx1"/>
                </a:solidFill>
              </a:rPr>
              <a:t>Chart</a:t>
            </a:r>
          </a:p>
          <a:p>
            <a:pPr marL="0" indent="0">
              <a:buNone/>
            </a:pPr>
            <a:endParaRPr lang="en-US" sz="44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4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44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4400" dirty="0">
              <a:solidFill>
                <a:schemeClr val="tx1"/>
              </a:solidFill>
            </a:endParaRPr>
          </a:p>
          <a:p>
            <a:pPr marL="341312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341312" indent="0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523875" indent="-182563">
              <a:buFont typeface="Wingdings" pitchFamily="2" charset="2"/>
              <a:buChar char="Ø"/>
            </a:pPr>
            <a:endParaRPr lang="en-US" sz="3200" dirty="0">
              <a:solidFill>
                <a:schemeClr val="tx1"/>
              </a:solidFill>
            </a:endParaRPr>
          </a:p>
          <a:p>
            <a:pPr marL="341312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5" name="Oval 4"/>
          <p:cNvSpPr/>
          <p:nvPr/>
        </p:nvSpPr>
        <p:spPr>
          <a:xfrm>
            <a:off x="3439234" y="2235808"/>
            <a:ext cx="1228299" cy="1296537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Start</a:t>
            </a:r>
          </a:p>
          <a:p>
            <a:pPr algn="ctr"/>
            <a:r>
              <a:rPr lang="en-US" sz="2400" b="1" dirty="0" smtClean="0"/>
              <a:t>Game</a:t>
            </a:r>
            <a:endParaRPr lang="en-US" sz="2400" b="1" dirty="0"/>
          </a:p>
        </p:txBody>
      </p:sp>
      <p:cxnSp>
        <p:nvCxnSpPr>
          <p:cNvPr id="8" name="Straight Arrow Connector 7"/>
          <p:cNvCxnSpPr>
            <a:endCxn id="9" idx="1"/>
          </p:cNvCxnSpPr>
          <p:nvPr/>
        </p:nvCxnSpPr>
        <p:spPr>
          <a:xfrm>
            <a:off x="4667533" y="2831909"/>
            <a:ext cx="457686" cy="1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Rounded Rectangle 8"/>
          <p:cNvSpPr/>
          <p:nvPr/>
        </p:nvSpPr>
        <p:spPr>
          <a:xfrm>
            <a:off x="5125219" y="2238232"/>
            <a:ext cx="1555845" cy="11873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Main</a:t>
            </a:r>
            <a:r>
              <a:rPr lang="en-US" dirty="0" smtClean="0"/>
              <a:t> </a:t>
            </a:r>
            <a:r>
              <a:rPr lang="en-US" sz="2400" b="1" dirty="0"/>
              <a:t>Menu</a:t>
            </a:r>
          </a:p>
        </p:txBody>
      </p:sp>
      <p:cxnSp>
        <p:nvCxnSpPr>
          <p:cNvPr id="11" name="Straight Arrow Connector 10"/>
          <p:cNvCxnSpPr>
            <a:stCxn id="9" idx="3"/>
          </p:cNvCxnSpPr>
          <p:nvPr/>
        </p:nvCxnSpPr>
        <p:spPr>
          <a:xfrm flipV="1">
            <a:off x="6681064" y="2831909"/>
            <a:ext cx="1146724" cy="1"/>
          </a:xfrm>
          <a:prstGeom prst="straightConnector1">
            <a:avLst/>
          </a:prstGeom>
          <a:ln w="19050">
            <a:headEnd type="none" w="med" len="med"/>
            <a:tailEnd type="arrow" w="med" len="med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Rounded Rectangle 16"/>
          <p:cNvSpPr/>
          <p:nvPr/>
        </p:nvSpPr>
        <p:spPr>
          <a:xfrm>
            <a:off x="7827788" y="2239117"/>
            <a:ext cx="1555845" cy="11873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SDK</a:t>
            </a:r>
          </a:p>
          <a:p>
            <a:pPr algn="ctr"/>
            <a:r>
              <a:rPr lang="en-US" sz="2400" b="1" dirty="0" smtClean="0"/>
              <a:t>NDK</a:t>
            </a:r>
            <a:endParaRPr lang="en-US" sz="2400" dirty="0"/>
          </a:p>
        </p:txBody>
      </p:sp>
      <p:sp>
        <p:nvSpPr>
          <p:cNvPr id="19" name="Rounded Rectangle 18"/>
          <p:cNvSpPr/>
          <p:nvPr/>
        </p:nvSpPr>
        <p:spPr>
          <a:xfrm>
            <a:off x="10493651" y="2290398"/>
            <a:ext cx="1555845" cy="11873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Playing Level</a:t>
            </a:r>
            <a:endParaRPr lang="en-US" sz="2400" b="1" dirty="0"/>
          </a:p>
        </p:txBody>
      </p:sp>
      <p:cxnSp>
        <p:nvCxnSpPr>
          <p:cNvPr id="23" name="Straight Arrow Connector 22"/>
          <p:cNvCxnSpPr/>
          <p:nvPr/>
        </p:nvCxnSpPr>
        <p:spPr>
          <a:xfrm flipV="1">
            <a:off x="8605710" y="3436960"/>
            <a:ext cx="0" cy="811144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253" name="Straight Arrow Connector 10252"/>
          <p:cNvCxnSpPr>
            <a:endCxn id="9" idx="0"/>
          </p:cNvCxnSpPr>
          <p:nvPr/>
        </p:nvCxnSpPr>
        <p:spPr>
          <a:xfrm>
            <a:off x="5903142" y="1511417"/>
            <a:ext cx="0" cy="726815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>
          <a:xfrm>
            <a:off x="5125217" y="4636478"/>
            <a:ext cx="1555845" cy="1187355"/>
          </a:xfrm>
          <a:prstGeom prst="round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smtClean="0"/>
              <a:t>End</a:t>
            </a:r>
          </a:p>
          <a:p>
            <a:pPr algn="ctr"/>
            <a:r>
              <a:rPr lang="en-US" sz="2400" b="1" dirty="0" smtClean="0"/>
              <a:t>Game</a:t>
            </a:r>
            <a:endParaRPr lang="en-US" sz="2400" b="1" dirty="0"/>
          </a:p>
        </p:txBody>
      </p:sp>
      <p:sp>
        <p:nvSpPr>
          <p:cNvPr id="10258" name="TextBox 10257"/>
          <p:cNvSpPr txBox="1"/>
          <p:nvPr/>
        </p:nvSpPr>
        <p:spPr>
          <a:xfrm>
            <a:off x="8215952" y="3111690"/>
            <a:ext cx="45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10260" name="TextBox 10259"/>
          <p:cNvSpPr txBox="1"/>
          <p:nvPr/>
        </p:nvSpPr>
        <p:spPr>
          <a:xfrm>
            <a:off x="5718411" y="266131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sp>
        <p:nvSpPr>
          <p:cNvPr id="10261" name="TextBox 10260"/>
          <p:cNvSpPr txBox="1"/>
          <p:nvPr/>
        </p:nvSpPr>
        <p:spPr>
          <a:xfrm>
            <a:off x="6496334" y="1311362"/>
            <a:ext cx="15311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Exit or Failure</a:t>
            </a:r>
            <a:endParaRPr lang="en-US" sz="2000" b="1" dirty="0"/>
          </a:p>
        </p:txBody>
      </p:sp>
      <p:cxnSp>
        <p:nvCxnSpPr>
          <p:cNvPr id="32" name="Straight Connector 31"/>
          <p:cNvCxnSpPr/>
          <p:nvPr/>
        </p:nvCxnSpPr>
        <p:spPr>
          <a:xfrm flipV="1">
            <a:off x="8578059" y="1542196"/>
            <a:ext cx="0" cy="696922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flipH="1">
            <a:off x="8027523" y="1542196"/>
            <a:ext cx="550536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9516891" y="2478852"/>
            <a:ext cx="84350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Initiate</a:t>
            </a:r>
            <a:endParaRPr lang="en-US" sz="2000" b="1" dirty="0"/>
          </a:p>
          <a:p>
            <a:r>
              <a:rPr lang="en-US" sz="2000" b="1" dirty="0"/>
              <a:t>Levels</a:t>
            </a:r>
          </a:p>
        </p:txBody>
      </p:sp>
      <p:sp>
        <p:nvSpPr>
          <p:cNvPr id="73" name="TextBox 72"/>
          <p:cNvSpPr txBox="1"/>
          <p:nvPr/>
        </p:nvSpPr>
        <p:spPr>
          <a:xfrm>
            <a:off x="6745839" y="2439242"/>
            <a:ext cx="86594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Launch</a:t>
            </a:r>
            <a:endParaRPr lang="en-US" sz="2000" b="1" dirty="0"/>
          </a:p>
          <a:p>
            <a:r>
              <a:rPr lang="en-US" sz="2000" b="1" dirty="0" smtClean="0"/>
              <a:t>Games</a:t>
            </a:r>
            <a:endParaRPr lang="en-US" sz="2000" b="1" dirty="0"/>
          </a:p>
        </p:txBody>
      </p:sp>
      <p:cxnSp>
        <p:nvCxnSpPr>
          <p:cNvPr id="43" name="Straight Connector 42"/>
          <p:cNvCxnSpPr/>
          <p:nvPr/>
        </p:nvCxnSpPr>
        <p:spPr>
          <a:xfrm>
            <a:off x="5903142" y="1511417"/>
            <a:ext cx="593192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9653130" y="3951027"/>
            <a:ext cx="74892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Finish</a:t>
            </a:r>
            <a:endParaRPr lang="en-US" sz="2000" b="1" dirty="0"/>
          </a:p>
          <a:p>
            <a:r>
              <a:rPr lang="en-US" sz="2000" b="1" dirty="0" smtClean="0"/>
              <a:t>Level</a:t>
            </a:r>
            <a:endParaRPr lang="en-US" sz="2000" b="1" dirty="0"/>
          </a:p>
        </p:txBody>
      </p:sp>
      <p:cxnSp>
        <p:nvCxnSpPr>
          <p:cNvPr id="48" name="Straight Connector 47"/>
          <p:cNvCxnSpPr>
            <a:stCxn id="19" idx="2"/>
          </p:cNvCxnSpPr>
          <p:nvPr/>
        </p:nvCxnSpPr>
        <p:spPr>
          <a:xfrm flipH="1">
            <a:off x="11271573" y="3477753"/>
            <a:ext cx="1" cy="764889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H="1">
            <a:off x="10424879" y="4242642"/>
            <a:ext cx="846695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H="1">
            <a:off x="8605710" y="4242642"/>
            <a:ext cx="1047420" cy="0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5322693" y="3847994"/>
            <a:ext cx="116089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 smtClean="0"/>
              <a:t>Game Exit</a:t>
            </a:r>
            <a:endParaRPr lang="en-US" sz="2000" b="1" dirty="0"/>
          </a:p>
        </p:txBody>
      </p:sp>
      <p:cxnSp>
        <p:nvCxnSpPr>
          <p:cNvPr id="56" name="Straight Connector 55"/>
          <p:cNvCxnSpPr>
            <a:stCxn id="9" idx="2"/>
          </p:cNvCxnSpPr>
          <p:nvPr/>
        </p:nvCxnSpPr>
        <p:spPr>
          <a:xfrm flipH="1">
            <a:off x="5903141" y="3425587"/>
            <a:ext cx="1" cy="416945"/>
          </a:xfrm>
          <a:prstGeom prst="line">
            <a:avLst/>
          </a:prstGeom>
          <a:ln w="1905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Straight Arrow Connector 58"/>
          <p:cNvCxnSpPr/>
          <p:nvPr/>
        </p:nvCxnSpPr>
        <p:spPr>
          <a:xfrm>
            <a:off x="5909521" y="4228297"/>
            <a:ext cx="2" cy="416271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7" name="Straight Arrow Connector 66"/>
          <p:cNvCxnSpPr>
            <a:stCxn id="17" idx="3"/>
          </p:cNvCxnSpPr>
          <p:nvPr/>
        </p:nvCxnSpPr>
        <p:spPr>
          <a:xfrm>
            <a:off x="9383633" y="2832795"/>
            <a:ext cx="1110018" cy="0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0209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2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2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 animBg="1"/>
      <p:bldP spid="9" grpId="0" animBg="1"/>
      <p:bldP spid="17" grpId="0" animBg="1"/>
      <p:bldP spid="19" grpId="0" animBg="1"/>
      <p:bldP spid="47" grpId="0" animBg="1"/>
      <p:bldP spid="10261" grpId="0"/>
      <p:bldP spid="39" grpId="0"/>
      <p:bldP spid="73" grpId="0"/>
      <p:bldP spid="78" grpId="0"/>
      <p:bldP spid="8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32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 Introduction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 Why Android </a:t>
            </a:r>
            <a:r>
              <a:rPr lang="en-US" sz="3600" dirty="0">
                <a:solidFill>
                  <a:schemeClr val="tx1"/>
                </a:solidFill>
              </a:rPr>
              <a:t>?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 Why </a:t>
            </a:r>
            <a:r>
              <a:rPr lang="en-US" sz="3600" dirty="0">
                <a:solidFill>
                  <a:schemeClr val="tx1"/>
                </a:solidFill>
              </a:rPr>
              <a:t>Cocos2d-x ?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 Previous </a:t>
            </a:r>
            <a:r>
              <a:rPr lang="en-US" sz="3600" dirty="0">
                <a:solidFill>
                  <a:schemeClr val="tx1"/>
                </a:solidFill>
              </a:rPr>
              <a:t>Work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 Constraints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 Tools</a:t>
            </a:r>
            <a:endParaRPr lang="en-US" sz="36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 Implementation</a:t>
            </a:r>
            <a:endParaRPr lang="en-US" sz="36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 Future </a:t>
            </a:r>
            <a:r>
              <a:rPr lang="en-US" sz="3600" dirty="0">
                <a:solidFill>
                  <a:schemeClr val="tx1"/>
                </a:solidFill>
              </a:rPr>
              <a:t>work</a:t>
            </a:r>
          </a:p>
          <a:p>
            <a:pPr>
              <a:buFont typeface="Wingdings" pitchFamily="2" charset="2"/>
              <a:buChar char="§"/>
            </a:pPr>
            <a:r>
              <a:rPr lang="en-US" sz="3600" dirty="0" smtClean="0">
                <a:solidFill>
                  <a:schemeClr val="tx1"/>
                </a:solidFill>
              </a:rPr>
              <a:t> Demo time</a:t>
            </a:r>
          </a:p>
          <a:p>
            <a:pPr>
              <a:buFont typeface="Wingdings" pitchFamily="2" charset="2"/>
              <a:buChar char="§"/>
            </a:pPr>
            <a:endParaRPr lang="en-US" sz="3200" dirty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OUTLINE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7377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3773" y="1123837"/>
            <a:ext cx="3057100" cy="4601183"/>
          </a:xfrm>
        </p:spPr>
        <p:txBody>
          <a:bodyPr>
            <a:normAutofit/>
          </a:bodyPr>
          <a:lstStyle/>
          <a:p>
            <a:pPr algn="ctr"/>
            <a:r>
              <a:rPr lang="en-US" b="1" dirty="0" smtClean="0"/>
              <a:t>FUTURE WORK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6313" y="850461"/>
            <a:ext cx="7772272" cy="512064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 Matching newer </a:t>
            </a:r>
            <a:r>
              <a:rPr lang="en-US" sz="3200" dirty="0">
                <a:solidFill>
                  <a:schemeClr val="tx1"/>
                </a:solidFill>
              </a:rPr>
              <a:t>versions of Android </a:t>
            </a:r>
            <a:r>
              <a:rPr lang="en-US" sz="3200" dirty="0" smtClean="0">
                <a:solidFill>
                  <a:schemeClr val="tx1"/>
                </a:solidFill>
              </a:rPr>
              <a:t>OS.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 Implementing 3-D game </a:t>
            </a:r>
            <a:r>
              <a:rPr lang="en-US" sz="3200" dirty="0" smtClean="0">
                <a:solidFill>
                  <a:schemeClr val="tx1"/>
                </a:solidFill>
              </a:rPr>
              <a:t>using </a:t>
            </a:r>
            <a:r>
              <a:rPr lang="en-US" sz="3200" dirty="0">
                <a:solidFill>
                  <a:schemeClr val="tx1"/>
                </a:solidFill>
              </a:rPr>
              <a:t>newer version of cocos2d-x that supports 3D visual objects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 Improving Game:</a:t>
            </a:r>
          </a:p>
          <a:p>
            <a:pPr marL="395288" indent="-163513">
              <a:buFont typeface="Arial" pitchFamily="34" charset="0"/>
              <a:buChar char="•"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Multiple </a:t>
            </a:r>
            <a:r>
              <a:rPr lang="en-US" sz="2800" dirty="0">
                <a:solidFill>
                  <a:schemeClr val="tx1"/>
                </a:solidFill>
              </a:rPr>
              <a:t>players in the same </a:t>
            </a:r>
            <a:r>
              <a:rPr lang="en-US" sz="2800" dirty="0" smtClean="0">
                <a:solidFill>
                  <a:schemeClr val="tx1"/>
                </a:solidFill>
              </a:rPr>
              <a:t>time.</a:t>
            </a:r>
          </a:p>
          <a:p>
            <a:pPr marL="395288" indent="-163513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Using </a:t>
            </a:r>
            <a:r>
              <a:rPr lang="en-US" sz="2800" dirty="0">
                <a:solidFill>
                  <a:schemeClr val="tx1"/>
                </a:solidFill>
              </a:rPr>
              <a:t>GPS tracking </a:t>
            </a:r>
            <a:r>
              <a:rPr lang="en-US" sz="2800" dirty="0" smtClean="0">
                <a:solidFill>
                  <a:schemeClr val="tx1"/>
                </a:solidFill>
              </a:rPr>
              <a:t>system.</a:t>
            </a:r>
          </a:p>
          <a:p>
            <a:pPr marL="395288" indent="-163513">
              <a:buFont typeface="Arial" pitchFamily="34" charset="0"/>
              <a:buChar char="•"/>
            </a:pPr>
            <a:r>
              <a:rPr lang="en-US" sz="2800" dirty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Connecting players via Server to start Challenge.</a:t>
            </a:r>
            <a:endParaRPr lang="en-US" sz="28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7299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327" y="2098343"/>
            <a:ext cx="2834640" cy="2377440"/>
          </a:xfrm>
        </p:spPr>
        <p:txBody>
          <a:bodyPr>
            <a:normAutofit/>
          </a:bodyPr>
          <a:lstStyle/>
          <a:p>
            <a:pPr algn="ctr"/>
            <a:r>
              <a:rPr lang="en-US" sz="4400" b="1" dirty="0" smtClean="0"/>
              <a:t>LET’S</a:t>
            </a:r>
            <a:br>
              <a:rPr lang="en-US" sz="4400" b="1" dirty="0" smtClean="0"/>
            </a:br>
            <a:r>
              <a:rPr lang="en-US" sz="4400" b="1" dirty="0" smtClean="0"/>
              <a:t/>
            </a:r>
            <a:br>
              <a:rPr lang="en-US" sz="4400" b="1" dirty="0" smtClean="0"/>
            </a:br>
            <a:r>
              <a:rPr lang="en-US" sz="4400" b="1" dirty="0" smtClean="0"/>
              <a:t>GO</a:t>
            </a:r>
            <a:endParaRPr lang="en-US" sz="4400" b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67912" y="868680"/>
            <a:ext cx="7315200" cy="5120640"/>
          </a:xfrm>
        </p:spPr>
      </p:pic>
    </p:spTree>
    <p:extLst>
      <p:ext uri="{BB962C8B-B14F-4D97-AF65-F5344CB8AC3E}">
        <p14:creationId xmlns:p14="http://schemas.microsoft.com/office/powerpoint/2010/main" val="29200252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22</a:t>
            </a:fld>
            <a:endParaRPr lang="en-US" dirty="0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4682" y="868363"/>
            <a:ext cx="4940136" cy="5121275"/>
          </a:xfrm>
        </p:spPr>
      </p:pic>
    </p:spTree>
    <p:extLst>
      <p:ext uri="{BB962C8B-B14F-4D97-AF65-F5344CB8AC3E}">
        <p14:creationId xmlns:p14="http://schemas.microsoft.com/office/powerpoint/2010/main" val="38771430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411939" cy="460118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 smtClean="0"/>
              <a:t>INTRUDUCTION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28074" y="823165"/>
            <a:ext cx="7676738" cy="5120640"/>
          </a:xfrm>
        </p:spPr>
        <p:txBody>
          <a:bodyPr>
            <a:noAutofit/>
          </a:bodyPr>
          <a:lstStyle/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3200" b="1" dirty="0" smtClean="0">
                <a:solidFill>
                  <a:schemeClr val="tx1"/>
                </a:solidFill>
              </a:rPr>
              <a:t> FARM MOLES </a:t>
            </a:r>
            <a:r>
              <a:rPr lang="en-US" sz="3200" dirty="0" smtClean="0">
                <a:solidFill>
                  <a:schemeClr val="tx1"/>
                </a:solidFill>
              </a:rPr>
              <a:t>is a 2D Game</a:t>
            </a:r>
          </a:p>
          <a:p>
            <a:pPr marL="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   with Two Skins:</a:t>
            </a:r>
          </a:p>
          <a:p>
            <a:pPr marL="736600" indent="-163513"/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Farm Moles skin</a:t>
            </a:r>
          </a:p>
          <a:p>
            <a:pPr marL="736600" indent="-163513"/>
            <a:r>
              <a:rPr lang="en-US" sz="3200" dirty="0" smtClean="0">
                <a:solidFill>
                  <a:schemeClr val="tx1"/>
                </a:solidFill>
              </a:rPr>
              <a:t> Space Invaders skin</a:t>
            </a:r>
          </a:p>
          <a:p>
            <a:pPr marL="573087" indent="0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Goal: Create a </a:t>
            </a:r>
            <a:r>
              <a:rPr lang="en-US" sz="3200" dirty="0">
                <a:solidFill>
                  <a:schemeClr val="tx1"/>
                </a:solidFill>
              </a:rPr>
              <a:t>full-fledged Android </a:t>
            </a:r>
            <a:r>
              <a:rPr lang="en-US" sz="3200" dirty="0" smtClean="0">
                <a:solidFill>
                  <a:schemeClr val="tx1"/>
                </a:solidFill>
              </a:rPr>
              <a:t>game using Android platform &amp; Cocos2d-x framework</a:t>
            </a:r>
            <a:r>
              <a:rPr lang="en-US" sz="3200" dirty="0">
                <a:solidFill>
                  <a:schemeClr val="tx1"/>
                </a:solidFill>
              </a:rPr>
              <a:t>.</a:t>
            </a: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5122" name="Picture 2" descr="D:\Graduation Project files\نماذج التقرير النهائي\Presentation\Photos\4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00213" y="1213727"/>
            <a:ext cx="2595917" cy="2631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8725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411939" cy="460118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WHY </a:t>
            </a:r>
            <a:r>
              <a:rPr lang="en-US" sz="4000" b="1" dirty="0"/>
              <a:t>ANDROID </a:t>
            </a:r>
            <a:r>
              <a:rPr lang="en-US" sz="4000" b="1" dirty="0" smtClean="0"/>
              <a:t>?</a:t>
            </a:r>
            <a:br>
              <a:rPr lang="en-US" sz="4000" b="1" dirty="0" smtClean="0"/>
            </a:br>
            <a:r>
              <a:rPr lang="en-US" sz="4000" b="1" dirty="0" smtClean="0"/>
              <a:t>- 1 -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8" y="864108"/>
            <a:ext cx="7676738" cy="5120640"/>
          </a:xfrm>
        </p:spPr>
        <p:txBody>
          <a:bodyPr>
            <a:noAutofit/>
          </a:bodyPr>
          <a:lstStyle/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 Statistics about Android </a:t>
            </a:r>
            <a:r>
              <a:rPr lang="en-US" sz="3200" dirty="0">
                <a:solidFill>
                  <a:schemeClr val="tx1"/>
                </a:solidFill>
              </a:rPr>
              <a:t>show </a:t>
            </a:r>
            <a:r>
              <a:rPr lang="en-US" sz="3200" dirty="0" smtClean="0">
                <a:solidFill>
                  <a:schemeClr val="tx1"/>
                </a:solidFill>
              </a:rPr>
              <a:t>that:</a:t>
            </a:r>
          </a:p>
          <a:p>
            <a:pPr marL="736600" indent="-163513"/>
            <a:r>
              <a:rPr lang="en-US" sz="3200" b="1" dirty="0" smtClean="0">
                <a:solidFill>
                  <a:schemeClr val="tx1"/>
                </a:solidFill>
              </a:rPr>
              <a:t> Most</a:t>
            </a:r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dirty="0">
                <a:solidFill>
                  <a:schemeClr val="tx1"/>
                </a:solidFill>
              </a:rPr>
              <a:t>commonly used smartphone </a:t>
            </a:r>
            <a:r>
              <a:rPr lang="en-US" sz="3200" dirty="0" smtClean="0">
                <a:solidFill>
                  <a:schemeClr val="tx1"/>
                </a:solidFill>
              </a:rPr>
              <a:t>platform.</a:t>
            </a:r>
            <a:endParaRPr lang="en-US" sz="3200" dirty="0">
              <a:solidFill>
                <a:schemeClr val="tx1"/>
              </a:solidFill>
            </a:endParaRPr>
          </a:p>
          <a:p>
            <a:pPr marL="736600" indent="-163513"/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Devices</a:t>
            </a:r>
            <a:r>
              <a:rPr lang="en-US" sz="3200" dirty="0" smtClean="0">
                <a:solidFill>
                  <a:schemeClr val="tx1"/>
                </a:solidFill>
              </a:rPr>
              <a:t>: More than 300 million sold worldwide.</a:t>
            </a:r>
          </a:p>
          <a:p>
            <a:pPr marL="736600" indent="-163513"/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Apps</a:t>
            </a:r>
            <a:r>
              <a:rPr lang="en-US" sz="3200" dirty="0" smtClean="0">
                <a:solidFill>
                  <a:schemeClr val="tx1"/>
                </a:solidFill>
              </a:rPr>
              <a:t>: More than 850,000 on Android Markets </a:t>
            </a:r>
            <a:r>
              <a:rPr lang="en-US" sz="3200" dirty="0">
                <a:solidFill>
                  <a:schemeClr val="tx1"/>
                </a:solidFill>
              </a:rPr>
              <a:t>until December </a:t>
            </a:r>
            <a:r>
              <a:rPr lang="en-US" sz="3200" dirty="0" smtClean="0">
                <a:solidFill>
                  <a:schemeClr val="tx1"/>
                </a:solidFill>
              </a:rPr>
              <a:t>1st, 2013.</a:t>
            </a:r>
          </a:p>
          <a:p>
            <a:pPr marL="736600" indent="-163513"/>
            <a:r>
              <a:rPr lang="en-US" sz="3200" dirty="0" smtClean="0">
                <a:solidFill>
                  <a:schemeClr val="tx1"/>
                </a:solidFill>
              </a:rPr>
              <a:t> </a:t>
            </a:r>
            <a:r>
              <a:rPr lang="en-US" sz="3200" b="1" dirty="0" smtClean="0">
                <a:solidFill>
                  <a:schemeClr val="tx1"/>
                </a:solidFill>
              </a:rPr>
              <a:t>15% </a:t>
            </a:r>
            <a:r>
              <a:rPr lang="en-US" sz="3200" dirty="0" smtClean="0">
                <a:solidFill>
                  <a:schemeClr val="tx1"/>
                </a:solidFill>
              </a:rPr>
              <a:t>of these apps are GAMES.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41286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411939" cy="460118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WHY </a:t>
            </a:r>
            <a:r>
              <a:rPr lang="en-US" sz="4000" b="1" dirty="0"/>
              <a:t>ANDROID </a:t>
            </a:r>
            <a:r>
              <a:rPr lang="en-US" sz="4000" b="1" dirty="0" smtClean="0"/>
              <a:t>?</a:t>
            </a:r>
            <a:br>
              <a:rPr lang="en-US" sz="4000" b="1" dirty="0" smtClean="0"/>
            </a:br>
            <a:r>
              <a:rPr lang="en-US" sz="4000" b="1" dirty="0" smtClean="0"/>
              <a:t>- 2 -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 Android </a:t>
            </a:r>
            <a:r>
              <a:rPr lang="en-US" sz="3200" dirty="0">
                <a:solidFill>
                  <a:schemeClr val="tx1"/>
                </a:solidFill>
              </a:rPr>
              <a:t>is an </a:t>
            </a:r>
            <a:r>
              <a:rPr lang="en-US" sz="3200" b="1" dirty="0" smtClean="0">
                <a:solidFill>
                  <a:schemeClr val="tx1"/>
                </a:solidFill>
              </a:rPr>
              <a:t>Open Platform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 Programmed using either C/C++ or Java (</a:t>
            </a:r>
            <a:r>
              <a:rPr lang="en-US" sz="3200" b="1" dirty="0" smtClean="0">
                <a:solidFill>
                  <a:schemeClr val="tx1"/>
                </a:solidFill>
              </a:rPr>
              <a:t>well documented</a:t>
            </a:r>
            <a:r>
              <a:rPr lang="en-US" sz="3200" dirty="0" smtClean="0">
                <a:solidFill>
                  <a:schemeClr val="tx1"/>
                </a:solidFill>
              </a:rPr>
              <a:t>)</a:t>
            </a:r>
            <a:endParaRPr lang="en-US" sz="3200" dirty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 Create </a:t>
            </a:r>
            <a:r>
              <a:rPr lang="en-US" sz="3200" dirty="0">
                <a:solidFill>
                  <a:schemeClr val="tx1"/>
                </a:solidFill>
              </a:rPr>
              <a:t>&amp; Publish Android </a:t>
            </a:r>
            <a:r>
              <a:rPr lang="en-US" sz="3200" dirty="0" smtClean="0">
                <a:solidFill>
                  <a:schemeClr val="tx1"/>
                </a:solidFill>
              </a:rPr>
              <a:t>Apps </a:t>
            </a:r>
            <a:r>
              <a:rPr lang="en-US" sz="3200" dirty="0">
                <a:solidFill>
                  <a:schemeClr val="tx1"/>
                </a:solidFill>
              </a:rPr>
              <a:t>for </a:t>
            </a:r>
            <a:r>
              <a:rPr lang="en-US" sz="3200" b="1" dirty="0">
                <a:solidFill>
                  <a:schemeClr val="tx1"/>
                </a:solidFill>
              </a:rPr>
              <a:t>F</a:t>
            </a:r>
            <a:r>
              <a:rPr lang="en-US" sz="3200" b="1" dirty="0" smtClean="0">
                <a:solidFill>
                  <a:schemeClr val="tx1"/>
                </a:solidFill>
              </a:rPr>
              <a:t>ree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9217" y="3372968"/>
            <a:ext cx="4340443" cy="28936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3698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dirty="0" smtClean="0"/>
              <a:t>ANDROID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en-US" sz="3200" b="1" dirty="0" smtClean="0"/>
              <a:t>VS.</a:t>
            </a:r>
            <a:br>
              <a:rPr lang="en-US" sz="3200" b="1" dirty="0" smtClean="0"/>
            </a:br>
            <a:r>
              <a:rPr lang="en-US" sz="4000" b="1" dirty="0" smtClean="0"/>
              <a:t>iOS</a:t>
            </a:r>
            <a:endParaRPr lang="en-US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3200" dirty="0" smtClean="0">
                <a:solidFill>
                  <a:schemeClr val="tx1"/>
                </a:solidFill>
              </a:rPr>
              <a:t> </a:t>
            </a: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405" y="665186"/>
            <a:ext cx="6057900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1584" y="2262950"/>
            <a:ext cx="4843390" cy="5557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86301" y="3009383"/>
            <a:ext cx="4952565" cy="486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2911" y="3648270"/>
            <a:ext cx="5170915" cy="60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3941" y="4314664"/>
            <a:ext cx="5508364" cy="605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17913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411939" cy="4601183"/>
          </a:xfrm>
        </p:spPr>
        <p:txBody>
          <a:bodyPr>
            <a:normAutofit/>
          </a:bodyPr>
          <a:lstStyle/>
          <a:p>
            <a:pPr algn="ctr"/>
            <a:r>
              <a:rPr lang="en-US" sz="3200" b="1" dirty="0"/>
              <a:t>WHY </a:t>
            </a:r>
            <a:r>
              <a:rPr lang="en-US" sz="4000" b="1" dirty="0" smtClean="0"/>
              <a:t>COCOS2D-X?</a:t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r>
              <a:rPr lang="en-US" sz="4000" b="1" dirty="0" smtClean="0"/>
              <a:t/>
            </a:r>
            <a:br>
              <a:rPr lang="en-US" sz="4000" b="1" dirty="0" smtClean="0"/>
            </a:br>
            <a:r>
              <a:rPr lang="en-US" sz="4000" b="1" dirty="0"/>
              <a:t/>
            </a:r>
            <a:br>
              <a:rPr lang="en-US" sz="4000" b="1" dirty="0"/>
            </a:b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6313" y="850461"/>
            <a:ext cx="7315200" cy="5120640"/>
          </a:xfrm>
        </p:spPr>
        <p:txBody>
          <a:bodyPr>
            <a:noAutofit/>
          </a:bodyPr>
          <a:lstStyle/>
          <a:p>
            <a:pPr>
              <a:buFont typeface="Wingdings" pitchFamily="2" charset="2"/>
              <a:buChar char="§"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920750" indent="-457200">
              <a:buFont typeface="Wingdings" pitchFamily="2" charset="2"/>
              <a:buChar char="§"/>
            </a:pPr>
            <a:r>
              <a:rPr lang="en-US" sz="3200" b="1" dirty="0" smtClean="0">
                <a:solidFill>
                  <a:schemeClr val="tx1"/>
                </a:solidFill>
              </a:rPr>
              <a:t>Open </a:t>
            </a:r>
            <a:r>
              <a:rPr lang="en-US" sz="3200" b="1" dirty="0">
                <a:solidFill>
                  <a:schemeClr val="tx1"/>
                </a:solidFill>
              </a:rPr>
              <a:t>Source </a:t>
            </a:r>
            <a:r>
              <a:rPr lang="en-US" sz="3200" dirty="0">
                <a:solidFill>
                  <a:schemeClr val="tx1"/>
                </a:solidFill>
              </a:rPr>
              <a:t>game engine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  <a:p>
            <a:pPr marL="920750" indent="-457200">
              <a:buFont typeface="Wingdings" pitchFamily="2" charset="2"/>
              <a:buChar char="§"/>
            </a:pPr>
            <a:r>
              <a:rPr lang="en-US" sz="3200" b="1" dirty="0" smtClean="0">
                <a:solidFill>
                  <a:schemeClr val="tx1"/>
                </a:solidFill>
              </a:rPr>
              <a:t>Powerful </a:t>
            </a:r>
            <a:r>
              <a:rPr lang="en-US" sz="3200" dirty="0" smtClean="0">
                <a:solidFill>
                  <a:schemeClr val="tx1"/>
                </a:solidFill>
              </a:rPr>
              <a:t>features for game dev.</a:t>
            </a:r>
          </a:p>
          <a:p>
            <a:pPr marL="920750" indent="-457200">
              <a:buFont typeface="Wingdings" pitchFamily="2" charset="2"/>
              <a:buChar char="§"/>
            </a:pPr>
            <a:r>
              <a:rPr lang="en-US" sz="3200" b="1" dirty="0" smtClean="0">
                <a:solidFill>
                  <a:schemeClr val="tx1"/>
                </a:solidFill>
              </a:rPr>
              <a:t>Cross</a:t>
            </a:r>
            <a:r>
              <a:rPr lang="en-US" sz="3200" dirty="0" smtClean="0">
                <a:solidFill>
                  <a:schemeClr val="tx1"/>
                </a:solidFill>
              </a:rPr>
              <a:t> Platform.</a:t>
            </a:r>
          </a:p>
          <a:p>
            <a:pPr marL="920750" indent="-457200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Ability to </a:t>
            </a:r>
            <a:r>
              <a:rPr lang="en-US" sz="3200" dirty="0">
                <a:solidFill>
                  <a:schemeClr val="tx1"/>
                </a:solidFill>
              </a:rPr>
              <a:t>deploy </a:t>
            </a:r>
            <a:r>
              <a:rPr lang="en-US" sz="3200" b="1" dirty="0" smtClean="0">
                <a:solidFill>
                  <a:schemeClr val="tx1"/>
                </a:solidFill>
              </a:rPr>
              <a:t>Same Base Code </a:t>
            </a:r>
            <a:r>
              <a:rPr lang="en-US" sz="3200" dirty="0">
                <a:solidFill>
                  <a:schemeClr val="tx1"/>
                </a:solidFill>
              </a:rPr>
              <a:t>on </a:t>
            </a:r>
            <a:r>
              <a:rPr lang="en-US" sz="3200" dirty="0" smtClean="0">
                <a:solidFill>
                  <a:schemeClr val="tx1"/>
                </a:solidFill>
              </a:rPr>
              <a:t>Android</a:t>
            </a:r>
            <a:r>
              <a:rPr lang="en-US" sz="3200" dirty="0">
                <a:solidFill>
                  <a:schemeClr val="tx1"/>
                </a:solidFill>
              </a:rPr>
              <a:t>, iOS, Windows Phone and </a:t>
            </a:r>
            <a:r>
              <a:rPr lang="en-US" sz="3200" dirty="0" smtClean="0">
                <a:solidFill>
                  <a:schemeClr val="tx1"/>
                </a:solidFill>
              </a:rPr>
              <a:t>Blackberry Devices.</a:t>
            </a:r>
          </a:p>
          <a:p>
            <a:pPr>
              <a:buFont typeface="Wingdings" pitchFamily="2" charset="2"/>
              <a:buChar char="§"/>
            </a:pPr>
            <a:endParaRPr lang="en-US" sz="3200" dirty="0" smtClean="0">
              <a:solidFill>
                <a:schemeClr val="tx1"/>
              </a:solidFill>
            </a:endParaRPr>
          </a:p>
          <a:p>
            <a:pPr>
              <a:buFont typeface="Wingdings" pitchFamily="2" charset="2"/>
              <a:buChar char="§"/>
            </a:pPr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5" name="Picture 4" descr="C:\Users\Student\Desktop\Cocos2DX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4911" y="3021844"/>
            <a:ext cx="23622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953771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123837"/>
            <a:ext cx="3548418" cy="460118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 smtClean="0"/>
              <a:t>MOTIVATION</a:t>
            </a:r>
            <a:endParaRPr lang="en-US" sz="4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96313" y="850461"/>
            <a:ext cx="7315200" cy="5120640"/>
          </a:xfrm>
        </p:spPr>
        <p:txBody>
          <a:bodyPr>
            <a:noAutofit/>
          </a:bodyPr>
          <a:lstStyle/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627063" indent="-339725">
              <a:buFont typeface="Wingdings" pitchFamily="2" charset="2"/>
              <a:buChar char="§"/>
              <a:tabLst>
                <a:tab pos="627063" algn="l"/>
              </a:tabLst>
            </a:pPr>
            <a:r>
              <a:rPr lang="en-US" sz="3200" dirty="0">
                <a:solidFill>
                  <a:schemeClr val="tx1"/>
                </a:solidFill>
              </a:rPr>
              <a:t>Smart phones </a:t>
            </a:r>
            <a:r>
              <a:rPr lang="en-US" sz="3200" dirty="0" smtClean="0">
                <a:solidFill>
                  <a:schemeClr val="tx1"/>
                </a:solidFill>
              </a:rPr>
              <a:t>users</a:t>
            </a:r>
          </a:p>
          <a:p>
            <a:pPr marL="463550" indent="0">
              <a:buNone/>
            </a:pPr>
            <a:r>
              <a:rPr lang="en-US" sz="3200" dirty="0" smtClean="0">
                <a:solidFill>
                  <a:schemeClr val="tx1"/>
                </a:solidFill>
              </a:rPr>
              <a:t> are </a:t>
            </a:r>
            <a:r>
              <a:rPr lang="en-US" sz="3200" dirty="0">
                <a:solidFill>
                  <a:schemeClr val="tx1"/>
                </a:solidFill>
              </a:rPr>
              <a:t>playing games </a:t>
            </a:r>
            <a:r>
              <a:rPr lang="en-US" sz="3200" dirty="0" smtClean="0">
                <a:solidFill>
                  <a:schemeClr val="tx1"/>
                </a:solidFill>
              </a:rPr>
              <a:t>for</a:t>
            </a:r>
          </a:p>
          <a:p>
            <a:pPr marL="463550" indent="0">
              <a:buNone/>
            </a:pPr>
            <a:r>
              <a:rPr lang="en-US" sz="3200" b="1" dirty="0" smtClean="0">
                <a:solidFill>
                  <a:schemeClr val="tx1"/>
                </a:solidFill>
              </a:rPr>
              <a:t> 64</a:t>
            </a:r>
            <a:r>
              <a:rPr lang="en-US" sz="3200" b="1" dirty="0">
                <a:solidFill>
                  <a:schemeClr val="tx1"/>
                </a:solidFill>
              </a:rPr>
              <a:t>% </a:t>
            </a:r>
            <a:r>
              <a:rPr lang="en-US" sz="3200" dirty="0">
                <a:solidFill>
                  <a:schemeClr val="tx1"/>
                </a:solidFill>
              </a:rPr>
              <a:t>of </a:t>
            </a:r>
            <a:r>
              <a:rPr lang="en-US" sz="3200" dirty="0" smtClean="0">
                <a:solidFill>
                  <a:schemeClr val="tx1"/>
                </a:solidFill>
              </a:rPr>
              <a:t>their </a:t>
            </a:r>
            <a:r>
              <a:rPr lang="en-US" sz="3200" dirty="0">
                <a:solidFill>
                  <a:schemeClr val="tx1"/>
                </a:solidFill>
              </a:rPr>
              <a:t>day</a:t>
            </a:r>
            <a:r>
              <a:rPr lang="en-US" sz="3200" dirty="0" smtClean="0">
                <a:solidFill>
                  <a:schemeClr val="tx1"/>
                </a:solidFill>
              </a:rPr>
              <a:t>.</a:t>
            </a:r>
          </a:p>
          <a:p>
            <a:pPr marL="463550" indent="0">
              <a:buNone/>
            </a:pPr>
            <a:endParaRPr lang="en-US" sz="3200" dirty="0" smtClean="0">
              <a:solidFill>
                <a:schemeClr val="tx1"/>
              </a:solidFill>
            </a:endParaRPr>
          </a:p>
          <a:p>
            <a:pPr marL="573088" indent="-341313"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Mobile gaming revenue in 2013 is expected </a:t>
            </a:r>
            <a:r>
              <a:rPr lang="en-US" sz="3200" dirty="0">
                <a:solidFill>
                  <a:schemeClr val="tx1"/>
                </a:solidFill>
              </a:rPr>
              <a:t>to exceed $</a:t>
            </a:r>
            <a:r>
              <a:rPr lang="en-US" sz="3200" dirty="0" smtClean="0">
                <a:solidFill>
                  <a:schemeClr val="tx1"/>
                </a:solidFill>
              </a:rPr>
              <a:t>10 billion, and to be doubled in 2015</a:t>
            </a:r>
          </a:p>
          <a:p>
            <a:pPr marL="688975" indent="-457200">
              <a:buFont typeface="Wingdings" pitchFamily="2" charset="2"/>
              <a:buChar char="Ø"/>
            </a:pPr>
            <a:r>
              <a:rPr lang="en-US" sz="3200" b="1" dirty="0">
                <a:solidFill>
                  <a:schemeClr val="tx1"/>
                </a:solidFill>
              </a:rPr>
              <a:t>Mobile Games is Serious Business </a:t>
            </a:r>
            <a:r>
              <a:rPr lang="en-US" sz="3200" b="1" dirty="0" smtClean="0">
                <a:solidFill>
                  <a:schemeClr val="tx1"/>
                </a:solidFill>
              </a:rPr>
              <a:t>!</a:t>
            </a:r>
            <a:endParaRPr lang="en-US" sz="3200" dirty="0" smtClean="0">
              <a:solidFill>
                <a:schemeClr val="tx1"/>
              </a:solidFill>
            </a:endParaRPr>
          </a:p>
          <a:p>
            <a:pPr marL="519113" indent="-55563"/>
            <a:endParaRPr lang="en-US" sz="3200" dirty="0">
              <a:solidFill>
                <a:schemeClr val="tx1"/>
              </a:solidFill>
            </a:endParaRPr>
          </a:p>
          <a:p>
            <a:pPr marL="519113" indent="-55563"/>
            <a:endParaRPr lang="en-US" sz="3200" dirty="0" smtClean="0">
              <a:solidFill>
                <a:schemeClr val="tx1"/>
              </a:solidFill>
            </a:endParaRPr>
          </a:p>
          <a:p>
            <a:pPr marL="519113" indent="-55563"/>
            <a:endParaRPr lang="en-US" sz="3200" dirty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0043" y="489827"/>
            <a:ext cx="4008816" cy="30475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Right Arrow 9"/>
          <p:cNvSpPr/>
          <p:nvPr/>
        </p:nvSpPr>
        <p:spPr>
          <a:xfrm>
            <a:off x="6939885" y="2565775"/>
            <a:ext cx="1016760" cy="436729"/>
          </a:xfrm>
          <a:prstGeom prst="rightArrow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2998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dirty="0" smtClean="0"/>
              <a:t>TARGET AGE GROUP </a:t>
            </a:r>
            <a:endParaRPr lang="en-US" sz="40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9267" y="864108"/>
            <a:ext cx="7635795" cy="5120640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§"/>
            </a:pPr>
            <a:r>
              <a:rPr lang="en-US" sz="3200" dirty="0" smtClean="0">
                <a:solidFill>
                  <a:schemeClr val="tx1"/>
                </a:solidFill>
              </a:rPr>
              <a:t> Players </a:t>
            </a:r>
            <a:r>
              <a:rPr lang="en-US" sz="3200" dirty="0">
                <a:solidFill>
                  <a:schemeClr val="tx1"/>
                </a:solidFill>
              </a:rPr>
              <a:t>from 13 to 34 years </a:t>
            </a:r>
            <a:r>
              <a:rPr lang="en-US" sz="3200" dirty="0" smtClean="0">
                <a:solidFill>
                  <a:schemeClr val="tx1"/>
                </a:solidFill>
              </a:rPr>
              <a:t>old.</a:t>
            </a:r>
          </a:p>
          <a:p>
            <a:pPr>
              <a:buFont typeface="Wingdings" pitchFamily="2" charset="2"/>
              <a:buChar char="§"/>
            </a:pPr>
            <a:r>
              <a:rPr lang="en-US" sz="3200" dirty="0">
                <a:solidFill>
                  <a:schemeClr val="tx1"/>
                </a:solidFill>
              </a:rPr>
              <a:t> </a:t>
            </a:r>
            <a:r>
              <a:rPr lang="en-US" sz="3200" dirty="0" smtClean="0">
                <a:solidFill>
                  <a:schemeClr val="tx1"/>
                </a:solidFill>
              </a:rPr>
              <a:t>This </a:t>
            </a:r>
            <a:r>
              <a:rPr lang="en-US" sz="3200" dirty="0">
                <a:solidFill>
                  <a:schemeClr val="tx1"/>
                </a:solidFill>
              </a:rPr>
              <a:t>target group </a:t>
            </a:r>
            <a:r>
              <a:rPr lang="en-US" sz="3200" dirty="0" smtClean="0">
                <a:solidFill>
                  <a:schemeClr val="tx1"/>
                </a:solidFill>
              </a:rPr>
              <a:t>represents </a:t>
            </a:r>
            <a:r>
              <a:rPr lang="en-US" sz="3200" dirty="0">
                <a:solidFill>
                  <a:schemeClr val="tx1"/>
                </a:solidFill>
              </a:rPr>
              <a:t>51% of </a:t>
            </a:r>
            <a:r>
              <a:rPr lang="en-US" sz="3200" dirty="0" smtClean="0">
                <a:solidFill>
                  <a:schemeClr val="tx1"/>
                </a:solidFill>
              </a:rPr>
              <a:t>smart </a:t>
            </a:r>
            <a:r>
              <a:rPr lang="en-US" sz="3200" dirty="0">
                <a:solidFill>
                  <a:schemeClr val="tx1"/>
                </a:solidFill>
              </a:rPr>
              <a:t>phones users </a:t>
            </a:r>
            <a:r>
              <a:rPr lang="en-US" sz="3200" dirty="0" smtClean="0">
                <a:solidFill>
                  <a:schemeClr val="tx1"/>
                </a:solidFill>
              </a:rPr>
              <a:t>worldwide.</a:t>
            </a:r>
            <a:endParaRPr lang="en-US" sz="3200" dirty="0">
              <a:solidFill>
                <a:schemeClr val="tx1"/>
              </a:solidFill>
            </a:endParaRPr>
          </a:p>
          <a:p>
            <a:pPr marL="0" indent="0">
              <a:buNone/>
            </a:pPr>
            <a:endParaRPr lang="en-US" sz="3200" dirty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  <a:p>
            <a:endParaRPr lang="en-US" sz="3200" dirty="0" smtClean="0">
              <a:solidFill>
                <a:schemeClr val="tx1"/>
              </a:solidFill>
            </a:endParaRPr>
          </a:p>
          <a:p>
            <a:endParaRPr lang="en-US" sz="3200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6" name="Picture 5" descr="C:\Users\Mags\Desktop\111111.PNG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8124" y="2849879"/>
            <a:ext cx="4591543" cy="355092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29154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Frame">
  <a:themeElements>
    <a:clrScheme name="Solstice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Custom 1">
      <a:majorFont>
        <a:latin typeface="Times New Roman"/>
        <a:ea typeface=""/>
        <a:cs typeface=""/>
      </a:majorFont>
      <a:minorFont>
        <a:latin typeface="Nyala"/>
        <a:ea typeface=""/>
        <a:cs typeface="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rame" id="{F226E7A2-7162-461C-9490-D27D9DC04E43}" vid="{629A0216-3BBD-45C0-B63F-2683BEA18F6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TC103457475[[fn=Frame]]</Template>
  <TotalTime>3718</TotalTime>
  <Words>549</Words>
  <Application>Microsoft Office PowerPoint</Application>
  <PresentationFormat>Custom</PresentationFormat>
  <Paragraphs>203</Paragraphs>
  <Slides>22</Slides>
  <Notes>10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Frame</vt:lpstr>
      <vt:lpstr> An-Najah National University Computer Engineering Department  Software Graduation Project (66581)  2013-2014 </vt:lpstr>
      <vt:lpstr>OUTLINE</vt:lpstr>
      <vt:lpstr>INTRUDUCTION</vt:lpstr>
      <vt:lpstr>WHY ANDROID ? - 1 -</vt:lpstr>
      <vt:lpstr>WHY ANDROID ? - 2 -</vt:lpstr>
      <vt:lpstr>ANDROID VS. iOS</vt:lpstr>
      <vt:lpstr>WHY COCOS2D-X?    </vt:lpstr>
      <vt:lpstr>MOTIVATION</vt:lpstr>
      <vt:lpstr>TARGET AGE GROUP </vt:lpstr>
      <vt:lpstr>PREVIOUS WORK</vt:lpstr>
      <vt:lpstr>CONSTRAINTS</vt:lpstr>
      <vt:lpstr>TOOLS</vt:lpstr>
      <vt:lpstr>IMPLEMENTATION</vt:lpstr>
      <vt:lpstr>IMPLEMENTATION</vt:lpstr>
      <vt:lpstr>IMPLEMENTATION</vt:lpstr>
      <vt:lpstr>IMPLEMENTATION</vt:lpstr>
      <vt:lpstr>IMPLEMENTATION</vt:lpstr>
      <vt:lpstr>IMPLEMENTATION</vt:lpstr>
      <vt:lpstr>IMPLEMENTATION</vt:lpstr>
      <vt:lpstr>FUTURE WORK</vt:lpstr>
      <vt:lpstr>LET’S  GO</vt:lpstr>
      <vt:lpstr> 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test</dc:title>
  <dc:creator>abdullah</dc:creator>
  <cp:lastModifiedBy>Mags</cp:lastModifiedBy>
  <cp:revision>105</cp:revision>
  <dcterms:created xsi:type="dcterms:W3CDTF">2013-12-04T15:47:00Z</dcterms:created>
  <dcterms:modified xsi:type="dcterms:W3CDTF">2014-05-21T16:42:35Z</dcterms:modified>
</cp:coreProperties>
</file>