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8" r:id="rId1"/>
  </p:sldMasterIdLst>
  <p:notesMasterIdLst>
    <p:notesMasterId r:id="rId45"/>
  </p:notesMasterIdLst>
  <p:sldIdLst>
    <p:sldId id="325" r:id="rId2"/>
    <p:sldId id="273" r:id="rId3"/>
    <p:sldId id="274" r:id="rId4"/>
    <p:sldId id="275" r:id="rId5"/>
    <p:sldId id="277" r:id="rId6"/>
    <p:sldId id="286" r:id="rId7"/>
    <p:sldId id="270" r:id="rId8"/>
    <p:sldId id="295" r:id="rId9"/>
    <p:sldId id="287" r:id="rId10"/>
    <p:sldId id="297" r:id="rId11"/>
    <p:sldId id="300" r:id="rId12"/>
    <p:sldId id="298" r:id="rId13"/>
    <p:sldId id="299" r:id="rId14"/>
    <p:sldId id="301" r:id="rId15"/>
    <p:sldId id="302" r:id="rId16"/>
    <p:sldId id="303" r:id="rId17"/>
    <p:sldId id="278" r:id="rId18"/>
    <p:sldId id="310" r:id="rId19"/>
    <p:sldId id="311" r:id="rId20"/>
    <p:sldId id="312" r:id="rId21"/>
    <p:sldId id="304" r:id="rId22"/>
    <p:sldId id="305" r:id="rId23"/>
    <p:sldId id="308" r:id="rId24"/>
    <p:sldId id="306" r:id="rId25"/>
    <p:sldId id="307" r:id="rId26"/>
    <p:sldId id="314" r:id="rId27"/>
    <p:sldId id="317" r:id="rId28"/>
    <p:sldId id="309" r:id="rId29"/>
    <p:sldId id="315" r:id="rId30"/>
    <p:sldId id="316" r:id="rId31"/>
    <p:sldId id="284" r:id="rId32"/>
    <p:sldId id="328" r:id="rId33"/>
    <p:sldId id="318" r:id="rId34"/>
    <p:sldId id="326" r:id="rId35"/>
    <p:sldId id="327" r:id="rId36"/>
    <p:sldId id="289" r:id="rId37"/>
    <p:sldId id="319" r:id="rId38"/>
    <p:sldId id="291" r:id="rId39"/>
    <p:sldId id="320" r:id="rId40"/>
    <p:sldId id="321" r:id="rId41"/>
    <p:sldId id="322" r:id="rId42"/>
    <p:sldId id="323" r:id="rId43"/>
    <p:sldId id="324" r:id="rId44"/>
  </p:sldIdLst>
  <p:sldSz cx="9144000" cy="6858000" type="screen4x3"/>
  <p:notesSz cx="6858000" cy="9144000"/>
  <p:defaultTextStyle>
    <a:defPPr>
      <a:defRPr lang="ar-EG"/>
    </a:defPPr>
    <a:lvl1pPr marL="0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r" defTabSz="9139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87E6C838-BEC4-4F92-A2BE-97DF6F4D888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MAD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301" autoAdjust="0"/>
    <p:restoredTop sz="90841" autoAdjust="0"/>
  </p:normalViewPr>
  <p:slideViewPr>
    <p:cSldViewPr>
      <p:cViewPr varScale="1">
        <p:scale>
          <a:sx n="63" d="100"/>
          <a:sy n="63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AD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AD\AppData\Roaming\Microsoft\Excel\Book1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AD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AD\Desktop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MAD\AppData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Figure 5.1: Percent replacement by crumb waste tires versus compressive strength</a:t>
            </a:r>
          </a:p>
        </c:rich>
      </c:tx>
      <c:layout/>
    </c:title>
    <c:plotArea>
      <c:layout/>
      <c:scatterChart>
        <c:scatterStyle val="smoothMarker"/>
        <c:ser>
          <c:idx val="1"/>
          <c:order val="1"/>
          <c:xVal>
            <c:numRef>
              <c:f>Sheet1!$C$132:$C$136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Sheet1!$D$132:$D$136</c:f>
              <c:numCache>
                <c:formatCode>General</c:formatCode>
                <c:ptCount val="5"/>
                <c:pt idx="0">
                  <c:v>206</c:v>
                </c:pt>
                <c:pt idx="1">
                  <c:v>175.7</c:v>
                </c:pt>
                <c:pt idx="2">
                  <c:v>96.7</c:v>
                </c:pt>
                <c:pt idx="3">
                  <c:v>67.7</c:v>
                </c:pt>
                <c:pt idx="4">
                  <c:v>43.3</c:v>
                </c:pt>
              </c:numCache>
            </c:numRef>
          </c:yVal>
          <c:smooth val="1"/>
        </c:ser>
        <c:ser>
          <c:idx val="0"/>
          <c:order val="0"/>
          <c:xVal>
            <c:numRef>
              <c:f>Sheet1!$F$105:$F$108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</c:numCache>
            </c:numRef>
          </c:xVal>
          <c:yVal>
            <c:numRef>
              <c:f>Sheet1!$G$105:$G$108</c:f>
              <c:numCache>
                <c:formatCode>General</c:formatCode>
                <c:ptCount val="4"/>
                <c:pt idx="0">
                  <c:v>206</c:v>
                </c:pt>
                <c:pt idx="1">
                  <c:v>175.7</c:v>
                </c:pt>
                <c:pt idx="2">
                  <c:v>96.7</c:v>
                </c:pt>
                <c:pt idx="3">
                  <c:v>67.7</c:v>
                </c:pt>
              </c:numCache>
            </c:numRef>
          </c:yVal>
          <c:smooth val="1"/>
        </c:ser>
        <c:axId val="63814656"/>
        <c:axId val="64976000"/>
      </c:scatterChart>
      <c:valAx>
        <c:axId val="63814656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replacement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4976000"/>
        <c:crosses val="autoZero"/>
        <c:crossBetween val="midCat"/>
      </c:valAx>
      <c:valAx>
        <c:axId val="6497600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Compressive strength kn</a:t>
                </a:r>
              </a:p>
              <a:p>
                <a:pPr>
                  <a:defRPr/>
                </a:pPr>
                <a:r>
                  <a:rPr lang="en-US"/>
                  <a:t>after 28 days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814656"/>
        <c:crosses val="autoZero"/>
        <c:crossBetween val="midCat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Figure 5.2: Percent replacement by crumb waste tires versus slump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xVal>
            <c:numRef>
              <c:f>Sheet1!$E$29:$E$33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Sheet1!$F$29:$F$33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16</c:v>
                </c:pt>
                <c:pt idx="3">
                  <c:v>9</c:v>
                </c:pt>
                <c:pt idx="4">
                  <c:v>7</c:v>
                </c:pt>
              </c:numCache>
            </c:numRef>
          </c:yVal>
          <c:smooth val="1"/>
        </c:ser>
        <c:axId val="65361024"/>
        <c:axId val="65362944"/>
      </c:scatterChart>
      <c:valAx>
        <c:axId val="65361024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replacement</a:t>
                </a:r>
              </a:p>
            </c:rich>
          </c:tx>
          <c:layout>
            <c:manualLayout>
              <c:xMode val="edge"/>
              <c:yMode val="edge"/>
              <c:x val="0.29274637699991052"/>
              <c:y val="0.92887645514898964"/>
            </c:manualLayout>
          </c:layout>
        </c:title>
        <c:numFmt formatCode="General" sourceLinked="1"/>
        <c:majorTickMark val="none"/>
        <c:tickLblPos val="nextTo"/>
        <c:crossAx val="65362944"/>
        <c:crosses val="autoZero"/>
        <c:crossBetween val="midCat"/>
      </c:valAx>
      <c:valAx>
        <c:axId val="65362944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/>
                  <a:t>Slump (mm)</a:t>
                </a:r>
              </a:p>
            </c:rich>
          </c:tx>
          <c:layout>
            <c:manualLayout>
              <c:xMode val="edge"/>
              <c:yMode val="edge"/>
              <c:x val="0.94134767682432385"/>
              <c:y val="0.35723590440160224"/>
            </c:manualLayout>
          </c:layout>
        </c:title>
        <c:numFmt formatCode="General" sourceLinked="1"/>
        <c:majorTickMark val="none"/>
        <c:tickLblPos val="nextTo"/>
        <c:crossAx val="65361024"/>
        <c:crosses val="autoZero"/>
        <c:crossBetween val="midCat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Figure 5.4 :Percent replacement by crumb waste tires versus conductivity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2729835623290238E-2"/>
          <c:y val="0.22597875846914484"/>
          <c:w val="0.8089187059028573"/>
          <c:h val="0.53570377830678162"/>
        </c:manualLayout>
      </c:layout>
      <c:scatterChart>
        <c:scatterStyle val="smoothMarker"/>
        <c:ser>
          <c:idx val="0"/>
          <c:order val="0"/>
          <c:xVal>
            <c:numRef>
              <c:f>Sheet1!$C$268:$C$270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</c:numCache>
            </c:numRef>
          </c:xVal>
          <c:yVal>
            <c:numRef>
              <c:f>Sheet1!$D$268:$D$270</c:f>
              <c:numCache>
                <c:formatCode>General</c:formatCode>
                <c:ptCount val="3"/>
                <c:pt idx="0">
                  <c:v>5.5289999999999999E-2</c:v>
                </c:pt>
                <c:pt idx="1">
                  <c:v>0.41926000000000002</c:v>
                </c:pt>
                <c:pt idx="2">
                  <c:v>0.27475000000000005</c:v>
                </c:pt>
              </c:numCache>
            </c:numRef>
          </c:yVal>
          <c:smooth val="1"/>
        </c:ser>
        <c:axId val="65379328"/>
        <c:axId val="65389696"/>
      </c:scatterChart>
      <c:valAx>
        <c:axId val="65379328"/>
        <c:scaling>
          <c:orientation val="maxMin"/>
        </c:scaling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Perecent replacement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5389696"/>
        <c:crosses val="autoZero"/>
        <c:crossBetween val="midCat"/>
      </c:valAx>
      <c:valAx>
        <c:axId val="65389696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5379328"/>
        <c:crosses val="autoZero"/>
        <c:crossBetween val="midCat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Figure 5.5 : Percent replacement by crumb waste tire</a:t>
            </a:r>
          </a:p>
          <a:p>
            <a:pPr>
              <a:defRPr/>
            </a:pPr>
            <a:r>
              <a:rPr lang="en-US"/>
              <a:t>versus Water Absorption</a:t>
            </a:r>
          </a:p>
        </c:rich>
      </c:tx>
      <c:layout>
        <c:manualLayout>
          <c:xMode val="edge"/>
          <c:yMode val="edge"/>
          <c:x val="0.15133333333333626"/>
          <c:y val="2.7777777777778682E-2"/>
        </c:manualLayout>
      </c:layout>
    </c:title>
    <c:plotArea>
      <c:layout/>
      <c:scatterChart>
        <c:scatterStyle val="smoothMarker"/>
        <c:ser>
          <c:idx val="0"/>
          <c:order val="0"/>
          <c:xVal>
            <c:numRef>
              <c:f>Sheet1!$D$243:$D$247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Sheet1!$E$243:$E$247</c:f>
              <c:numCache>
                <c:formatCode>General</c:formatCode>
                <c:ptCount val="5"/>
                <c:pt idx="0">
                  <c:v>4.5</c:v>
                </c:pt>
                <c:pt idx="1">
                  <c:v>3.1</c:v>
                </c:pt>
                <c:pt idx="2">
                  <c:v>2.5</c:v>
                </c:pt>
                <c:pt idx="3">
                  <c:v>1.7</c:v>
                </c:pt>
                <c:pt idx="4">
                  <c:v>1.36</c:v>
                </c:pt>
              </c:numCache>
            </c:numRef>
          </c:yVal>
          <c:smooth val="1"/>
        </c:ser>
        <c:axId val="65414272"/>
        <c:axId val="65416192"/>
      </c:scatterChart>
      <c:valAx>
        <c:axId val="65414272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replacement</a:t>
                </a:r>
              </a:p>
            </c:rich>
          </c:tx>
          <c:layout>
            <c:manualLayout>
              <c:xMode val="edge"/>
              <c:yMode val="edge"/>
              <c:x val="0.29608058251978364"/>
              <c:y val="0.89488536155202758"/>
            </c:manualLayout>
          </c:layout>
        </c:title>
        <c:numFmt formatCode="General" sourceLinked="1"/>
        <c:majorTickMark val="none"/>
        <c:tickLblPos val="nextTo"/>
        <c:crossAx val="65416192"/>
        <c:crosses val="autoZero"/>
        <c:crossBetween val="midCat"/>
      </c:valAx>
      <c:valAx>
        <c:axId val="65416192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Water Absorption</a:t>
                </a:r>
              </a:p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8844444444444447"/>
              <c:y val="0.30248067949840218"/>
            </c:manualLayout>
          </c:layout>
        </c:title>
        <c:numFmt formatCode="General" sourceLinked="1"/>
        <c:majorTickMark val="none"/>
        <c:tickLblPos val="nextTo"/>
        <c:crossAx val="65414272"/>
        <c:crosses val="autoZero"/>
        <c:crossBetween val="midCat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/>
            </a:pPr>
            <a:r>
              <a:rPr lang="en-US"/>
              <a:t>Figure 5.3: Percent replacement by crumb waste tires versus density</a:t>
            </a:r>
          </a:p>
          <a:p>
            <a:pPr algn="ctr" rtl="0">
              <a:defRPr/>
            </a:pPr>
            <a:endParaRPr lang="en-US"/>
          </a:p>
        </c:rich>
      </c:tx>
      <c:layout>
        <c:manualLayout>
          <c:xMode val="edge"/>
          <c:yMode val="edge"/>
          <c:x val="9.6589315892780025E-2"/>
          <c:y val="2.5843939814144738E-2"/>
        </c:manualLayout>
      </c:layout>
    </c:title>
    <c:plotArea>
      <c:layout>
        <c:manualLayout>
          <c:layoutTarget val="inner"/>
          <c:xMode val="edge"/>
          <c:yMode val="edge"/>
          <c:x val="4.4760634468333775E-2"/>
          <c:y val="0.26684812659053603"/>
          <c:w val="0.80279512402143183"/>
          <c:h val="0.52167140811389634"/>
        </c:manualLayout>
      </c:layout>
      <c:scatterChart>
        <c:scatterStyle val="smoothMarker"/>
        <c:ser>
          <c:idx val="1"/>
          <c:order val="1"/>
          <c:xVal>
            <c:numRef>
              <c:f>Sheet1!$F$185:$F$189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Sheet1!$G$185:$G$189</c:f>
              <c:numCache>
                <c:formatCode>General</c:formatCode>
                <c:ptCount val="5"/>
                <c:pt idx="0">
                  <c:v>2326.1999999999998</c:v>
                </c:pt>
                <c:pt idx="1">
                  <c:v>2275.5</c:v>
                </c:pt>
                <c:pt idx="2">
                  <c:v>2091.1999999999998</c:v>
                </c:pt>
                <c:pt idx="3">
                  <c:v>1933.2</c:v>
                </c:pt>
                <c:pt idx="4">
                  <c:v>1764</c:v>
                </c:pt>
              </c:numCache>
            </c:numRef>
          </c:yVal>
          <c:smooth val="1"/>
        </c:ser>
        <c:ser>
          <c:idx val="0"/>
          <c:order val="0"/>
          <c:xVal>
            <c:numRef>
              <c:f>Sheet1!$F$185:$F$189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Sheet1!$G$185:$G$189</c:f>
              <c:numCache>
                <c:formatCode>General</c:formatCode>
                <c:ptCount val="5"/>
                <c:pt idx="0">
                  <c:v>2326.1999999999998</c:v>
                </c:pt>
                <c:pt idx="1">
                  <c:v>2275.5</c:v>
                </c:pt>
                <c:pt idx="2">
                  <c:v>2091.1999999999998</c:v>
                </c:pt>
                <c:pt idx="3">
                  <c:v>1933.2</c:v>
                </c:pt>
                <c:pt idx="4">
                  <c:v>1764</c:v>
                </c:pt>
              </c:numCache>
            </c:numRef>
          </c:yVal>
          <c:smooth val="1"/>
        </c:ser>
        <c:axId val="65863680"/>
        <c:axId val="65865600"/>
      </c:scatterChart>
      <c:valAx>
        <c:axId val="65863680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replacement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5865600"/>
        <c:crosses val="autoZero"/>
        <c:crossBetween val="midCat"/>
      </c:valAx>
      <c:valAx>
        <c:axId val="6586560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Density kg\m3</a:t>
                </a:r>
              </a:p>
            </c:rich>
          </c:tx>
          <c:layout>
            <c:manualLayout>
              <c:xMode val="edge"/>
              <c:yMode val="edge"/>
              <c:x val="0.9327637648214705"/>
              <c:y val="0.35943678915136124"/>
            </c:manualLayout>
          </c:layout>
        </c:title>
        <c:numFmt formatCode="General" sourceLinked="1"/>
        <c:majorTickMark val="none"/>
        <c:tickLblPos val="nextTo"/>
        <c:crossAx val="65863680"/>
        <c:crosses val="autoZero"/>
        <c:crossBetween val="midCat"/>
      </c:valAx>
    </c:plotArea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21T22:37:15.615" idx="1">
    <p:pos x="5732" y="3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2020BC-C13A-45C7-91E8-FF3B7805044C}" type="datetimeFigureOut">
              <a:rPr lang="ar-EG" smtClean="0"/>
              <a:pPr/>
              <a:t>22/06/1432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2BAC33-FDD1-4CC3-92DE-D6065ED7812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5645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101-67DB-417A-8A7A-4F944C4CAE9E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C13C-453D-4A58-9721-12A4EB041DA4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838F-69B8-426A-BDDC-963E41BFDFE4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9A1-43F4-4A19-A612-909E7B86FDFE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C873-F3E7-4E92-BEFA-C3BBA3147459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E8C1-68C5-44D5-882E-94657BB46E15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8755-0ECE-4A06-B788-00CCDC586A78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869B0-6080-4E85-AA1F-F3FEEE26F777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2E00-E59E-453D-ACCB-ADD9676056B8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8B00E9-5254-49CC-946E-34CC64EF9AAD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682-6C4B-490B-8129-05093B1DE900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rtl="0" fontAlgn="base"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413C4490-E0A1-478B-B239-2E808C174AD1}" type="slidenum">
              <a:rPr lang="en-US" smtClean="0">
                <a:solidFill>
                  <a:srgbClr val="FFFFCC"/>
                </a:solidFill>
              </a:rPr>
              <a:pPr rtl="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An-</a:t>
            </a:r>
            <a:r>
              <a:rPr lang="en-US" b="1" dirty="0" err="1" smtClean="0"/>
              <a:t>Najah</a:t>
            </a:r>
            <a:r>
              <a:rPr lang="en-US" b="1" dirty="0" smtClean="0"/>
              <a:t> National University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r>
              <a:rPr lang="en-US" b="1" dirty="0" smtClean="0"/>
              <a:t>Faculty of Engineering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Building </a:t>
            </a:r>
            <a:r>
              <a:rPr lang="en-US" b="1" dirty="0" err="1" smtClean="0"/>
              <a:t>Departement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Supervisor: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MS. </a:t>
            </a:r>
            <a:r>
              <a:rPr lang="en-US" b="1" dirty="0" err="1" smtClean="0"/>
              <a:t>Narmin</a:t>
            </a:r>
            <a:r>
              <a:rPr lang="en-US" b="1" dirty="0" smtClean="0"/>
              <a:t> AL-</a:t>
            </a:r>
            <a:r>
              <a:rPr lang="en-US" b="1" dirty="0" err="1" smtClean="0"/>
              <a:t>barq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Prepared By: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err="1" smtClean="0"/>
              <a:t>Moayad</a:t>
            </a:r>
            <a:r>
              <a:rPr lang="en-US" b="1" dirty="0" smtClean="0"/>
              <a:t> </a:t>
            </a:r>
            <a:r>
              <a:rPr lang="en-US" b="1" dirty="0" err="1" smtClean="0"/>
              <a:t>Assayra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Mohammad Abu </a:t>
            </a:r>
            <a:r>
              <a:rPr lang="en-US" b="1" dirty="0" err="1" smtClean="0"/>
              <a:t>Haniya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Hani </a:t>
            </a:r>
            <a:r>
              <a:rPr lang="en-US" b="1" dirty="0" err="1" smtClean="0"/>
              <a:t>Mansor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Cement and fine aggregate were batched by weight while water batched by volume . W\C = O.55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 fresh mortar mixtures were prepared using proportions of  (1: 2 : 3 ) by weight for cement, sand, and aggregate respectively for all mixtures used in this study.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Many of cubes will be molded for compressive strength . Curing ages of 3, 7,and 28 days for all mixtures were applied.</a:t>
            </a:r>
          </a:p>
          <a:p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Flat slab specimens are made with and without rubber to show the effect of adding rubber on thermal conductivity . SLAB(20*20*4 cm)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Hollow concrete block with holes are made with and without rubber .BLOCK (40*20*20 cm) .</a:t>
            </a:r>
          </a:p>
          <a:p>
            <a:pPr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Experimental tests results</a:t>
            </a:r>
            <a:endParaRPr lang="ar-SA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Compressive </a:t>
            </a:r>
            <a:r>
              <a:rPr lang="en-US" b="1" dirty="0" smtClean="0"/>
              <a:t>Strength and slump</a:t>
            </a:r>
          </a:p>
          <a:p>
            <a:pPr algn="l" rtl="0">
              <a:buNone/>
            </a:pPr>
            <a:r>
              <a:rPr lang="en-US" b="1" dirty="0" smtClean="0"/>
              <a:t>		</a:t>
            </a:r>
          </a:p>
          <a:p>
            <a:pPr algn="l" rtl="0">
              <a:buNone/>
            </a:pPr>
            <a:r>
              <a:rPr lang="en-US" sz="2400" b="1" dirty="0" smtClean="0"/>
              <a:t>	</a:t>
            </a:r>
            <a:r>
              <a:rPr lang="en-US" sz="2800" b="1" dirty="0" smtClean="0"/>
              <a:t>Compressive strength specimens were prepared by casting the fresh mortar in two layers in steel cubes molds with dimensions of 100 by 100 by 100 mm . Each layer was compacted 16 strokes according ASTM C109-02 . After 24 hour the cubes specimens were remolded and cured in water for 3,  7 and 28 days.</a:t>
            </a:r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l" rtl="0"/>
            <a:r>
              <a:rPr lang="en-US" b="1" dirty="0" smtClean="0"/>
              <a:t>After curing process, mortar cubes were tested by compressive strength machine as shown in the figure below to measure the compressive load and compressive strength at which cubes will fail .</a:t>
            </a:r>
          </a:p>
          <a:p>
            <a:pPr algn="l" rtl="0">
              <a:buNone/>
            </a:pPr>
            <a:endParaRPr lang="ar-SA" b="1" dirty="0"/>
          </a:p>
        </p:txBody>
      </p:sp>
      <p:pic>
        <p:nvPicPr>
          <p:cNvPr id="4" name="صورة 3" descr="http://www.fingalcoco.ie/motorway2/galleries/Lab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8794" y="3071810"/>
            <a:ext cx="5286412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Effect of adding Rubberized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material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concrete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Tables are summarizes concrete compressive strength  and slump tests results for type of concrete B200 with and without rubber </a:t>
            </a:r>
          </a:p>
          <a:p>
            <a:pPr>
              <a:buNone/>
            </a:pPr>
            <a:r>
              <a:rPr lang="en-US" dirty="0" smtClean="0"/>
              <a:t>MIX ONE – CUBES (100*100*100 )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928803"/>
          <a:ext cx="9144000" cy="49291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318788">
                <a:tc gridSpan="3"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/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0.0% aggregate by weight is to be replaced by shredded tires 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169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Specimens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Slump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(mm)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Compressive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Strength at 28 days (KN)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290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A1\1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216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290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A1\2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202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290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A1\3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25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200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9396"/>
          <a:ext cx="9144000" cy="675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99591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25% aggregate by weight is to be replaced by shredded tires .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59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3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959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7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124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120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959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28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175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173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8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A2\9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179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285758"/>
          <a:ext cx="8858280" cy="714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/>
                <a:gridCol w="2952760"/>
                <a:gridCol w="2952760"/>
              </a:tblGrid>
              <a:tr h="830972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50% aggregate by weight is to be replaced by shredded tires .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09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3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309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7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62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66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64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309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28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A3\9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317347"/>
          <a:ext cx="9144000" cy="717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53847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75% aggregate by weight is to be replaced by shredded tires .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536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3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384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7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384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28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68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65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A4\9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70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317347"/>
          <a:ext cx="9144000" cy="717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53847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100% aggregate by weight is to be replaced by shredded tires .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536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3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384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7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384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Strength at 28 days (KN)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45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2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A5\9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45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547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7218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Mix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Percent replacement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(%)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Average compressive strength at 28 days(KN)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71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206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71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175.7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71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96.7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71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75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67.7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71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43.3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Average compressive strength at 28 days test results for all mixes. 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Hollow-Concrete block with holes 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BLOCK (40*20*20 cm) : </a:t>
            </a:r>
            <a:br>
              <a:rPr lang="en-US" sz="3200" b="1" dirty="0" smtClean="0"/>
            </a:br>
            <a:r>
              <a:rPr lang="en-US" sz="3200" b="1" dirty="0" smtClean="0"/>
              <a:t>compressive strength tests results :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3436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Specimens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Percent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Replacement (%)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Compressive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Strength at 28 days (KN)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744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300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744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195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7447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slump tests results for all mixes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50222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Mix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Percent replacement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(%)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Slump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(mm)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11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11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11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A3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11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75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511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Introduction</a:t>
            </a:r>
            <a:r>
              <a:rPr lang="en-US" b="1" dirty="0" smtClean="0"/>
              <a:t> 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ar-SA" b="1" dirty="0" smtClean="0"/>
              <a:t> </a:t>
            </a:r>
            <a:endParaRPr lang="en-US" b="1" dirty="0" smtClean="0"/>
          </a:p>
          <a:p>
            <a:r>
              <a:rPr lang="en-US" sz="3000" b="1" dirty="0" smtClean="0"/>
              <a:t>Rubber is a naturally occurring polymer, and a very good one, when added to concrete  it will increase its elasticity, decrease its brittle point and increase its softening point .</a:t>
            </a:r>
          </a:p>
          <a:p>
            <a:pPr>
              <a:buNone/>
            </a:pPr>
            <a:r>
              <a:rPr lang="en-US" sz="3000" b="1" dirty="0" smtClean="0"/>
              <a:t> </a:t>
            </a:r>
          </a:p>
          <a:p>
            <a:r>
              <a:rPr lang="en-US" sz="3000" b="1" dirty="0" smtClean="0"/>
              <a:t>In General , the purpose of  addition of the rubberized  materials to concrete is to improve its properties  and to study its effect  on workability.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slumptes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3786214" cy="3857652"/>
          </a:xfrm>
          <a:prstGeom prst="rect">
            <a:avLst/>
          </a:prstGeom>
        </p:spPr>
      </p:pic>
      <p:pic>
        <p:nvPicPr>
          <p:cNvPr id="6" name="صورة 5" descr="slump-t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968376"/>
            <a:ext cx="3905250" cy="5206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32011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341908" cy="70064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Reports from Heat flow meter Apparatus :(0%)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صورة 13" descr="Description: test-6-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Reports from Heat flow meter Apparatus :(50%)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:\MMH-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399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Reports from Heat flow meter Apparatus :(100%)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F:\mmh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Thermal insulation test</a:t>
            </a:r>
            <a:endParaRPr lang="ar-S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071676"/>
          <a:ext cx="9144000" cy="457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4300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Arial"/>
                        </a:rPr>
                        <a:t>Percent replacement</a:t>
                      </a:r>
                      <a:endParaRPr lang="en-US" sz="24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Arial"/>
                        </a:rPr>
                        <a:t>(%)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Arial"/>
                        </a:rPr>
                        <a:t>Conductivity(w\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Arial"/>
                        </a:rPr>
                        <a:t>m.k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300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Arial"/>
                        </a:rPr>
                        <a:t>Without rubber</a:t>
                      </a: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Arial"/>
                        </a:rPr>
                        <a:t>0.05529</a:t>
                      </a: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300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Arial"/>
                        </a:rPr>
                        <a:t>With 50% rubber</a:t>
                      </a: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Arial"/>
                        </a:rPr>
                        <a:t>0.41926</a:t>
                      </a: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300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Arial"/>
                        </a:rPr>
                        <a:t>With 100% rubber</a:t>
                      </a:r>
                      <a:endParaRPr lang="en-US" sz="2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Calibri"/>
                          <a:cs typeface="Arial"/>
                        </a:rPr>
                        <a:t>0.27475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92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Absorption test results</a:t>
            </a:r>
            <a:endParaRPr lang="ar-S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1500172"/>
          <a:ext cx="9144004" cy="535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238125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Percent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 replacement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By crumb tires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(%)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Saturated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Surface dry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Weight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gm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Oven dry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Weight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gm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Water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Absorption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(%)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53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2326.5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2226.4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4.5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53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2275.5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2207.7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3.1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53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2091.2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2041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2.5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53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75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1933.2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1901.2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1.7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531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1764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1740.3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1.36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Objectives: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71504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objective of this study is to show the effect of adding  rubber to concrete to improve the  properties of concrete . and the effect of adding rubber as an admixture on the workability , strength of concrete, water absorption and thermal insulation.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The benefits of the addition of rubber too , to minimize the risk of pollution, and to study the deformation properties of Portland cement concrete with rubber waste additive.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92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Density test results for all mixes.</a:t>
            </a:r>
            <a:endParaRPr lang="ar-SA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97167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Mix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Percent replacement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(%)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Average density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Kg\m3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A1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2326.2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A2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2275.5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A3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2091.2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A4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75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1933.2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A5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1764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214974"/>
          </a:xfrm>
        </p:spPr>
        <p:txBody>
          <a:bodyPr>
            <a:noAutofit/>
          </a:bodyPr>
          <a:lstStyle/>
          <a:p>
            <a:r>
              <a:rPr lang="en-US" sz="2400" dirty="0" smtClean="0"/>
              <a:t>1. Compressive strength decreases as the percent of waste crumb tire</a:t>
            </a:r>
          </a:p>
          <a:p>
            <a:pPr>
              <a:buNone/>
            </a:pPr>
            <a:r>
              <a:rPr lang="en-US" sz="2400" dirty="0" smtClean="0"/>
              <a:t>replacement increases.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2. Slump test results decreases as the percent of waste crumb tire</a:t>
            </a:r>
          </a:p>
          <a:p>
            <a:pPr>
              <a:buNone/>
            </a:pPr>
            <a:r>
              <a:rPr lang="en-US" sz="2400" dirty="0" smtClean="0"/>
              <a:t>replacement increases.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3. Density decreases as the percent of waste crumb tire</a:t>
            </a:r>
          </a:p>
          <a:p>
            <a:pPr>
              <a:buNone/>
            </a:pPr>
            <a:r>
              <a:rPr lang="en-US" sz="2400" dirty="0" smtClean="0"/>
              <a:t>replacement increases.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4. Thermal insulation increases at 50% replacement and then starts </a:t>
            </a:r>
          </a:p>
          <a:p>
            <a:pPr>
              <a:buNone/>
            </a:pPr>
            <a:r>
              <a:rPr lang="en-US" sz="2400" dirty="0" smtClean="0"/>
              <a:t>to decreases as waste crumb tires increases.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5. Water absorption decreases as the percent of waste crumb tire </a:t>
            </a:r>
          </a:p>
          <a:p>
            <a:pPr>
              <a:buNone/>
            </a:pPr>
            <a:r>
              <a:rPr lang="en-US" sz="2400" dirty="0" smtClean="0"/>
              <a:t>replacement increases.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5626121"/>
          </a:xfrm>
        </p:spPr>
        <p:txBody>
          <a:bodyPr/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b="1" dirty="0" smtClean="0"/>
              <a:t>The End</a:t>
            </a:r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Thank  you for your attention</a:t>
            </a:r>
          </a:p>
          <a:p>
            <a:pPr algn="ctr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 bright="1000" contrast="1000"/>
            </a:blip>
            <a:stretch>
              <a:fillRect/>
            </a:stretch>
          </a:blip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End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Thank You For Your Attention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Literature review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</a:p>
          <a:p>
            <a:r>
              <a:rPr lang="en-US" b="1" dirty="0" smtClean="0"/>
              <a:t>SALEEM SHTAYEH  studied the Utilization of waste tires in the Production of non – structural Portland cement concrete .The study showed that the compressive strength decreases as percent of crumb waste tires increases .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Materials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 materials  used  in  this  research  work  are  :</a:t>
            </a:r>
          </a:p>
          <a:p>
            <a:r>
              <a:rPr lang="en-US" sz="2800" b="1" dirty="0" smtClean="0"/>
              <a:t>1- Normal  Portland  cement  (cement  type  1 ) </a:t>
            </a:r>
          </a:p>
          <a:p>
            <a:r>
              <a:rPr lang="en-US" sz="2800" b="1" dirty="0" smtClean="0"/>
              <a:t>2- Natural Coarse aggregate  (sedimentary  rock  source ) .</a:t>
            </a:r>
          </a:p>
          <a:p>
            <a:r>
              <a:rPr lang="en-US" sz="2800" b="1" dirty="0" smtClean="0"/>
              <a:t>3- Natural  Fine  aggregate  ( sand ) .</a:t>
            </a:r>
          </a:p>
          <a:p>
            <a:r>
              <a:rPr lang="en-US" sz="2800" b="1" dirty="0" smtClean="0"/>
              <a:t>4- Water  ( fresh  drinkable  water ) . </a:t>
            </a:r>
          </a:p>
          <a:p>
            <a:r>
              <a:rPr lang="en-US" sz="2800" b="1" dirty="0" smtClean="0"/>
              <a:t>5- Rubberized  materials  (rubber ) .</a:t>
            </a:r>
          </a:p>
          <a:p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3120" cy="1143480"/>
          </a:xfrm>
        </p:spPr>
        <p:txBody>
          <a:bodyPr/>
          <a:lstStyle/>
          <a:p>
            <a:r>
              <a:rPr lang="en-US" b="1" dirty="0" smtClean="0"/>
              <a:t>Rubber :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85926"/>
            <a:ext cx="9036496" cy="3114380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sz="2400" b="1" dirty="0" smtClean="0"/>
              <a:t> Rubber tire waste</a:t>
            </a:r>
          </a:p>
          <a:p>
            <a:pPr marL="0" indent="0">
              <a:buNone/>
            </a:pPr>
            <a:endParaRPr lang="ar-EG" sz="2400" b="1" dirty="0"/>
          </a:p>
        </p:txBody>
      </p:sp>
      <p:pic>
        <p:nvPicPr>
          <p:cNvPr id="4" name="Picture 3" descr="24032011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57166"/>
            <a:ext cx="4681728" cy="6242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9856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032011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Concrete and Rubber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Concrete  mixtures  with  and  without  rubber  wastes with  the  same  compressive  strength  were  prepared  in  this work.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 rubber  additive were  used as  coarse  aggregate  replacement  in  concrete   mixtures 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percent of coarse aggregate by volume is to be replace by rubber is (0%, 25%, 50% , 75% and 100% ).</a:t>
            </a:r>
          </a:p>
          <a:p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899</TotalTime>
  <Words>1103</Words>
  <Application>Microsoft Office PowerPoint</Application>
  <PresentationFormat>On-screen Show (4:3)</PresentationFormat>
  <Paragraphs>444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Technic</vt:lpstr>
      <vt:lpstr>Slide 1</vt:lpstr>
      <vt:lpstr>Slide 2</vt:lpstr>
      <vt:lpstr>Introduction :</vt:lpstr>
      <vt:lpstr>Objectives:</vt:lpstr>
      <vt:lpstr>Literature review </vt:lpstr>
      <vt:lpstr>Slide 6</vt:lpstr>
      <vt:lpstr>Rubber :</vt:lpstr>
      <vt:lpstr>Slide 8</vt:lpstr>
      <vt:lpstr>Concrete and Rubber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Experimental tests results</vt:lpstr>
      <vt:lpstr>Slide 18</vt:lpstr>
      <vt:lpstr>Slide 19</vt:lpstr>
      <vt:lpstr>Slide 20</vt:lpstr>
      <vt:lpstr> </vt:lpstr>
      <vt:lpstr>Slide 22</vt:lpstr>
      <vt:lpstr>Slide 23</vt:lpstr>
      <vt:lpstr>Slide 24</vt:lpstr>
      <vt:lpstr>Slide 25</vt:lpstr>
      <vt:lpstr>Average compressive strength at 28 days test results for all mixes. </vt:lpstr>
      <vt:lpstr>Hollow-Concrete block with holes :  BLOCK (40*20*20 cm) :  compressive strength tests results :  </vt:lpstr>
      <vt:lpstr>Slide 28</vt:lpstr>
      <vt:lpstr>slump tests results for all mixes :</vt:lpstr>
      <vt:lpstr>Slide 30</vt:lpstr>
      <vt:lpstr>Slide 31</vt:lpstr>
      <vt:lpstr>Slide 32</vt:lpstr>
      <vt:lpstr>Reports from Heat flow meter Apparatus :(0%) </vt:lpstr>
      <vt:lpstr>Reports from Heat flow meter Apparatus :(50%) </vt:lpstr>
      <vt:lpstr>Reports from Heat flow meter Apparatus :(100%) </vt:lpstr>
      <vt:lpstr>Thermal insulation test</vt:lpstr>
      <vt:lpstr>Slide 37</vt:lpstr>
      <vt:lpstr>Absorption test results</vt:lpstr>
      <vt:lpstr>Slide 39</vt:lpstr>
      <vt:lpstr>Density test results for all mixes.</vt:lpstr>
      <vt:lpstr>Slide 41</vt:lpstr>
      <vt:lpstr>Conclusions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abdalla</dc:creator>
  <cp:lastModifiedBy>MOHAMMAD</cp:lastModifiedBy>
  <cp:revision>118</cp:revision>
  <dcterms:created xsi:type="dcterms:W3CDTF">2010-05-23T18:36:49Z</dcterms:created>
  <dcterms:modified xsi:type="dcterms:W3CDTF">2011-05-25T04:50:04Z</dcterms:modified>
</cp:coreProperties>
</file>