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80" r:id="rId20"/>
    <p:sldId id="273" r:id="rId21"/>
    <p:sldId id="275" r:id="rId22"/>
    <p:sldId id="274" r:id="rId23"/>
    <p:sldId id="281" r:id="rId24"/>
    <p:sldId id="276" r:id="rId25"/>
    <p:sldId id="277" r:id="rId26"/>
    <p:sldId id="278" r:id="rId27"/>
    <p:sldId id="279"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EACBA-7209-4A3D-AA29-04777484B320}" type="datetimeFigureOut">
              <a:rPr lang="en-US" smtClean="0"/>
              <a:pPr/>
              <a:t>5/24/2010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15C23C-B71F-46B4-8AC0-3161F9585D8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15C23C-B71F-46B4-8AC0-3161F9585D88}"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5/24/2010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spokes="8"/>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Fluid_mechanics" TargetMode="External"/><Relationship Id="rId2" Type="http://schemas.openxmlformats.org/officeDocument/2006/relationships/hyperlink" Target="http://en.wikipedia.org/wiki/Mechanical_engineering" TargetMode="External"/><Relationship Id="rId1" Type="http://schemas.openxmlformats.org/officeDocument/2006/relationships/slideLayout" Target="../slideLayouts/slideLayout2.xml"/><Relationship Id="rId4" Type="http://schemas.openxmlformats.org/officeDocument/2006/relationships/hyperlink" Target="http://en.wikipedia.org/wiki/Circuit_breaker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
        <p:nvSpPr>
          <p:cNvPr id="4" name="Rectangle 3"/>
          <p:cNvSpPr/>
          <p:nvPr/>
        </p:nvSpPr>
        <p:spPr>
          <a:xfrm>
            <a:off x="2209806" y="2590800"/>
            <a:ext cx="4648194" cy="1569660"/>
          </a:xfrm>
          <a:prstGeom prst="rect">
            <a:avLst/>
          </a:prstGeom>
          <a:noFill/>
          <a:effectLst>
            <a:outerShdw blurRad="88900" dist="152400" dir="8520000" algn="t" rotWithShape="0">
              <a:prstClr val="black">
                <a:alpha val="46000"/>
              </a:prstClr>
            </a:outerShdw>
          </a:effectLst>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istral" pitchFamily="66" charset="0"/>
              </a:rPr>
              <a:t>WELCOME</a:t>
            </a:r>
            <a:endParaRPr lang="en-US" sz="9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228600">
                  <a:schemeClr val="accent2">
                    <a:satMod val="175000"/>
                    <a:alpha val="40000"/>
                  </a:schemeClr>
                </a:glow>
                <a:reflection blurRad="12700" stA="50000" endPos="50000" dist="5000" dir="5400000" sy="-100000" rotWithShape="0"/>
              </a:effectLst>
              <a:latin typeface="Mistral" pitchFamily="66" charset="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Indoor Air Quality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Indoor air quality (IAQ) is a term referring to the air quality within and around buildings and structures, especially as it relates to the health and comfort of building occupants.</a:t>
            </a:r>
          </a:p>
          <a:p>
            <a:r>
              <a:rPr lang="en-US" dirty="0" smtClean="0"/>
              <a:t>IAQ can be affected by microbial contaminants (mold, bacteria), gases (including carbon monoxide, radon, volatile organic compounds), particulates, or any mass or energy stressor that can induce adverse health conditions. Indoor air is becoming an increasingly more concerning health hazard than outdoor air. Using ventilation to dilute contaminants, filtration, and source control are the primary methods for improving indoor air quality in most buildings.</a:t>
            </a:r>
          </a:p>
          <a:p>
            <a:endParaRPr lang="en-US" dirty="0"/>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Dehumidifier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dehumidifier is mostly a household appliance that reduces the level of humidity in the air, usually for health reasons, as humid air can cause mold and mildew to grow inside homes, which has various health risks. Relative humidity is preferably 30 to 50%.</a:t>
            </a:r>
            <a:r>
              <a:rPr lang="en-US" baseline="30000" dirty="0" smtClean="0"/>
              <a:t>[1]</a:t>
            </a:r>
            <a:r>
              <a:rPr lang="en-US" dirty="0" smtClean="0"/>
              <a:t> Very high humidity levels are also unpleasant for human beings, can cause condensation and can make it hard to dry laundry or sleep. Higher humidity is also preferred by most insects, including clothes moths, fleas and cockroaches. Dehumidifiers are used in industrial climatic chambers for keeping certain level of humidity.</a:t>
            </a:r>
          </a:p>
          <a:p>
            <a:pPr>
              <a:buNone/>
            </a:pPr>
            <a:endParaRPr lang="en-US" dirty="0"/>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Cooling Load </a:t>
            </a:r>
            <a:endParaRPr lang="en-US" dirty="0"/>
          </a:p>
        </p:txBody>
      </p:sp>
      <p:sp>
        <p:nvSpPr>
          <p:cNvPr id="3" name="Content Placeholder 2"/>
          <p:cNvSpPr>
            <a:spLocks noGrp="1"/>
          </p:cNvSpPr>
          <p:nvPr>
            <p:ph idx="1"/>
          </p:nvPr>
        </p:nvSpPr>
        <p:spPr/>
        <p:txBody>
          <a:bodyPr>
            <a:normAutofit/>
          </a:bodyPr>
          <a:lstStyle/>
          <a:p>
            <a:r>
              <a:rPr lang="en-US" dirty="0" smtClean="0"/>
              <a:t>The total amount of heat energy that must be removed from a system by a cooling mechanism in a unit time, equal to the rate at which heat is generated by people, machinery, and processes, plus the net flow of heat into the system not associated with the cooling machinery</a:t>
            </a:r>
            <a:r>
              <a:rPr lang="en-US" dirty="0" smtClean="0"/>
              <a:t>.</a:t>
            </a:r>
            <a:endParaRPr lang="en-US" dirty="0" smtClean="0"/>
          </a:p>
          <a:p>
            <a:endParaRPr lang="en-US" dirty="0"/>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exterior cooling loads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outside </a:t>
            </a:r>
            <a:r>
              <a:rPr lang="en-US" dirty="0" smtClean="0"/>
              <a:t>cooling loads </a:t>
            </a:r>
            <a:r>
              <a:rPr lang="en-US" dirty="0" smtClean="0"/>
              <a:t>which </a:t>
            </a:r>
            <a:r>
              <a:rPr lang="en-US" dirty="0" smtClean="0"/>
              <a:t>bring energy by sun exposure and warm outside air into the </a:t>
            </a:r>
            <a:r>
              <a:rPr lang="en-US" dirty="0" smtClean="0"/>
              <a:t>building. </a:t>
            </a:r>
            <a:r>
              <a:rPr lang="en-US" dirty="0" smtClean="0"/>
              <a:t>In addition belong:</a:t>
            </a:r>
          </a:p>
          <a:p>
            <a:pPr lvl="0"/>
            <a:r>
              <a:rPr lang="en-US" dirty="0" smtClean="0"/>
              <a:t>Heat flow by external walls</a:t>
            </a:r>
          </a:p>
          <a:p>
            <a:pPr lvl="0"/>
            <a:r>
              <a:rPr lang="en-US" dirty="0" smtClean="0"/>
              <a:t>Heat flow by roofs</a:t>
            </a:r>
          </a:p>
          <a:p>
            <a:pPr lvl="0"/>
            <a:r>
              <a:rPr lang="en-US" dirty="0" smtClean="0"/>
              <a:t>Transmission heat stream by windows</a:t>
            </a:r>
          </a:p>
          <a:p>
            <a:pPr lvl="0"/>
            <a:r>
              <a:rPr lang="en-US" dirty="0" smtClean="0"/>
              <a:t>Radiant heat by windows</a:t>
            </a:r>
          </a:p>
          <a:p>
            <a:pPr lvl="0"/>
            <a:r>
              <a:rPr lang="en-US" dirty="0" smtClean="0"/>
              <a:t>Heat entry by joint ventilation</a:t>
            </a:r>
          </a:p>
          <a:p>
            <a:r>
              <a:rPr lang="en-US" dirty="0" smtClean="0"/>
              <a:t>The sum of these factors results in the outside cooling load of a building or an area.</a:t>
            </a:r>
          </a:p>
          <a:p>
            <a:endParaRPr lang="en-US" dirty="0"/>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internal cooling loads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i="1" dirty="0" smtClean="0"/>
              <a:t>	</a:t>
            </a:r>
            <a:endParaRPr lang="en-US" b="1" dirty="0" smtClean="0"/>
          </a:p>
          <a:p>
            <a:r>
              <a:rPr lang="en-US" dirty="0" smtClean="0"/>
              <a:t>internal </a:t>
            </a:r>
            <a:r>
              <a:rPr lang="en-US" dirty="0" smtClean="0"/>
              <a:t>cooling </a:t>
            </a:r>
            <a:r>
              <a:rPr lang="en-US" dirty="0" smtClean="0"/>
              <a:t>loads </a:t>
            </a:r>
            <a:r>
              <a:rPr lang="en-US" dirty="0" smtClean="0"/>
              <a:t>which by energy conversion processes, which take place, develop inside the regarded area or building </a:t>
            </a:r>
            <a:r>
              <a:rPr lang="en-US" dirty="0" smtClean="0"/>
              <a:t>. </a:t>
            </a:r>
            <a:r>
              <a:rPr lang="en-US" dirty="0" smtClean="0"/>
              <a:t>In addition belong:</a:t>
            </a:r>
          </a:p>
          <a:p>
            <a:pPr lvl="0"/>
            <a:r>
              <a:rPr lang="en-US" dirty="0" smtClean="0"/>
              <a:t>Heat emission by persons</a:t>
            </a:r>
          </a:p>
          <a:p>
            <a:pPr lvl="0"/>
            <a:r>
              <a:rPr lang="en-US" dirty="0" smtClean="0"/>
              <a:t>Heat emission by lighting</a:t>
            </a:r>
          </a:p>
          <a:p>
            <a:pPr lvl="0"/>
            <a:r>
              <a:rPr lang="en-US" dirty="0" smtClean="0"/>
              <a:t>Machine and equipment warmth</a:t>
            </a:r>
          </a:p>
          <a:p>
            <a:pPr lvl="0"/>
            <a:r>
              <a:rPr lang="en-US" dirty="0" smtClean="0"/>
              <a:t>Heat entry by material throughput</a:t>
            </a:r>
          </a:p>
          <a:p>
            <a:pPr lvl="0"/>
            <a:r>
              <a:rPr lang="en-US" dirty="0" smtClean="0"/>
              <a:t>Warmth by chemical reactions</a:t>
            </a:r>
          </a:p>
          <a:p>
            <a:pPr lvl="0"/>
            <a:r>
              <a:rPr lang="en-US" dirty="0" smtClean="0"/>
              <a:t>Heat flow of </a:t>
            </a:r>
            <a:r>
              <a:rPr lang="en-US" dirty="0" err="1" smtClean="0"/>
              <a:t>neighbour</a:t>
            </a:r>
            <a:r>
              <a:rPr lang="en-US" dirty="0" smtClean="0"/>
              <a:t> areas</a:t>
            </a:r>
          </a:p>
          <a:p>
            <a:endParaRPr lang="en-US"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latent heat loads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special form of the internal cooling loads are latent heat loads. These are not noticeable, because the area did not warm up (still) by them. It concerns here the enthalpy of the water </a:t>
            </a:r>
            <a:r>
              <a:rPr lang="en-US" dirty="0" err="1" smtClean="0"/>
              <a:t>vapour</a:t>
            </a:r>
            <a:r>
              <a:rPr lang="en-US" dirty="0" smtClean="0"/>
              <a:t> contained in the spatial air. If this water </a:t>
            </a:r>
            <a:r>
              <a:rPr lang="en-US" dirty="0" err="1" smtClean="0"/>
              <a:t>vapour</a:t>
            </a:r>
            <a:r>
              <a:rPr lang="en-US" dirty="0" smtClean="0"/>
              <a:t> becomes free and supplies condensed (e.g. by a cooling of the area by an air conditioning system), the </a:t>
            </a:r>
            <a:r>
              <a:rPr lang="en-US" dirty="0" err="1" smtClean="0"/>
              <a:t>enthalpisch</a:t>
            </a:r>
            <a:r>
              <a:rPr lang="en-US" dirty="0" smtClean="0"/>
              <a:t> stored heat energy of the water </a:t>
            </a:r>
            <a:r>
              <a:rPr lang="en-US" dirty="0" err="1" smtClean="0"/>
              <a:t>vapour</a:t>
            </a:r>
            <a:r>
              <a:rPr lang="en-US" dirty="0" smtClean="0"/>
              <a:t>, the area energy, which leads now to a heating up and thus an additional power demand of the air conditioning system.</a:t>
            </a:r>
          </a:p>
          <a:p>
            <a:r>
              <a:rPr lang="en-US" dirty="0" smtClean="0"/>
              <a:t>The sum of these factors results in the internal cooling load of a building or an area.	</a:t>
            </a:r>
          </a:p>
          <a:p>
            <a:endParaRPr lang="en-US" dirty="0"/>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Cooling load Calculations</a:t>
            </a:r>
            <a:br>
              <a:rPr lang="en-US" dirty="0" smtClean="0"/>
            </a:br>
            <a:r>
              <a:rPr lang="en-US" sz="1800" dirty="0" smtClean="0"/>
              <a:t>Peak hour at 4.00 pm </a:t>
            </a:r>
            <a:r>
              <a:rPr lang="en-US" sz="1800" dirty="0" err="1" smtClean="0"/>
              <a:t>june</a:t>
            </a:r>
            <a:r>
              <a:rPr lang="en-US" sz="1800" dirty="0" smtClean="0"/>
              <a:t> </a:t>
            </a:r>
            <a:r>
              <a:rPr lang="en-US" sz="1800" dirty="0" smtClean="0"/>
              <a:t/>
            </a:r>
            <a:br>
              <a:rPr lang="en-US" sz="1800" dirty="0" smtClean="0"/>
            </a:br>
            <a:r>
              <a:rPr lang="en-US" sz="1600" dirty="0" smtClean="0"/>
              <a:t>For </a:t>
            </a:r>
            <a:r>
              <a:rPr lang="en-US" sz="1600" dirty="0" smtClean="0"/>
              <a:t>fourth floor . (first </a:t>
            </a:r>
            <a:r>
              <a:rPr lang="en-US" sz="1600" dirty="0" smtClean="0"/>
              <a:t>ap</a:t>
            </a:r>
            <a:r>
              <a:rPr lang="en-US" sz="1600" dirty="0" smtClean="0"/>
              <a:t>artment </a:t>
            </a:r>
            <a:r>
              <a:rPr lang="en-US" sz="1600" dirty="0" smtClean="0"/>
              <a:t>) .</a:t>
            </a:r>
            <a:r>
              <a:rPr lang="en-US" sz="1800" dirty="0" smtClean="0"/>
              <a:t/>
            </a:r>
            <a:br>
              <a:rPr lang="en-US" sz="1800" dirty="0" smtClean="0"/>
            </a:br>
            <a:r>
              <a:rPr lang="en-US" sz="1800" dirty="0" smtClean="0"/>
              <a:t> </a:t>
            </a:r>
            <a:br>
              <a:rPr lang="en-US" sz="1800" dirty="0" smtClean="0"/>
            </a:br>
            <a:endParaRPr lang="en-US" sz="1800" dirty="0"/>
          </a:p>
        </p:txBody>
      </p:sp>
      <p:graphicFrame>
        <p:nvGraphicFramePr>
          <p:cNvPr id="5" name="Content Placeholder 4"/>
          <p:cNvGraphicFramePr>
            <a:graphicFrameLocks noGrp="1"/>
          </p:cNvGraphicFramePr>
          <p:nvPr>
            <p:ph idx="1"/>
          </p:nvPr>
        </p:nvGraphicFramePr>
        <p:xfrm>
          <a:off x="304801" y="1295400"/>
          <a:ext cx="8610595" cy="4826000"/>
        </p:xfrm>
        <a:graphic>
          <a:graphicData uri="http://schemas.openxmlformats.org/drawingml/2006/table">
            <a:tbl>
              <a:tblPr firstRow="1" bandRow="1">
                <a:tableStyleId>{5C22544A-7EE6-4342-B048-85BDC9FD1C3A}</a:tableStyleId>
              </a:tblPr>
              <a:tblGrid>
                <a:gridCol w="956731"/>
                <a:gridCol w="915703"/>
                <a:gridCol w="1251765"/>
                <a:gridCol w="762000"/>
                <a:gridCol w="1066800"/>
                <a:gridCol w="990600"/>
                <a:gridCol w="838200"/>
                <a:gridCol w="990600"/>
                <a:gridCol w="838196"/>
              </a:tblGrid>
              <a:tr h="609600">
                <a:tc>
                  <a:txBody>
                    <a:bodyPr/>
                    <a:lstStyle/>
                    <a:p>
                      <a:r>
                        <a:rPr lang="en-US" sz="1400" dirty="0" smtClean="0"/>
                        <a:t>Rooms</a:t>
                      </a:r>
                      <a:endParaRPr lang="en-US" sz="1400" dirty="0"/>
                    </a:p>
                  </a:txBody>
                  <a:tcPr/>
                </a:tc>
                <a:tc>
                  <a:txBody>
                    <a:bodyPr/>
                    <a:lstStyle/>
                    <a:p>
                      <a:r>
                        <a:rPr lang="en-US" sz="1400" dirty="0" smtClean="0"/>
                        <a:t>Q people</a:t>
                      </a:r>
                      <a:endParaRPr lang="en-US" sz="1400" dirty="0"/>
                    </a:p>
                  </a:txBody>
                  <a:tcPr/>
                </a:tc>
                <a:tc>
                  <a:txBody>
                    <a:bodyPr/>
                    <a:lstStyle/>
                    <a:p>
                      <a:r>
                        <a:rPr lang="en-US" sz="1400" dirty="0" smtClean="0"/>
                        <a:t>Q equipments</a:t>
                      </a:r>
                      <a:endParaRPr lang="en-US" sz="1400" dirty="0"/>
                    </a:p>
                  </a:txBody>
                  <a:tcPr/>
                </a:tc>
                <a:tc>
                  <a:txBody>
                    <a:bodyPr/>
                    <a:lstStyle/>
                    <a:p>
                      <a:r>
                        <a:rPr lang="en-US" sz="1400" dirty="0" smtClean="0"/>
                        <a:t>Q light</a:t>
                      </a:r>
                      <a:endParaRPr lang="en-US" sz="1400" dirty="0"/>
                    </a:p>
                  </a:txBody>
                  <a:tcPr/>
                </a:tc>
                <a:tc>
                  <a:txBody>
                    <a:bodyPr/>
                    <a:lstStyle/>
                    <a:p>
                      <a:r>
                        <a:rPr lang="en-US" sz="1400" dirty="0" smtClean="0"/>
                        <a:t>Q </a:t>
                      </a:r>
                      <a:r>
                        <a:rPr lang="en-US" sz="1400" dirty="0" err="1" smtClean="0"/>
                        <a:t>ext.wall</a:t>
                      </a:r>
                      <a:endParaRPr lang="en-US" sz="1400" dirty="0"/>
                    </a:p>
                  </a:txBody>
                  <a:tcPr/>
                </a:tc>
                <a:tc>
                  <a:txBody>
                    <a:bodyPr/>
                    <a:lstStyle/>
                    <a:p>
                      <a:r>
                        <a:rPr lang="en-US" sz="1400" dirty="0" smtClean="0"/>
                        <a:t>Q window</a:t>
                      </a:r>
                      <a:endParaRPr lang="en-US" sz="1400" dirty="0"/>
                    </a:p>
                  </a:txBody>
                  <a:tcPr/>
                </a:tc>
                <a:tc>
                  <a:txBody>
                    <a:bodyPr/>
                    <a:lstStyle/>
                    <a:p>
                      <a:r>
                        <a:rPr lang="en-US" sz="1400" dirty="0" smtClean="0"/>
                        <a:t>Q ceiling</a:t>
                      </a:r>
                      <a:endParaRPr lang="en-US" sz="1400" dirty="0"/>
                    </a:p>
                  </a:txBody>
                  <a:tcPr/>
                </a:tc>
                <a:tc>
                  <a:txBody>
                    <a:bodyPr/>
                    <a:lstStyle/>
                    <a:p>
                      <a:r>
                        <a:rPr lang="en-US" sz="1400" dirty="0" smtClean="0"/>
                        <a:t>Q </a:t>
                      </a:r>
                      <a:r>
                        <a:rPr lang="en-US" sz="1400" dirty="0" err="1" smtClean="0"/>
                        <a:t>insi.wall</a:t>
                      </a:r>
                      <a:endParaRPr lang="en-US" sz="1400" dirty="0"/>
                    </a:p>
                  </a:txBody>
                  <a:tcPr/>
                </a:tc>
                <a:tc>
                  <a:txBody>
                    <a:bodyPr/>
                    <a:lstStyle/>
                    <a:p>
                      <a:r>
                        <a:rPr lang="en-US" sz="1400" dirty="0" smtClean="0"/>
                        <a:t>Q floor</a:t>
                      </a:r>
                      <a:endParaRPr lang="en-US" sz="1400" dirty="0"/>
                    </a:p>
                  </a:txBody>
                  <a:tcPr/>
                </a:tc>
              </a:tr>
              <a:tr h="370840">
                <a:tc>
                  <a:txBody>
                    <a:bodyPr/>
                    <a:lstStyle/>
                    <a:p>
                      <a:r>
                        <a:rPr lang="en-US" sz="1600" dirty="0" smtClean="0"/>
                        <a:t>Kitchen</a:t>
                      </a:r>
                      <a:endParaRPr lang="en-US" sz="1600" dirty="0"/>
                    </a:p>
                  </a:txBody>
                  <a:tcPr/>
                </a:tc>
                <a:tc>
                  <a:txBody>
                    <a:bodyPr/>
                    <a:lstStyle/>
                    <a:p>
                      <a:r>
                        <a:rPr lang="en-US" dirty="0" smtClean="0"/>
                        <a:t>470.4</a:t>
                      </a:r>
                      <a:endParaRPr lang="en-US" dirty="0"/>
                    </a:p>
                  </a:txBody>
                  <a:tcPr/>
                </a:tc>
                <a:tc>
                  <a:txBody>
                    <a:bodyPr/>
                    <a:lstStyle/>
                    <a:p>
                      <a:r>
                        <a:rPr lang="en-US" dirty="0" smtClean="0"/>
                        <a:t>2 610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67.2</a:t>
                      </a:r>
                    </a:p>
                  </a:txBody>
                  <a:tcPr/>
                </a:tc>
                <a:tc>
                  <a:txBody>
                    <a:bodyPr/>
                    <a:lstStyle/>
                    <a:p>
                      <a:r>
                        <a:rPr lang="en-US" dirty="0" smtClean="0"/>
                        <a:t>85.5</a:t>
                      </a:r>
                      <a:endParaRPr lang="en-US" dirty="0"/>
                    </a:p>
                  </a:txBody>
                  <a:tcPr/>
                </a:tc>
                <a:tc>
                  <a:txBody>
                    <a:bodyPr/>
                    <a:lstStyle/>
                    <a:p>
                      <a:r>
                        <a:rPr lang="en-US" dirty="0" smtClean="0"/>
                        <a:t>411.8</a:t>
                      </a:r>
                      <a:endParaRPr lang="en-US" dirty="0"/>
                    </a:p>
                  </a:txBody>
                  <a:tcPr/>
                </a:tc>
                <a:tc>
                  <a:txBody>
                    <a:bodyPr/>
                    <a:lstStyle/>
                    <a:p>
                      <a:r>
                        <a:rPr lang="en-US" dirty="0" smtClean="0"/>
                        <a:t>102.5</a:t>
                      </a:r>
                      <a:endParaRPr lang="en-US" dirty="0"/>
                    </a:p>
                  </a:txBody>
                  <a:tcPr/>
                </a:tc>
                <a:tc>
                  <a:txBody>
                    <a:bodyPr/>
                    <a:lstStyle/>
                    <a:p>
                      <a:r>
                        <a:rPr lang="en-US" dirty="0" smtClean="0"/>
                        <a:t>591.8</a:t>
                      </a:r>
                      <a:endParaRPr lang="en-US" dirty="0"/>
                    </a:p>
                  </a:txBody>
                  <a:tcPr/>
                </a:tc>
                <a:tc>
                  <a:txBody>
                    <a:bodyPr/>
                    <a:lstStyle/>
                    <a:p>
                      <a:r>
                        <a:rPr lang="en-US" dirty="0" smtClean="0"/>
                        <a:t>0</a:t>
                      </a:r>
                      <a:endParaRPr lang="en-US" dirty="0"/>
                    </a:p>
                  </a:txBody>
                  <a:tcPr/>
                </a:tc>
              </a:tr>
              <a:tr h="579120">
                <a:tc>
                  <a:txBody>
                    <a:bodyPr/>
                    <a:lstStyle/>
                    <a:p>
                      <a:r>
                        <a:rPr lang="en-US" sz="1600" dirty="0" smtClean="0"/>
                        <a:t>Bed</a:t>
                      </a:r>
                      <a:r>
                        <a:rPr lang="en-US" sz="1600" baseline="0" dirty="0" smtClean="0"/>
                        <a:t> Room 1</a:t>
                      </a:r>
                      <a:endParaRPr lang="en-US" sz="1600" dirty="0"/>
                    </a:p>
                  </a:txBody>
                  <a:tcPr/>
                </a:tc>
                <a:tc>
                  <a:txBody>
                    <a:bodyPr/>
                    <a:lstStyle/>
                    <a:p>
                      <a:r>
                        <a:rPr lang="en-US" dirty="0" smtClean="0"/>
                        <a:t>176.4</a:t>
                      </a:r>
                      <a:endParaRPr lang="en-US" dirty="0"/>
                    </a:p>
                  </a:txBody>
                  <a:tcPr/>
                </a:tc>
                <a:tc>
                  <a:txBody>
                    <a:bodyPr/>
                    <a:lstStyle/>
                    <a:p>
                      <a:r>
                        <a:rPr lang="en-US" dirty="0" smtClean="0"/>
                        <a:t>2610</a:t>
                      </a:r>
                      <a:endParaRPr lang="en-US" dirty="0"/>
                    </a:p>
                  </a:txBody>
                  <a:tcPr/>
                </a:tc>
                <a:tc>
                  <a:txBody>
                    <a:bodyPr/>
                    <a:lstStyle/>
                    <a:p>
                      <a:r>
                        <a:rPr lang="en-US" dirty="0" smtClean="0"/>
                        <a:t>33.6</a:t>
                      </a:r>
                      <a:endParaRPr lang="en-US" dirty="0"/>
                    </a:p>
                  </a:txBody>
                  <a:tcPr/>
                </a:tc>
                <a:tc>
                  <a:txBody>
                    <a:bodyPr/>
                    <a:lstStyle/>
                    <a:p>
                      <a:r>
                        <a:rPr lang="en-US" dirty="0" smtClean="0"/>
                        <a:t>62.9</a:t>
                      </a:r>
                      <a:endParaRPr lang="en-US" dirty="0"/>
                    </a:p>
                  </a:txBody>
                  <a:tcPr/>
                </a:tc>
                <a:tc>
                  <a:txBody>
                    <a:bodyPr/>
                    <a:lstStyle/>
                    <a:p>
                      <a:r>
                        <a:rPr lang="en-US" dirty="0" smtClean="0"/>
                        <a:t>411.8</a:t>
                      </a:r>
                      <a:endParaRPr lang="en-US" dirty="0"/>
                    </a:p>
                  </a:txBody>
                  <a:tcPr/>
                </a:tc>
                <a:tc>
                  <a:txBody>
                    <a:bodyPr/>
                    <a:lstStyle/>
                    <a:p>
                      <a:r>
                        <a:rPr lang="en-US" dirty="0" smtClean="0"/>
                        <a:t>124.9</a:t>
                      </a:r>
                      <a:endParaRPr lang="en-US" dirty="0"/>
                    </a:p>
                  </a:txBody>
                  <a:tcPr/>
                </a:tc>
                <a:tc>
                  <a:txBody>
                    <a:bodyPr/>
                    <a:lstStyle/>
                    <a:p>
                      <a:r>
                        <a:rPr lang="en-US" dirty="0" smtClean="0"/>
                        <a:t>582.6</a:t>
                      </a:r>
                      <a:endParaRPr lang="en-US" dirty="0"/>
                    </a:p>
                  </a:txBody>
                  <a:tcPr/>
                </a:tc>
                <a:tc>
                  <a:txBody>
                    <a:bodyPr/>
                    <a:lstStyle/>
                    <a:p>
                      <a:r>
                        <a:rPr lang="en-US" dirty="0" smtClean="0"/>
                        <a:t>0</a:t>
                      </a:r>
                      <a:endParaRPr lang="en-US" dirty="0"/>
                    </a:p>
                  </a:txBody>
                  <a:tcPr/>
                </a:tc>
              </a:tr>
              <a:tr h="579120">
                <a:tc>
                  <a:txBody>
                    <a:bodyPr/>
                    <a:lstStyle/>
                    <a:p>
                      <a:r>
                        <a:rPr lang="en-US" sz="1600" dirty="0" smtClean="0"/>
                        <a:t>Bed Room 2</a:t>
                      </a:r>
                      <a:endParaRPr lang="en-US" sz="1600" dirty="0"/>
                    </a:p>
                  </a:txBody>
                  <a:tcPr/>
                </a:tc>
                <a:tc>
                  <a:txBody>
                    <a:bodyPr/>
                    <a:lstStyle/>
                    <a:p>
                      <a:r>
                        <a:rPr lang="en-US" dirty="0" smtClean="0"/>
                        <a:t>176.4</a:t>
                      </a:r>
                      <a:endParaRPr lang="en-US" dirty="0"/>
                    </a:p>
                  </a:txBody>
                  <a:tcPr/>
                </a:tc>
                <a:tc>
                  <a:txBody>
                    <a:bodyPr/>
                    <a:lstStyle/>
                    <a:p>
                      <a:r>
                        <a:rPr lang="en-US" dirty="0" smtClean="0"/>
                        <a:t>2610</a:t>
                      </a:r>
                      <a:endParaRPr lang="en-US" dirty="0"/>
                    </a:p>
                  </a:txBody>
                  <a:tcPr/>
                </a:tc>
                <a:tc>
                  <a:txBody>
                    <a:bodyPr/>
                    <a:lstStyle/>
                    <a:p>
                      <a:r>
                        <a:rPr lang="en-US" dirty="0" smtClean="0"/>
                        <a:t>33.6</a:t>
                      </a:r>
                      <a:endParaRPr lang="en-US" dirty="0"/>
                    </a:p>
                  </a:txBody>
                  <a:tcPr/>
                </a:tc>
                <a:tc>
                  <a:txBody>
                    <a:bodyPr/>
                    <a:lstStyle/>
                    <a:p>
                      <a:r>
                        <a:rPr lang="en-US" dirty="0" smtClean="0"/>
                        <a:t>109.6</a:t>
                      </a:r>
                      <a:endParaRPr lang="en-US" dirty="0"/>
                    </a:p>
                  </a:txBody>
                  <a:tcPr/>
                </a:tc>
                <a:tc>
                  <a:txBody>
                    <a:bodyPr/>
                    <a:lstStyle/>
                    <a:p>
                      <a:r>
                        <a:rPr lang="en-US" dirty="0" smtClean="0"/>
                        <a:t>411.8</a:t>
                      </a:r>
                      <a:endParaRPr lang="en-US" dirty="0"/>
                    </a:p>
                  </a:txBody>
                  <a:tcPr/>
                </a:tc>
                <a:tc>
                  <a:txBody>
                    <a:bodyPr/>
                    <a:lstStyle/>
                    <a:p>
                      <a:r>
                        <a:rPr lang="en-US" dirty="0" smtClean="0"/>
                        <a:t>124.9</a:t>
                      </a:r>
                      <a:endParaRPr lang="en-US" dirty="0"/>
                    </a:p>
                  </a:txBody>
                  <a:tcPr/>
                </a:tc>
                <a:tc>
                  <a:txBody>
                    <a:bodyPr/>
                    <a:lstStyle/>
                    <a:p>
                      <a:r>
                        <a:rPr lang="en-US" dirty="0" smtClean="0"/>
                        <a:t>590.9</a:t>
                      </a:r>
                      <a:endParaRPr lang="en-US" dirty="0"/>
                    </a:p>
                  </a:txBody>
                  <a:tcPr/>
                </a:tc>
                <a:tc>
                  <a:txBody>
                    <a:bodyPr/>
                    <a:lstStyle/>
                    <a:p>
                      <a:r>
                        <a:rPr lang="en-US" dirty="0" smtClean="0"/>
                        <a:t>0</a:t>
                      </a:r>
                      <a:endParaRPr lang="en-US" dirty="0"/>
                    </a:p>
                  </a:txBody>
                  <a:tcPr/>
                </a:tc>
              </a:tr>
              <a:tr h="579120">
                <a:tc>
                  <a:txBody>
                    <a:bodyPr/>
                    <a:lstStyle/>
                    <a:p>
                      <a:r>
                        <a:rPr lang="en-US" sz="1600" dirty="0" smtClean="0"/>
                        <a:t>Master Room</a:t>
                      </a:r>
                      <a:endParaRPr lang="en-US" sz="1600" dirty="0"/>
                    </a:p>
                  </a:txBody>
                  <a:tcPr/>
                </a:tc>
                <a:tc>
                  <a:txBody>
                    <a:bodyPr/>
                    <a:lstStyle/>
                    <a:p>
                      <a:r>
                        <a:rPr lang="en-US" dirty="0" smtClean="0"/>
                        <a:t>117.6</a:t>
                      </a:r>
                      <a:endParaRPr lang="en-US" dirty="0"/>
                    </a:p>
                  </a:txBody>
                  <a:tcPr/>
                </a:tc>
                <a:tc>
                  <a:txBody>
                    <a:bodyPr/>
                    <a:lstStyle/>
                    <a:p>
                      <a:r>
                        <a:rPr lang="en-US" dirty="0" smtClean="0"/>
                        <a:t>2610</a:t>
                      </a:r>
                      <a:endParaRPr lang="en-US" dirty="0"/>
                    </a:p>
                  </a:txBody>
                  <a:tcPr/>
                </a:tc>
                <a:tc>
                  <a:txBody>
                    <a:bodyPr/>
                    <a:lstStyle/>
                    <a:p>
                      <a:r>
                        <a:rPr lang="en-US" dirty="0" smtClean="0"/>
                        <a:t>33.6</a:t>
                      </a:r>
                      <a:endParaRPr lang="en-US" dirty="0"/>
                    </a:p>
                  </a:txBody>
                  <a:tcPr/>
                </a:tc>
                <a:tc>
                  <a:txBody>
                    <a:bodyPr/>
                    <a:lstStyle/>
                    <a:p>
                      <a:r>
                        <a:rPr lang="en-US" dirty="0" smtClean="0"/>
                        <a:t>52.8</a:t>
                      </a:r>
                      <a:endParaRPr lang="en-US" dirty="0"/>
                    </a:p>
                  </a:txBody>
                  <a:tcPr/>
                </a:tc>
                <a:tc>
                  <a:txBody>
                    <a:bodyPr/>
                    <a:lstStyle/>
                    <a:p>
                      <a:r>
                        <a:rPr lang="en-US" dirty="0" smtClean="0"/>
                        <a:t>411.8</a:t>
                      </a:r>
                      <a:endParaRPr lang="en-US" dirty="0"/>
                    </a:p>
                  </a:txBody>
                  <a:tcPr/>
                </a:tc>
                <a:tc>
                  <a:txBody>
                    <a:bodyPr/>
                    <a:lstStyle/>
                    <a:p>
                      <a:r>
                        <a:rPr lang="en-US" dirty="0" smtClean="0"/>
                        <a:t>149.8</a:t>
                      </a:r>
                      <a:endParaRPr lang="en-US" dirty="0"/>
                    </a:p>
                  </a:txBody>
                  <a:tcPr/>
                </a:tc>
                <a:tc>
                  <a:txBody>
                    <a:bodyPr/>
                    <a:lstStyle/>
                    <a:p>
                      <a:r>
                        <a:rPr lang="en-US" dirty="0" smtClean="0"/>
                        <a:t>662.5</a:t>
                      </a:r>
                      <a:endParaRPr lang="en-US" dirty="0"/>
                    </a:p>
                  </a:txBody>
                  <a:tcPr/>
                </a:tc>
                <a:tc>
                  <a:txBody>
                    <a:bodyPr/>
                    <a:lstStyle/>
                    <a:p>
                      <a:r>
                        <a:rPr lang="en-US" dirty="0" smtClean="0"/>
                        <a:t>0</a:t>
                      </a:r>
                      <a:endParaRPr lang="en-US" dirty="0"/>
                    </a:p>
                  </a:txBody>
                  <a:tcPr/>
                </a:tc>
              </a:tr>
              <a:tr h="579120">
                <a:tc>
                  <a:txBody>
                    <a:bodyPr/>
                    <a:lstStyle/>
                    <a:p>
                      <a:r>
                        <a:rPr lang="en-US" sz="1600" dirty="0" smtClean="0"/>
                        <a:t>Living Room</a:t>
                      </a:r>
                      <a:endParaRPr lang="en-US" sz="1600" dirty="0"/>
                    </a:p>
                  </a:txBody>
                  <a:tcPr/>
                </a:tc>
                <a:tc>
                  <a:txBody>
                    <a:bodyPr/>
                    <a:lstStyle/>
                    <a:p>
                      <a:r>
                        <a:rPr lang="en-US" dirty="0" smtClean="0"/>
                        <a:t>470.4</a:t>
                      </a:r>
                      <a:endParaRPr lang="en-US" dirty="0"/>
                    </a:p>
                  </a:txBody>
                  <a:tcPr/>
                </a:tc>
                <a:tc>
                  <a:txBody>
                    <a:bodyPr/>
                    <a:lstStyle/>
                    <a:p>
                      <a:r>
                        <a:rPr lang="en-US" dirty="0" smtClean="0"/>
                        <a:t>2610</a:t>
                      </a:r>
                      <a:endParaRPr lang="en-US" dirty="0"/>
                    </a:p>
                  </a:txBody>
                  <a:tcPr/>
                </a:tc>
                <a:tc>
                  <a:txBody>
                    <a:bodyPr/>
                    <a:lstStyle/>
                    <a:p>
                      <a:r>
                        <a:rPr lang="en-US" dirty="0" smtClean="0"/>
                        <a:t>134.4</a:t>
                      </a:r>
                      <a:endParaRPr lang="en-US" dirty="0"/>
                    </a:p>
                  </a:txBody>
                  <a:tcPr/>
                </a:tc>
                <a:tc>
                  <a:txBody>
                    <a:bodyPr/>
                    <a:lstStyle/>
                    <a:p>
                      <a:r>
                        <a:rPr lang="en-US" dirty="0" smtClean="0"/>
                        <a:t>87.8</a:t>
                      </a:r>
                      <a:endParaRPr lang="en-US" dirty="0"/>
                    </a:p>
                  </a:txBody>
                  <a:tcPr/>
                </a:tc>
                <a:tc>
                  <a:txBody>
                    <a:bodyPr/>
                    <a:lstStyle/>
                    <a:p>
                      <a:r>
                        <a:rPr lang="en-US" dirty="0" smtClean="0"/>
                        <a:t>729.0</a:t>
                      </a:r>
                      <a:endParaRPr lang="en-US" dirty="0"/>
                    </a:p>
                  </a:txBody>
                  <a:tcPr/>
                </a:tc>
                <a:tc>
                  <a:txBody>
                    <a:bodyPr/>
                    <a:lstStyle/>
                    <a:p>
                      <a:r>
                        <a:rPr lang="en-US" dirty="0" smtClean="0"/>
                        <a:t>120.5</a:t>
                      </a:r>
                      <a:endParaRPr lang="en-US" dirty="0"/>
                    </a:p>
                  </a:txBody>
                  <a:tcPr/>
                </a:tc>
                <a:tc>
                  <a:txBody>
                    <a:bodyPr/>
                    <a:lstStyle/>
                    <a:p>
                      <a:r>
                        <a:rPr lang="en-US" dirty="0" smtClean="0"/>
                        <a:t>653.4</a:t>
                      </a:r>
                      <a:endParaRPr lang="en-US" dirty="0"/>
                    </a:p>
                  </a:txBody>
                  <a:tcPr/>
                </a:tc>
                <a:tc>
                  <a:txBody>
                    <a:bodyPr/>
                    <a:lstStyle/>
                    <a:p>
                      <a:r>
                        <a:rPr lang="en-US" dirty="0" smtClean="0"/>
                        <a:t>0</a:t>
                      </a:r>
                      <a:endParaRPr lang="en-US" dirty="0"/>
                    </a:p>
                  </a:txBody>
                  <a:tcPr/>
                </a:tc>
              </a:tr>
              <a:tr h="579120">
                <a:tc>
                  <a:txBody>
                    <a:bodyPr/>
                    <a:lstStyle/>
                    <a:p>
                      <a:r>
                        <a:rPr lang="en-US" sz="1600" dirty="0" smtClean="0"/>
                        <a:t>Dining Room</a:t>
                      </a:r>
                      <a:endParaRPr lang="en-US" sz="1600" dirty="0"/>
                    </a:p>
                  </a:txBody>
                  <a:tcPr/>
                </a:tc>
                <a:tc>
                  <a:txBody>
                    <a:bodyPr/>
                    <a:lstStyle/>
                    <a:p>
                      <a:r>
                        <a:rPr lang="en-US" dirty="0" smtClean="0"/>
                        <a:t>470.4</a:t>
                      </a:r>
                      <a:endParaRPr lang="en-US" dirty="0"/>
                    </a:p>
                  </a:txBody>
                  <a:tcPr/>
                </a:tc>
                <a:tc>
                  <a:txBody>
                    <a:bodyPr/>
                    <a:lstStyle/>
                    <a:p>
                      <a:r>
                        <a:rPr lang="en-US" dirty="0" smtClean="0"/>
                        <a:t>2610</a:t>
                      </a:r>
                      <a:endParaRPr lang="en-US" dirty="0"/>
                    </a:p>
                  </a:txBody>
                  <a:tcPr/>
                </a:tc>
                <a:tc>
                  <a:txBody>
                    <a:bodyPr/>
                    <a:lstStyle/>
                    <a:p>
                      <a:r>
                        <a:rPr lang="en-US" dirty="0" smtClean="0"/>
                        <a:t>84</a:t>
                      </a:r>
                      <a:endParaRPr lang="en-US" dirty="0"/>
                    </a:p>
                  </a:txBody>
                  <a:tcPr/>
                </a:tc>
                <a:tc>
                  <a:txBody>
                    <a:bodyPr/>
                    <a:lstStyle/>
                    <a:p>
                      <a:r>
                        <a:rPr lang="en-US" dirty="0" smtClean="0"/>
                        <a:t>71.2</a:t>
                      </a:r>
                      <a:endParaRPr lang="en-US" dirty="0"/>
                    </a:p>
                  </a:txBody>
                  <a:tcPr/>
                </a:tc>
                <a:tc>
                  <a:txBody>
                    <a:bodyPr/>
                    <a:lstStyle/>
                    <a:p>
                      <a:r>
                        <a:rPr lang="en-US" dirty="0" smtClean="0"/>
                        <a:t>435.2</a:t>
                      </a:r>
                      <a:endParaRPr lang="en-US" dirty="0"/>
                    </a:p>
                  </a:txBody>
                  <a:tcPr/>
                </a:tc>
                <a:tc>
                  <a:txBody>
                    <a:bodyPr/>
                    <a:lstStyle/>
                    <a:p>
                      <a:r>
                        <a:rPr lang="en-US" dirty="0" smtClean="0"/>
                        <a:t>203.5</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579120">
                <a:tc>
                  <a:txBody>
                    <a:bodyPr/>
                    <a:lstStyle/>
                    <a:p>
                      <a:r>
                        <a:rPr lang="en-US" sz="1600" dirty="0" smtClean="0"/>
                        <a:t>Guest Room</a:t>
                      </a:r>
                      <a:endParaRPr lang="en-US" sz="1600" dirty="0"/>
                    </a:p>
                  </a:txBody>
                  <a:tcPr/>
                </a:tc>
                <a:tc>
                  <a:txBody>
                    <a:bodyPr/>
                    <a:lstStyle/>
                    <a:p>
                      <a:r>
                        <a:rPr lang="en-US" dirty="0" smtClean="0"/>
                        <a:t>882</a:t>
                      </a:r>
                      <a:endParaRPr lang="en-US" dirty="0"/>
                    </a:p>
                  </a:txBody>
                  <a:tcPr/>
                </a:tc>
                <a:tc>
                  <a:txBody>
                    <a:bodyPr/>
                    <a:lstStyle/>
                    <a:p>
                      <a:r>
                        <a:rPr lang="en-US" dirty="0" smtClean="0"/>
                        <a:t>2610</a:t>
                      </a:r>
                      <a:endParaRPr lang="en-US" dirty="0"/>
                    </a:p>
                  </a:txBody>
                  <a:tcPr/>
                </a:tc>
                <a:tc>
                  <a:txBody>
                    <a:bodyPr/>
                    <a:lstStyle/>
                    <a:p>
                      <a:r>
                        <a:rPr lang="en-US" dirty="0" smtClean="0"/>
                        <a:t>100.8</a:t>
                      </a:r>
                      <a:endParaRPr lang="en-US" dirty="0"/>
                    </a:p>
                  </a:txBody>
                  <a:tcPr/>
                </a:tc>
                <a:tc>
                  <a:txBody>
                    <a:bodyPr/>
                    <a:lstStyle/>
                    <a:p>
                      <a:r>
                        <a:rPr lang="en-US" dirty="0" smtClean="0"/>
                        <a:t>13.4</a:t>
                      </a:r>
                      <a:endParaRPr lang="en-US" dirty="0"/>
                    </a:p>
                  </a:txBody>
                  <a:tcPr/>
                </a:tc>
                <a:tc>
                  <a:txBody>
                    <a:bodyPr/>
                    <a:lstStyle/>
                    <a:p>
                      <a:r>
                        <a:rPr lang="en-US" dirty="0" smtClean="0"/>
                        <a:t>729.0</a:t>
                      </a:r>
                      <a:endParaRPr lang="en-US" dirty="0"/>
                    </a:p>
                  </a:txBody>
                  <a:tcPr/>
                </a:tc>
                <a:tc>
                  <a:txBody>
                    <a:bodyPr/>
                    <a:lstStyle/>
                    <a:p>
                      <a:r>
                        <a:rPr lang="en-US" dirty="0" smtClean="0"/>
                        <a:t>202.3</a:t>
                      </a:r>
                      <a:endParaRPr lang="en-US" dirty="0"/>
                    </a:p>
                  </a:txBody>
                  <a:tcPr/>
                </a:tc>
                <a:tc>
                  <a:txBody>
                    <a:bodyPr/>
                    <a:lstStyle/>
                    <a:p>
                      <a:r>
                        <a:rPr lang="en-US" dirty="0" smtClean="0"/>
                        <a:t>1065.4</a:t>
                      </a:r>
                      <a:endParaRPr lang="en-US" dirty="0"/>
                    </a:p>
                  </a:txBody>
                  <a:tcPr/>
                </a:tc>
                <a:tc>
                  <a:txBody>
                    <a:bodyPr/>
                    <a:lstStyle/>
                    <a:p>
                      <a:r>
                        <a:rPr lang="en-US" dirty="0" smtClean="0"/>
                        <a:t>0</a:t>
                      </a:r>
                      <a:endParaRPr lang="en-US" dirty="0"/>
                    </a:p>
                  </a:txBody>
                  <a:tcPr/>
                </a:tc>
              </a:tr>
              <a:tr h="370840">
                <a:tc>
                  <a:txBody>
                    <a:bodyPr/>
                    <a:lstStyle/>
                    <a:p>
                      <a:r>
                        <a:rPr lang="en-US" sz="1600" dirty="0" smtClean="0"/>
                        <a:t>Corridors </a:t>
                      </a:r>
                      <a:endParaRPr lang="en-US" sz="1600" dirty="0"/>
                    </a:p>
                  </a:txBody>
                  <a:tcPr/>
                </a:tc>
                <a:tc>
                  <a:txBody>
                    <a:bodyPr/>
                    <a:lstStyle/>
                    <a:p>
                      <a:r>
                        <a:rPr lang="en-US" dirty="0" smtClean="0"/>
                        <a:t>117.6</a:t>
                      </a:r>
                      <a:endParaRPr lang="en-US" dirty="0"/>
                    </a:p>
                  </a:txBody>
                  <a:tcPr/>
                </a:tc>
                <a:tc>
                  <a:txBody>
                    <a:bodyPr/>
                    <a:lstStyle/>
                    <a:p>
                      <a:r>
                        <a:rPr lang="en-US" dirty="0" smtClean="0"/>
                        <a:t>2610</a:t>
                      </a:r>
                      <a:endParaRPr lang="en-US" dirty="0"/>
                    </a:p>
                  </a:txBody>
                  <a:tcPr/>
                </a:tc>
                <a:tc>
                  <a:txBody>
                    <a:bodyPr/>
                    <a:lstStyle/>
                    <a:p>
                      <a:r>
                        <a:rPr lang="en-US" dirty="0" smtClean="0"/>
                        <a:t>16.8</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87.7</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Total Cooling Load </a:t>
            </a:r>
            <a:endParaRPr lang="en-US" dirty="0"/>
          </a:p>
        </p:txBody>
      </p:sp>
      <p:graphicFrame>
        <p:nvGraphicFramePr>
          <p:cNvPr id="4" name="Content Placeholder 3"/>
          <p:cNvGraphicFramePr>
            <a:graphicFrameLocks noGrp="1"/>
          </p:cNvGraphicFramePr>
          <p:nvPr>
            <p:ph idx="1"/>
          </p:nvPr>
        </p:nvGraphicFramePr>
        <p:xfrm>
          <a:off x="457200" y="1600200"/>
          <a:ext cx="8229600" cy="37084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Rooms</a:t>
                      </a:r>
                      <a:endParaRPr lang="en-US" dirty="0"/>
                    </a:p>
                  </a:txBody>
                  <a:tcPr/>
                </a:tc>
                <a:tc>
                  <a:txBody>
                    <a:bodyPr/>
                    <a:lstStyle/>
                    <a:p>
                      <a:r>
                        <a:rPr lang="en-US" dirty="0" smtClean="0"/>
                        <a:t>Q Total (watt)</a:t>
                      </a:r>
                      <a:endParaRPr lang="en-US" dirty="0"/>
                    </a:p>
                  </a:txBody>
                  <a:tcPr/>
                </a:tc>
                <a:tc>
                  <a:txBody>
                    <a:bodyPr/>
                    <a:lstStyle/>
                    <a:p>
                      <a:r>
                        <a:rPr lang="en-US" dirty="0" smtClean="0"/>
                        <a:t>Q</a:t>
                      </a:r>
                      <a:r>
                        <a:rPr lang="en-US" baseline="0" dirty="0" smtClean="0"/>
                        <a:t> T</a:t>
                      </a:r>
                      <a:r>
                        <a:rPr lang="en-US" dirty="0" smtClean="0"/>
                        <a:t>otal (</a:t>
                      </a:r>
                      <a:r>
                        <a:rPr lang="en-US" dirty="0" err="1" smtClean="0"/>
                        <a:t>cfm</a:t>
                      </a:r>
                      <a:r>
                        <a:rPr lang="en-US" dirty="0" smtClean="0"/>
                        <a:t>)</a:t>
                      </a:r>
                      <a:endParaRPr lang="en-US" dirty="0"/>
                    </a:p>
                  </a:txBody>
                  <a:tcPr/>
                </a:tc>
                <a:tc>
                  <a:txBody>
                    <a:bodyPr/>
                    <a:lstStyle/>
                    <a:p>
                      <a:r>
                        <a:rPr lang="en-US" dirty="0" smtClean="0"/>
                        <a:t>Number of Grills</a:t>
                      </a:r>
                      <a:endParaRPr lang="en-US" dirty="0"/>
                    </a:p>
                  </a:txBody>
                  <a:tcPr/>
                </a:tc>
              </a:tr>
              <a:tr h="370840">
                <a:tc>
                  <a:txBody>
                    <a:bodyPr/>
                    <a:lstStyle/>
                    <a:p>
                      <a:r>
                        <a:rPr lang="en-US" dirty="0" smtClean="0"/>
                        <a:t>Kitchen</a:t>
                      </a:r>
                      <a:endParaRPr lang="en-US" dirty="0"/>
                    </a:p>
                  </a:txBody>
                  <a:tcPr/>
                </a:tc>
                <a:tc>
                  <a:txBody>
                    <a:bodyPr/>
                    <a:lstStyle/>
                    <a:p>
                      <a:r>
                        <a:rPr lang="en-US" dirty="0" smtClean="0"/>
                        <a:t>4339.2</a:t>
                      </a:r>
                      <a:endParaRPr lang="en-US" dirty="0"/>
                    </a:p>
                  </a:txBody>
                  <a:tcPr/>
                </a:tc>
                <a:tc>
                  <a:txBody>
                    <a:bodyPr/>
                    <a:lstStyle/>
                    <a:p>
                      <a:r>
                        <a:rPr lang="en-US" dirty="0" smtClean="0"/>
                        <a:t>595.9</a:t>
                      </a:r>
                      <a:endParaRPr lang="en-US" dirty="0"/>
                    </a:p>
                  </a:txBody>
                  <a:tcPr/>
                </a:tc>
                <a:tc>
                  <a:txBody>
                    <a:bodyPr/>
                    <a:lstStyle/>
                    <a:p>
                      <a:r>
                        <a:rPr lang="en-US" dirty="0" smtClean="0"/>
                        <a:t>2</a:t>
                      </a:r>
                      <a:endParaRPr lang="en-US" dirty="0"/>
                    </a:p>
                  </a:txBody>
                  <a:tcPr/>
                </a:tc>
              </a:tr>
              <a:tr h="370840">
                <a:tc>
                  <a:txBody>
                    <a:bodyPr/>
                    <a:lstStyle/>
                    <a:p>
                      <a:r>
                        <a:rPr lang="en-US" dirty="0" smtClean="0"/>
                        <a:t>Bed Room 1</a:t>
                      </a:r>
                      <a:endParaRPr lang="en-US" dirty="0"/>
                    </a:p>
                  </a:txBody>
                  <a:tcPr/>
                </a:tc>
                <a:tc>
                  <a:txBody>
                    <a:bodyPr/>
                    <a:lstStyle/>
                    <a:p>
                      <a:r>
                        <a:rPr lang="en-US" dirty="0" smtClean="0"/>
                        <a:t>4002.2</a:t>
                      </a:r>
                      <a:endParaRPr lang="en-US" dirty="0"/>
                    </a:p>
                  </a:txBody>
                  <a:tcPr/>
                </a:tc>
                <a:tc>
                  <a:txBody>
                    <a:bodyPr/>
                    <a:lstStyle/>
                    <a:p>
                      <a:r>
                        <a:rPr lang="en-US" dirty="0" smtClean="0"/>
                        <a:t>457.4</a:t>
                      </a:r>
                      <a:endParaRPr lang="en-US" dirty="0"/>
                    </a:p>
                  </a:txBody>
                  <a:tcPr/>
                </a:tc>
                <a:tc>
                  <a:txBody>
                    <a:bodyPr/>
                    <a:lstStyle/>
                    <a:p>
                      <a:r>
                        <a:rPr lang="en-US" dirty="0" smtClean="0"/>
                        <a:t>2</a:t>
                      </a:r>
                      <a:endParaRPr lang="en-US" dirty="0"/>
                    </a:p>
                  </a:txBody>
                  <a:tcPr/>
                </a:tc>
              </a:tr>
              <a:tr h="370840">
                <a:tc>
                  <a:txBody>
                    <a:bodyPr/>
                    <a:lstStyle/>
                    <a:p>
                      <a:r>
                        <a:rPr lang="en-US" dirty="0" smtClean="0"/>
                        <a:t>Bed Room 2</a:t>
                      </a:r>
                      <a:endParaRPr lang="en-US" dirty="0"/>
                    </a:p>
                  </a:txBody>
                  <a:tcPr/>
                </a:tc>
                <a:tc>
                  <a:txBody>
                    <a:bodyPr/>
                    <a:lstStyle/>
                    <a:p>
                      <a:r>
                        <a:rPr lang="en-US" dirty="0" smtClean="0"/>
                        <a:t>4057.2</a:t>
                      </a:r>
                      <a:endParaRPr lang="en-US" dirty="0"/>
                    </a:p>
                  </a:txBody>
                  <a:tcPr/>
                </a:tc>
                <a:tc>
                  <a:txBody>
                    <a:bodyPr/>
                    <a:lstStyle/>
                    <a:p>
                      <a:r>
                        <a:rPr lang="en-US" dirty="0" smtClean="0"/>
                        <a:t>463.7</a:t>
                      </a:r>
                      <a:endParaRPr lang="en-US" dirty="0"/>
                    </a:p>
                  </a:txBody>
                  <a:tcPr/>
                </a:tc>
                <a:tc>
                  <a:txBody>
                    <a:bodyPr/>
                    <a:lstStyle/>
                    <a:p>
                      <a:r>
                        <a:rPr lang="en-US" dirty="0" smtClean="0"/>
                        <a:t>2</a:t>
                      </a:r>
                      <a:endParaRPr lang="en-US" dirty="0"/>
                    </a:p>
                  </a:txBody>
                  <a:tcPr/>
                </a:tc>
              </a:tr>
              <a:tr h="370840">
                <a:tc>
                  <a:txBody>
                    <a:bodyPr/>
                    <a:lstStyle/>
                    <a:p>
                      <a:r>
                        <a:rPr lang="en-US" dirty="0" smtClean="0"/>
                        <a:t>Master Room </a:t>
                      </a:r>
                      <a:endParaRPr lang="en-US" dirty="0"/>
                    </a:p>
                  </a:txBody>
                  <a:tcPr/>
                </a:tc>
                <a:tc>
                  <a:txBody>
                    <a:bodyPr/>
                    <a:lstStyle/>
                    <a:p>
                      <a:r>
                        <a:rPr lang="en-US" dirty="0" smtClean="0"/>
                        <a:t>4038.1</a:t>
                      </a:r>
                      <a:endParaRPr lang="en-US" dirty="0"/>
                    </a:p>
                  </a:txBody>
                  <a:tcPr/>
                </a:tc>
                <a:tc>
                  <a:txBody>
                    <a:bodyPr/>
                    <a:lstStyle/>
                    <a:p>
                      <a:r>
                        <a:rPr lang="en-US" dirty="0" smtClean="0"/>
                        <a:t>461.5</a:t>
                      </a:r>
                      <a:endParaRPr lang="en-US" dirty="0"/>
                    </a:p>
                  </a:txBody>
                  <a:tcPr/>
                </a:tc>
                <a:tc>
                  <a:txBody>
                    <a:bodyPr/>
                    <a:lstStyle/>
                    <a:p>
                      <a:r>
                        <a:rPr lang="en-US" dirty="0" smtClean="0"/>
                        <a:t>2</a:t>
                      </a:r>
                      <a:endParaRPr lang="en-US" dirty="0"/>
                    </a:p>
                  </a:txBody>
                  <a:tcPr/>
                </a:tc>
              </a:tr>
              <a:tr h="370840">
                <a:tc>
                  <a:txBody>
                    <a:bodyPr/>
                    <a:lstStyle/>
                    <a:p>
                      <a:r>
                        <a:rPr lang="en-US" dirty="0" smtClean="0"/>
                        <a:t>Living Room </a:t>
                      </a:r>
                      <a:endParaRPr lang="en-US" dirty="0"/>
                    </a:p>
                  </a:txBody>
                  <a:tcPr/>
                </a:tc>
                <a:tc>
                  <a:txBody>
                    <a:bodyPr/>
                    <a:lstStyle/>
                    <a:p>
                      <a:r>
                        <a:rPr lang="en-US" dirty="0" smtClean="0"/>
                        <a:t>4805.5</a:t>
                      </a:r>
                      <a:endParaRPr lang="en-US" dirty="0"/>
                    </a:p>
                  </a:txBody>
                  <a:tcPr/>
                </a:tc>
                <a:tc>
                  <a:txBody>
                    <a:bodyPr/>
                    <a:lstStyle/>
                    <a:p>
                      <a:r>
                        <a:rPr lang="en-US" dirty="0" smtClean="0"/>
                        <a:t>549.2</a:t>
                      </a:r>
                      <a:endParaRPr lang="en-US" dirty="0"/>
                    </a:p>
                  </a:txBody>
                  <a:tcPr/>
                </a:tc>
                <a:tc>
                  <a:txBody>
                    <a:bodyPr/>
                    <a:lstStyle/>
                    <a:p>
                      <a:r>
                        <a:rPr lang="en-US" dirty="0" smtClean="0"/>
                        <a:t>3</a:t>
                      </a:r>
                      <a:endParaRPr lang="en-US" dirty="0"/>
                    </a:p>
                  </a:txBody>
                  <a:tcPr/>
                </a:tc>
              </a:tr>
              <a:tr h="370840">
                <a:tc>
                  <a:txBody>
                    <a:bodyPr/>
                    <a:lstStyle/>
                    <a:p>
                      <a:r>
                        <a:rPr lang="en-US" dirty="0" smtClean="0"/>
                        <a:t>Dining Room </a:t>
                      </a:r>
                      <a:endParaRPr lang="en-US" dirty="0"/>
                    </a:p>
                  </a:txBody>
                  <a:tcPr/>
                </a:tc>
                <a:tc>
                  <a:txBody>
                    <a:bodyPr/>
                    <a:lstStyle/>
                    <a:p>
                      <a:r>
                        <a:rPr lang="en-US" dirty="0" smtClean="0"/>
                        <a:t>3874.4</a:t>
                      </a:r>
                      <a:endParaRPr lang="en-US" dirty="0"/>
                    </a:p>
                  </a:txBody>
                  <a:tcPr/>
                </a:tc>
                <a:tc>
                  <a:txBody>
                    <a:bodyPr/>
                    <a:lstStyle/>
                    <a:p>
                      <a:r>
                        <a:rPr lang="en-US" dirty="0" smtClean="0"/>
                        <a:t>442.8</a:t>
                      </a:r>
                      <a:endParaRPr lang="en-US" dirty="0"/>
                    </a:p>
                  </a:txBody>
                  <a:tcPr/>
                </a:tc>
                <a:tc>
                  <a:txBody>
                    <a:bodyPr/>
                    <a:lstStyle/>
                    <a:p>
                      <a:r>
                        <a:rPr lang="en-US" dirty="0" smtClean="0"/>
                        <a:t>2</a:t>
                      </a:r>
                      <a:endParaRPr lang="en-US" dirty="0"/>
                    </a:p>
                  </a:txBody>
                  <a:tcPr/>
                </a:tc>
              </a:tr>
              <a:tr h="370840">
                <a:tc>
                  <a:txBody>
                    <a:bodyPr/>
                    <a:lstStyle/>
                    <a:p>
                      <a:r>
                        <a:rPr lang="en-US" dirty="0" smtClean="0"/>
                        <a:t>Guest Room </a:t>
                      </a:r>
                      <a:endParaRPr lang="en-US" dirty="0"/>
                    </a:p>
                  </a:txBody>
                  <a:tcPr/>
                </a:tc>
                <a:tc>
                  <a:txBody>
                    <a:bodyPr/>
                    <a:lstStyle/>
                    <a:p>
                      <a:r>
                        <a:rPr lang="en-US" dirty="0" smtClean="0"/>
                        <a:t>5602.9</a:t>
                      </a:r>
                      <a:endParaRPr lang="en-US" dirty="0"/>
                    </a:p>
                  </a:txBody>
                  <a:tcPr/>
                </a:tc>
                <a:tc>
                  <a:txBody>
                    <a:bodyPr/>
                    <a:lstStyle/>
                    <a:p>
                      <a:r>
                        <a:rPr lang="en-US" dirty="0" smtClean="0"/>
                        <a:t>640.3</a:t>
                      </a:r>
                      <a:endParaRPr lang="en-US" dirty="0"/>
                    </a:p>
                  </a:txBody>
                  <a:tcPr/>
                </a:tc>
                <a:tc>
                  <a:txBody>
                    <a:bodyPr/>
                    <a:lstStyle/>
                    <a:p>
                      <a:r>
                        <a:rPr lang="en-US" dirty="0" smtClean="0"/>
                        <a:t>3</a:t>
                      </a:r>
                      <a:endParaRPr lang="en-US" dirty="0"/>
                    </a:p>
                  </a:txBody>
                  <a:tcPr/>
                </a:tc>
              </a:tr>
              <a:tr h="370840">
                <a:tc>
                  <a:txBody>
                    <a:bodyPr/>
                    <a:lstStyle/>
                    <a:p>
                      <a:r>
                        <a:rPr lang="en-US" dirty="0" smtClean="0"/>
                        <a:t>Corridors</a:t>
                      </a:r>
                      <a:endParaRPr lang="en-US" dirty="0"/>
                    </a:p>
                  </a:txBody>
                  <a:tcPr/>
                </a:tc>
                <a:tc>
                  <a:txBody>
                    <a:bodyPr/>
                    <a:lstStyle/>
                    <a:p>
                      <a:r>
                        <a:rPr lang="en-US" dirty="0" smtClean="0"/>
                        <a:t>2832.1</a:t>
                      </a:r>
                      <a:endParaRPr lang="en-US" dirty="0"/>
                    </a:p>
                  </a:txBody>
                  <a:tcPr/>
                </a:tc>
                <a:tc>
                  <a:txBody>
                    <a:bodyPr/>
                    <a:lstStyle/>
                    <a:p>
                      <a:r>
                        <a:rPr lang="en-US" dirty="0" smtClean="0"/>
                        <a:t>323.7</a:t>
                      </a:r>
                      <a:endParaRPr lang="en-US" dirty="0"/>
                    </a:p>
                  </a:txBody>
                  <a:tcPr/>
                </a:tc>
                <a:tc>
                  <a:txBody>
                    <a:bodyPr/>
                    <a:lstStyle/>
                    <a:p>
                      <a:r>
                        <a:rPr lang="en-US" dirty="0" smtClean="0"/>
                        <a:t>2</a:t>
                      </a:r>
                      <a:endParaRPr lang="en-US" dirty="0"/>
                    </a:p>
                  </a:txBody>
                  <a:tcPr/>
                </a:tc>
              </a:tr>
              <a:tr h="370840">
                <a:tc>
                  <a:txBody>
                    <a:bodyPr/>
                    <a:lstStyle/>
                    <a:p>
                      <a:r>
                        <a:rPr lang="en-US" dirty="0" smtClean="0"/>
                        <a:t>Total </a:t>
                      </a:r>
                      <a:endParaRPr lang="en-US" dirty="0"/>
                    </a:p>
                  </a:txBody>
                  <a:tcPr/>
                </a:tc>
                <a:tc>
                  <a:txBody>
                    <a:bodyPr/>
                    <a:lstStyle/>
                    <a:p>
                      <a:endParaRPr lang="en-US" dirty="0"/>
                    </a:p>
                  </a:txBody>
                  <a:tcPr/>
                </a:tc>
                <a:tc>
                  <a:txBody>
                    <a:bodyPr/>
                    <a:lstStyle/>
                    <a:p>
                      <a:r>
                        <a:rPr lang="en-US" dirty="0" smtClean="0"/>
                        <a:t>3834.4</a:t>
                      </a:r>
                      <a:endParaRPr lang="en-US" dirty="0"/>
                    </a:p>
                  </a:txBody>
                  <a:tcPr/>
                </a:tc>
                <a:tc>
                  <a:txBody>
                    <a:bodyPr/>
                    <a:lstStyle/>
                    <a:p>
                      <a:r>
                        <a:rPr lang="en-US" dirty="0" smtClean="0"/>
                        <a:t>19</a:t>
                      </a:r>
                      <a:endParaRPr lang="en-US"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Duct Design</a:t>
            </a:r>
            <a:r>
              <a:rPr lang="en-US" i="1" dirty="0" smtClean="0"/>
              <a:t> </a:t>
            </a:r>
            <a:endParaRPr lang="en-US" dirty="0"/>
          </a:p>
        </p:txBody>
      </p:sp>
      <p:sp>
        <p:nvSpPr>
          <p:cNvPr id="3" name="Content Placeholder 2"/>
          <p:cNvSpPr>
            <a:spLocks noGrp="1"/>
          </p:cNvSpPr>
          <p:nvPr>
            <p:ph idx="1"/>
          </p:nvPr>
        </p:nvSpPr>
        <p:spPr/>
        <p:txBody>
          <a:bodyPr>
            <a:normAutofit lnSpcReduction="10000"/>
          </a:bodyPr>
          <a:lstStyle/>
          <a:p>
            <a:pPr>
              <a:buNone/>
            </a:pPr>
            <a:endParaRPr lang="en-US" dirty="0" smtClean="0"/>
          </a:p>
          <a:p>
            <a:r>
              <a:rPr lang="en-US" dirty="0" smtClean="0"/>
              <a:t>Efficient and well-designed duct systems distribute air properly throughout your home without leaking to keep all rooms at a comfortable temperature. The system should provide balanced supply and return flow to maintain a neutral pressure within the house. </a:t>
            </a:r>
            <a:br>
              <a:rPr lang="en-US" dirty="0" smtClean="0"/>
            </a:br>
            <a:r>
              <a:rPr lang="en-US" dirty="0" smtClean="0"/>
              <a:t/>
            </a:r>
            <a:br>
              <a:rPr lang="en-US" dirty="0" smtClean="0"/>
            </a:br>
            <a:endParaRPr lang="en-US" dirty="0"/>
          </a:p>
        </p:txBody>
      </p:sp>
    </p:spTree>
  </p:cSld>
  <p:clrMapOvr>
    <a:masterClrMapping/>
  </p:clrMapOvr>
  <p:transition>
    <p:wheel spokes="8"/>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Duct Design</a:t>
            </a:r>
            <a:endParaRPr lang="en-US" dirty="0"/>
          </a:p>
        </p:txBody>
      </p:sp>
      <p:sp>
        <p:nvSpPr>
          <p:cNvPr id="3" name="Content Placeholder 2"/>
          <p:cNvSpPr>
            <a:spLocks noGrp="1"/>
          </p:cNvSpPr>
          <p:nvPr>
            <p:ph idx="1"/>
          </p:nvPr>
        </p:nvSpPr>
        <p:spPr/>
        <p:txBody>
          <a:bodyPr/>
          <a:lstStyle/>
          <a:p>
            <a:r>
              <a:rPr lang="en-US" dirty="0" smtClean="0"/>
              <a:t>Duct design for the Kitchen in the first </a:t>
            </a:r>
            <a:r>
              <a:rPr lang="en-US" dirty="0" smtClean="0"/>
              <a:t>a</a:t>
            </a:r>
            <a:r>
              <a:rPr lang="en-US" dirty="0" smtClean="0"/>
              <a:t>partment </a:t>
            </a:r>
            <a:r>
              <a:rPr lang="en-US" dirty="0" smtClean="0"/>
              <a:t>(fourth floor) .</a:t>
            </a:r>
            <a:endParaRPr lang="en-US" dirty="0"/>
          </a:p>
        </p:txBody>
      </p:sp>
      <p:graphicFrame>
        <p:nvGraphicFramePr>
          <p:cNvPr id="5" name="Table 4"/>
          <p:cNvGraphicFramePr>
            <a:graphicFrameLocks noGrp="1"/>
          </p:cNvGraphicFramePr>
          <p:nvPr/>
        </p:nvGraphicFramePr>
        <p:xfrm>
          <a:off x="1295400" y="3581400"/>
          <a:ext cx="6934200" cy="1854200"/>
        </p:xfrm>
        <a:graphic>
          <a:graphicData uri="http://schemas.openxmlformats.org/drawingml/2006/table">
            <a:tbl>
              <a:tblPr firstRow="1" bandRow="1">
                <a:tableStyleId>{5C22544A-7EE6-4342-B048-85BDC9FD1C3A}</a:tableStyleId>
              </a:tblPr>
              <a:tblGrid>
                <a:gridCol w="1676400"/>
                <a:gridCol w="990600"/>
                <a:gridCol w="1066800"/>
                <a:gridCol w="685800"/>
                <a:gridCol w="685800"/>
                <a:gridCol w="838200"/>
                <a:gridCol w="990600"/>
              </a:tblGrid>
              <a:tr h="370840">
                <a:tc>
                  <a:txBody>
                    <a:bodyPr/>
                    <a:lstStyle/>
                    <a:p>
                      <a:r>
                        <a:rPr lang="en-US" dirty="0" smtClean="0"/>
                        <a:t>Duct section</a:t>
                      </a:r>
                      <a:endParaRPr lang="en-US" dirty="0"/>
                    </a:p>
                  </a:txBody>
                  <a:tcPr/>
                </a:tc>
                <a:tc>
                  <a:txBody>
                    <a:bodyPr/>
                    <a:lstStyle/>
                    <a:p>
                      <a:r>
                        <a:rPr lang="en-US" dirty="0" smtClean="0"/>
                        <a:t>V (m^3)</a:t>
                      </a:r>
                      <a:endParaRPr lang="en-US" dirty="0"/>
                    </a:p>
                  </a:txBody>
                  <a:tcPr/>
                </a:tc>
                <a:tc>
                  <a:txBody>
                    <a:bodyPr/>
                    <a:lstStyle/>
                    <a:p>
                      <a:r>
                        <a:rPr lang="en-US" dirty="0" smtClean="0"/>
                        <a:t>v</a:t>
                      </a:r>
                      <a:r>
                        <a:rPr lang="en-US" baseline="0" dirty="0" smtClean="0"/>
                        <a:t> (m^2)</a:t>
                      </a:r>
                      <a:endParaRPr lang="en-US" dirty="0"/>
                    </a:p>
                  </a:txBody>
                  <a:tcPr/>
                </a:tc>
                <a:tc>
                  <a:txBody>
                    <a:bodyPr/>
                    <a:lstStyle/>
                    <a:p>
                      <a:r>
                        <a:rPr lang="en-US" dirty="0" smtClean="0"/>
                        <a:t>A</a:t>
                      </a:r>
                      <a:endParaRPr lang="en-US" dirty="0"/>
                    </a:p>
                  </a:txBody>
                  <a:tcPr/>
                </a:tc>
                <a:tc>
                  <a:txBody>
                    <a:bodyPr/>
                    <a:lstStyle/>
                    <a:p>
                      <a:r>
                        <a:rPr lang="en-US" dirty="0" smtClean="0"/>
                        <a:t>D</a:t>
                      </a:r>
                      <a:endParaRPr lang="en-US" dirty="0"/>
                    </a:p>
                  </a:txBody>
                  <a:tcPr/>
                </a:tc>
                <a:tc>
                  <a:txBody>
                    <a:bodyPr/>
                    <a:lstStyle/>
                    <a:p>
                      <a:r>
                        <a:rPr lang="en-US" dirty="0" smtClean="0"/>
                        <a:t>H</a:t>
                      </a:r>
                      <a:endParaRPr lang="en-US" dirty="0"/>
                    </a:p>
                  </a:txBody>
                  <a:tcPr/>
                </a:tc>
                <a:tc>
                  <a:txBody>
                    <a:bodyPr/>
                    <a:lstStyle/>
                    <a:p>
                      <a:r>
                        <a:rPr lang="en-US" dirty="0" smtClean="0"/>
                        <a:t>W</a:t>
                      </a:r>
                      <a:endParaRPr lang="en-US" dirty="0"/>
                    </a:p>
                  </a:txBody>
                  <a:tcPr/>
                </a:tc>
              </a:tr>
              <a:tr h="370840">
                <a:tc>
                  <a:txBody>
                    <a:bodyPr/>
                    <a:lstStyle/>
                    <a:p>
                      <a:r>
                        <a:rPr lang="en-US" dirty="0" smtClean="0"/>
                        <a:t>Kitchen FCU-1S</a:t>
                      </a:r>
                      <a:endParaRPr lang="en-US" dirty="0"/>
                    </a:p>
                  </a:txBody>
                  <a:tcPr/>
                </a:tc>
                <a:tc>
                  <a:txBody>
                    <a:bodyPr/>
                    <a:lstStyle/>
                    <a:p>
                      <a:r>
                        <a:rPr lang="en-US" dirty="0" smtClean="0"/>
                        <a:t>0.1808</a:t>
                      </a:r>
                      <a:endParaRPr lang="en-US" dirty="0"/>
                    </a:p>
                  </a:txBody>
                  <a:tcPr/>
                </a:tc>
                <a:tc>
                  <a:txBody>
                    <a:bodyPr/>
                    <a:lstStyle/>
                    <a:p>
                      <a:r>
                        <a:rPr lang="en-US" dirty="0" smtClean="0"/>
                        <a:t>5</a:t>
                      </a:r>
                      <a:endParaRPr lang="en-US" dirty="0"/>
                    </a:p>
                  </a:txBody>
                  <a:tcPr/>
                </a:tc>
                <a:tc>
                  <a:txBody>
                    <a:bodyPr/>
                    <a:lstStyle/>
                    <a:p>
                      <a:r>
                        <a:rPr lang="en-US" dirty="0" smtClean="0"/>
                        <a:t>0.04</a:t>
                      </a:r>
                      <a:endParaRPr lang="en-US" dirty="0"/>
                    </a:p>
                  </a:txBody>
                  <a:tcPr/>
                </a:tc>
                <a:tc>
                  <a:txBody>
                    <a:bodyPr/>
                    <a:lstStyle/>
                    <a:p>
                      <a:r>
                        <a:rPr lang="en-US" dirty="0" smtClean="0"/>
                        <a:t>0.2</a:t>
                      </a:r>
                      <a:endParaRPr lang="en-US" dirty="0"/>
                    </a:p>
                  </a:txBody>
                  <a:tcPr/>
                </a:tc>
                <a:tc>
                  <a:txBody>
                    <a:bodyPr/>
                    <a:lstStyle/>
                    <a:p>
                      <a:r>
                        <a:rPr lang="en-US" dirty="0" smtClean="0"/>
                        <a:t>150</a:t>
                      </a:r>
                      <a:endParaRPr lang="en-US" dirty="0"/>
                    </a:p>
                  </a:txBody>
                  <a:tcPr/>
                </a:tc>
                <a:tc>
                  <a:txBody>
                    <a:bodyPr/>
                    <a:lstStyle/>
                    <a:p>
                      <a:r>
                        <a:rPr lang="en-US" dirty="0" smtClean="0"/>
                        <a:t>250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Kitchen FCU-1R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0.1808</a:t>
                      </a:r>
                    </a:p>
                  </a:txBody>
                  <a:tcPr/>
                </a:tc>
                <a:tc>
                  <a:txBody>
                    <a:bodyPr/>
                    <a:lstStyle/>
                    <a:p>
                      <a:r>
                        <a:rPr lang="en-US" dirty="0" smtClean="0"/>
                        <a:t>5</a:t>
                      </a:r>
                      <a:endParaRPr lang="en-US" dirty="0"/>
                    </a:p>
                  </a:txBody>
                  <a:tcPr/>
                </a:tc>
                <a:tc>
                  <a:txBody>
                    <a:bodyPr/>
                    <a:lstStyle/>
                    <a:p>
                      <a:r>
                        <a:rPr lang="en-US" dirty="0" smtClean="0"/>
                        <a:t>0.04</a:t>
                      </a:r>
                      <a:endParaRPr lang="en-US" dirty="0"/>
                    </a:p>
                  </a:txBody>
                  <a:tcPr/>
                </a:tc>
                <a:tc>
                  <a:txBody>
                    <a:bodyPr/>
                    <a:lstStyle/>
                    <a:p>
                      <a:r>
                        <a:rPr lang="en-US" dirty="0" smtClean="0"/>
                        <a:t>0.2</a:t>
                      </a:r>
                      <a:endParaRPr lang="en-US" dirty="0"/>
                    </a:p>
                  </a:txBody>
                  <a:tcPr/>
                </a:tc>
                <a:tc>
                  <a:txBody>
                    <a:bodyPr/>
                    <a:lstStyle/>
                    <a:p>
                      <a:r>
                        <a:rPr lang="en-US" dirty="0" smtClean="0"/>
                        <a:t>150</a:t>
                      </a:r>
                      <a:endParaRPr lang="en-US" dirty="0"/>
                    </a:p>
                  </a:txBody>
                  <a:tcPr/>
                </a:tc>
                <a:tc>
                  <a:txBody>
                    <a:bodyPr/>
                    <a:lstStyle/>
                    <a:p>
                      <a:r>
                        <a:rPr lang="en-US" dirty="0" smtClean="0"/>
                        <a:t>250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Kitchen FCU-2S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0.1808</a:t>
                      </a:r>
                    </a:p>
                  </a:txBody>
                  <a:tcPr/>
                </a:tc>
                <a:tc>
                  <a:txBody>
                    <a:bodyPr/>
                    <a:lstStyle/>
                    <a:p>
                      <a:r>
                        <a:rPr lang="en-US" dirty="0" smtClean="0"/>
                        <a:t>5</a:t>
                      </a:r>
                      <a:endParaRPr lang="en-US" dirty="0"/>
                    </a:p>
                  </a:txBody>
                  <a:tcPr/>
                </a:tc>
                <a:tc>
                  <a:txBody>
                    <a:bodyPr/>
                    <a:lstStyle/>
                    <a:p>
                      <a:r>
                        <a:rPr lang="en-US" dirty="0" smtClean="0"/>
                        <a:t>0.04</a:t>
                      </a:r>
                      <a:endParaRPr lang="en-US" dirty="0"/>
                    </a:p>
                  </a:txBody>
                  <a:tcPr/>
                </a:tc>
                <a:tc>
                  <a:txBody>
                    <a:bodyPr/>
                    <a:lstStyle/>
                    <a:p>
                      <a:r>
                        <a:rPr lang="en-US" dirty="0" smtClean="0"/>
                        <a:t>0.2</a:t>
                      </a:r>
                      <a:endParaRPr lang="en-US" dirty="0"/>
                    </a:p>
                  </a:txBody>
                  <a:tcPr/>
                </a:tc>
                <a:tc>
                  <a:txBody>
                    <a:bodyPr/>
                    <a:lstStyle/>
                    <a:p>
                      <a:r>
                        <a:rPr lang="en-US" dirty="0" smtClean="0"/>
                        <a:t>150</a:t>
                      </a:r>
                      <a:endParaRPr lang="en-US" dirty="0"/>
                    </a:p>
                  </a:txBody>
                  <a:tcPr/>
                </a:tc>
                <a:tc>
                  <a:txBody>
                    <a:bodyPr/>
                    <a:lstStyle/>
                    <a:p>
                      <a:r>
                        <a:rPr lang="en-US" dirty="0" smtClean="0"/>
                        <a:t>250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Kitchen FCU-2R</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0.1808</a:t>
                      </a:r>
                    </a:p>
                  </a:txBody>
                  <a:tcPr/>
                </a:tc>
                <a:tc>
                  <a:txBody>
                    <a:bodyPr/>
                    <a:lstStyle/>
                    <a:p>
                      <a:r>
                        <a:rPr lang="en-US" dirty="0" smtClean="0"/>
                        <a:t>5</a:t>
                      </a:r>
                      <a:endParaRPr lang="en-US" dirty="0"/>
                    </a:p>
                  </a:txBody>
                  <a:tcPr/>
                </a:tc>
                <a:tc>
                  <a:txBody>
                    <a:bodyPr/>
                    <a:lstStyle/>
                    <a:p>
                      <a:r>
                        <a:rPr lang="en-US" dirty="0" smtClean="0"/>
                        <a:t>0.04</a:t>
                      </a:r>
                      <a:endParaRPr lang="en-US" dirty="0"/>
                    </a:p>
                  </a:txBody>
                  <a:tcPr/>
                </a:tc>
                <a:tc>
                  <a:txBody>
                    <a:bodyPr/>
                    <a:lstStyle/>
                    <a:p>
                      <a:r>
                        <a:rPr lang="en-US" dirty="0" smtClean="0"/>
                        <a:t>0.2</a:t>
                      </a:r>
                      <a:endParaRPr lang="en-US" dirty="0"/>
                    </a:p>
                  </a:txBody>
                  <a:tcPr/>
                </a:tc>
                <a:tc>
                  <a:txBody>
                    <a:bodyPr/>
                    <a:lstStyle/>
                    <a:p>
                      <a:r>
                        <a:rPr lang="en-US" dirty="0" smtClean="0"/>
                        <a:t>150</a:t>
                      </a:r>
                      <a:endParaRPr lang="en-US" dirty="0"/>
                    </a:p>
                  </a:txBody>
                  <a:tcPr/>
                </a:tc>
                <a:tc>
                  <a:txBody>
                    <a:bodyPr/>
                    <a:lstStyle/>
                    <a:p>
                      <a:r>
                        <a:rPr lang="en-US" dirty="0" smtClean="0"/>
                        <a:t>250</a:t>
                      </a:r>
                      <a:endParaRPr lang="en-US"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dirty="0" smtClean="0"/>
              <a:t>Mechanical Systems of Al-</a:t>
            </a:r>
            <a:r>
              <a:rPr lang="en-US" dirty="0" err="1" smtClean="0"/>
              <a:t>Karmel</a:t>
            </a:r>
            <a:r>
              <a:rPr lang="en-US" dirty="0" smtClean="0"/>
              <a:t> Residential building  </a:t>
            </a:r>
            <a:endParaRPr lang="en-US" dirty="0"/>
          </a:p>
        </p:txBody>
      </p:sp>
      <p:sp>
        <p:nvSpPr>
          <p:cNvPr id="3" name="Subtitle 2"/>
          <p:cNvSpPr>
            <a:spLocks noGrp="1"/>
          </p:cNvSpPr>
          <p:nvPr>
            <p:ph type="subTitle" idx="1"/>
          </p:nvPr>
        </p:nvSpPr>
        <p:spPr>
          <a:xfrm>
            <a:off x="1371600" y="3657600"/>
            <a:ext cx="6400800" cy="2514600"/>
          </a:xfrm>
        </p:spPr>
        <p:txBody>
          <a:bodyPr>
            <a:normAutofit fontScale="85000" lnSpcReduction="20000"/>
          </a:bodyPr>
          <a:lstStyle/>
          <a:p>
            <a:r>
              <a:rPr lang="en-US" dirty="0" smtClean="0"/>
              <a:t>Prepared by :</a:t>
            </a:r>
          </a:p>
          <a:p>
            <a:r>
              <a:rPr lang="en-US" dirty="0" err="1" smtClean="0"/>
              <a:t>Wala</a:t>
            </a:r>
            <a:r>
              <a:rPr lang="en-US" dirty="0" smtClean="0"/>
              <a:t>’  </a:t>
            </a:r>
            <a:r>
              <a:rPr lang="en-US" dirty="0" err="1" smtClean="0"/>
              <a:t>sha’ar</a:t>
            </a:r>
            <a:r>
              <a:rPr lang="en-US" dirty="0" smtClean="0"/>
              <a:t> </a:t>
            </a:r>
          </a:p>
          <a:p>
            <a:r>
              <a:rPr lang="en-US" dirty="0" err="1" smtClean="0"/>
              <a:t>Abthal</a:t>
            </a:r>
            <a:r>
              <a:rPr lang="en-US" dirty="0" smtClean="0"/>
              <a:t> </a:t>
            </a:r>
            <a:r>
              <a:rPr lang="en-US" dirty="0" err="1" smtClean="0"/>
              <a:t>Adeeb</a:t>
            </a:r>
            <a:endParaRPr lang="en-US" dirty="0" smtClean="0"/>
          </a:p>
          <a:p>
            <a:endParaRPr lang="en-US" dirty="0" smtClean="0"/>
          </a:p>
          <a:p>
            <a:r>
              <a:rPr lang="en-US" dirty="0" smtClean="0"/>
              <a:t>Submitted To : </a:t>
            </a:r>
          </a:p>
          <a:p>
            <a:r>
              <a:rPr lang="en-US" dirty="0" smtClean="0"/>
              <a:t>Dc. </a:t>
            </a:r>
            <a:r>
              <a:rPr lang="en-US" dirty="0" err="1" smtClean="0"/>
              <a:t>Ramez</a:t>
            </a:r>
            <a:r>
              <a:rPr lang="en-US" dirty="0" smtClean="0"/>
              <a:t> Al-</a:t>
            </a:r>
            <a:r>
              <a:rPr lang="en-US" dirty="0" err="1" smtClean="0"/>
              <a:t>Khalde</a:t>
            </a:r>
            <a:endParaRPr lang="en-US" dirty="0" smtClean="0"/>
          </a:p>
          <a:p>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4" end="4"/>
                                            </p:txEl>
                                          </p:spTgt>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7"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Heating losses</a:t>
            </a:r>
            <a:endParaRPr lang="en-US" dirty="0"/>
          </a:p>
        </p:txBody>
      </p:sp>
      <p:sp>
        <p:nvSpPr>
          <p:cNvPr id="3" name="Content Placeholder 2"/>
          <p:cNvSpPr>
            <a:spLocks noGrp="1"/>
          </p:cNvSpPr>
          <p:nvPr>
            <p:ph idx="1"/>
          </p:nvPr>
        </p:nvSpPr>
        <p:spPr/>
        <p:txBody>
          <a:bodyPr/>
          <a:lstStyle/>
          <a:p>
            <a:r>
              <a:rPr lang="en-US" dirty="0" smtClean="0"/>
              <a:t>Heat is lost from a residential home mainly in two ways: one is conduction through the walls, windows, basement floors and the roof; the other is through the replacement of inside air with outside air (air changes).</a:t>
            </a:r>
          </a:p>
          <a:p>
            <a:pPr>
              <a:buNone/>
            </a:pPr>
            <a:endParaRPr lang="en-US" dirty="0"/>
          </a:p>
        </p:txBody>
      </p:sp>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 </a:t>
            </a:r>
            <a:r>
              <a:rPr lang="en-US" b="1" dirty="0" smtClean="0"/>
              <a:t>Boilers</a:t>
            </a:r>
            <a:endParaRPr lang="en-US" dirty="0" smtClean="0"/>
          </a:p>
        </p:txBody>
      </p:sp>
      <p:sp>
        <p:nvSpPr>
          <p:cNvPr id="3" name="Content Placeholder 2"/>
          <p:cNvSpPr>
            <a:spLocks noGrp="1"/>
          </p:cNvSpPr>
          <p:nvPr>
            <p:ph idx="1"/>
          </p:nvPr>
        </p:nvSpPr>
        <p:spPr/>
        <p:txBody>
          <a:bodyPr/>
          <a:lstStyle/>
          <a:p>
            <a:r>
              <a:rPr lang="en-US" dirty="0" smtClean="0"/>
              <a:t>A boiler is a closed vessel in which water or other fluid is heated. The heated or vaporized fluid exits the boiler for use in various processes or heating applications.</a:t>
            </a:r>
          </a:p>
          <a:p>
            <a:endParaRPr lang="en-US" dirty="0"/>
          </a:p>
        </p:txBody>
      </p:sp>
    </p:spTree>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Hot water heating system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a hot water (</a:t>
            </a:r>
            <a:r>
              <a:rPr lang="en-US" dirty="0" err="1" smtClean="0"/>
              <a:t>hydronic</a:t>
            </a:r>
            <a:r>
              <a:rPr lang="en-US" dirty="0" smtClean="0"/>
              <a:t>) heating systems, water is heated in a gas, oil, or electric boiler and circulated through pipes to convectors; older systems use radiators. When the thermostat calls for heat, a "circulator pump" in the boiler return line moves water through the pipes to the convectors, which give up heat to the rooms. When the circulator is not pumping, a "flow-control valve" stops the water flow to protect the convectors from overheating, older gravity systems have no circulator pumps and depend on lighter, heated water rising in the pipes to the radiators; and cooler, heavier water gravitating back to the boiler. </a:t>
            </a:r>
            <a:endParaRPr lang="en-US" dirty="0"/>
          </a:p>
        </p:txBody>
      </p:sp>
    </p:spTree>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Piping</a:t>
            </a:r>
            <a:br>
              <a:rPr lang="en-US" dirty="0" smtClean="0"/>
            </a:br>
            <a:r>
              <a:rPr lang="en-US" dirty="0" smtClean="0"/>
              <a:t>Piping of the Bed Room in the first floor (second </a:t>
            </a:r>
            <a:r>
              <a:rPr lang="en-US" dirty="0" smtClean="0"/>
              <a:t>a</a:t>
            </a:r>
            <a:r>
              <a:rPr lang="en-US" dirty="0" smtClean="0"/>
              <a:t>partment</a:t>
            </a:r>
            <a:r>
              <a:rPr lang="en-US" dirty="0" smtClean="0"/>
              <a:t>) </a:t>
            </a:r>
            <a:endParaRPr lang="en-US" dirty="0"/>
          </a:p>
        </p:txBody>
      </p:sp>
      <p:graphicFrame>
        <p:nvGraphicFramePr>
          <p:cNvPr id="4" name="Content Placeholder 3"/>
          <p:cNvGraphicFramePr>
            <a:graphicFrameLocks noGrp="1"/>
          </p:cNvGraphicFramePr>
          <p:nvPr>
            <p:ph idx="1"/>
          </p:nvPr>
        </p:nvGraphicFramePr>
        <p:xfrm>
          <a:off x="457200" y="2895600"/>
          <a:ext cx="8229600" cy="1854200"/>
        </p:xfrm>
        <a:graphic>
          <a:graphicData uri="http://schemas.openxmlformats.org/drawingml/2006/table">
            <a:tbl>
              <a:tblPr firstRow="1" bandRow="1">
                <a:tableStyleId>{5C22544A-7EE6-4342-B048-85BDC9FD1C3A}</a:tableStyleId>
              </a:tblPr>
              <a:tblGrid>
                <a:gridCol w="1981200"/>
                <a:gridCol w="1310640"/>
                <a:gridCol w="1645920"/>
                <a:gridCol w="1645920"/>
                <a:gridCol w="1645920"/>
              </a:tblGrid>
              <a:tr h="370840">
                <a:tc>
                  <a:txBody>
                    <a:bodyPr/>
                    <a:lstStyle/>
                    <a:p>
                      <a:r>
                        <a:rPr lang="en-US" dirty="0" smtClean="0"/>
                        <a:t>Lines </a:t>
                      </a:r>
                      <a:endParaRPr lang="en-US" dirty="0"/>
                    </a:p>
                  </a:txBody>
                  <a:tcPr/>
                </a:tc>
                <a:tc>
                  <a:txBody>
                    <a:bodyPr/>
                    <a:lstStyle/>
                    <a:p>
                      <a:r>
                        <a:rPr lang="en-US" dirty="0" smtClean="0"/>
                        <a:t>Q(KW)</a:t>
                      </a:r>
                      <a:endParaRPr lang="en-US" dirty="0"/>
                    </a:p>
                  </a:txBody>
                  <a:tcPr/>
                </a:tc>
                <a:tc>
                  <a:txBody>
                    <a:bodyPr/>
                    <a:lstStyle/>
                    <a:p>
                      <a:r>
                        <a:rPr lang="en-US" dirty="0" smtClean="0"/>
                        <a:t>M (L/S)</a:t>
                      </a:r>
                      <a:endParaRPr lang="en-US" dirty="0"/>
                    </a:p>
                  </a:txBody>
                  <a:tcPr/>
                </a:tc>
                <a:tc>
                  <a:txBody>
                    <a:bodyPr/>
                    <a:lstStyle/>
                    <a:p>
                      <a:r>
                        <a:rPr lang="en-US" dirty="0" smtClean="0"/>
                        <a:t>P/L</a:t>
                      </a:r>
                      <a:endParaRPr lang="en-US" dirty="0"/>
                    </a:p>
                  </a:txBody>
                  <a:tcPr/>
                </a:tc>
                <a:tc>
                  <a:txBody>
                    <a:bodyPr/>
                    <a:lstStyle/>
                    <a:p>
                      <a:r>
                        <a:rPr lang="en-US" dirty="0" smtClean="0"/>
                        <a:t>D(mm)</a:t>
                      </a:r>
                      <a:endParaRPr lang="en-US" dirty="0"/>
                    </a:p>
                  </a:txBody>
                  <a:tcPr/>
                </a:tc>
              </a:tr>
              <a:tr h="370840">
                <a:tc>
                  <a:txBody>
                    <a:bodyPr/>
                    <a:lstStyle/>
                    <a:p>
                      <a:r>
                        <a:rPr lang="en-US" dirty="0" smtClean="0"/>
                        <a:t>Bed Room FCU-1S</a:t>
                      </a:r>
                      <a:endParaRPr lang="en-US" dirty="0"/>
                    </a:p>
                  </a:txBody>
                  <a:tcPr/>
                </a:tc>
                <a:tc>
                  <a:txBody>
                    <a:bodyPr/>
                    <a:lstStyle/>
                    <a:p>
                      <a:r>
                        <a:rPr lang="en-US" dirty="0" smtClean="0"/>
                        <a:t>8.9</a:t>
                      </a:r>
                      <a:endParaRPr lang="en-US" dirty="0"/>
                    </a:p>
                  </a:txBody>
                  <a:tcPr/>
                </a:tc>
                <a:tc>
                  <a:txBody>
                    <a:bodyPr/>
                    <a:lstStyle/>
                    <a:p>
                      <a:r>
                        <a:rPr lang="en-US" dirty="0" smtClean="0"/>
                        <a:t>0.09</a:t>
                      </a:r>
                      <a:endParaRPr lang="en-US" dirty="0"/>
                    </a:p>
                  </a:txBody>
                  <a:tcPr/>
                </a:tc>
                <a:tc>
                  <a:txBody>
                    <a:bodyPr/>
                    <a:lstStyle/>
                    <a:p>
                      <a:r>
                        <a:rPr lang="en-US" dirty="0" smtClean="0"/>
                        <a:t>245</a:t>
                      </a:r>
                      <a:endParaRPr lang="en-US" dirty="0"/>
                    </a:p>
                  </a:txBody>
                  <a:tcPr/>
                </a:tc>
                <a:tc>
                  <a:txBody>
                    <a:bodyPr/>
                    <a:lstStyle/>
                    <a:p>
                      <a:r>
                        <a:rPr lang="en-US" dirty="0" smtClean="0"/>
                        <a:t>20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Bed Room FCU-1R</a:t>
                      </a:r>
                    </a:p>
                  </a:txBody>
                  <a:tcPr/>
                </a:tc>
                <a:tc>
                  <a:txBody>
                    <a:bodyPr/>
                    <a:lstStyle/>
                    <a:p>
                      <a:r>
                        <a:rPr lang="en-US" dirty="0" smtClean="0"/>
                        <a:t>8.9</a:t>
                      </a:r>
                      <a:endParaRPr lang="en-US" dirty="0"/>
                    </a:p>
                  </a:txBody>
                  <a:tcPr/>
                </a:tc>
                <a:tc>
                  <a:txBody>
                    <a:bodyPr/>
                    <a:lstStyle/>
                    <a:p>
                      <a:r>
                        <a:rPr lang="en-US" dirty="0" smtClean="0"/>
                        <a:t>0.09</a:t>
                      </a:r>
                      <a:endParaRPr lang="en-US" dirty="0"/>
                    </a:p>
                  </a:txBody>
                  <a:tcPr/>
                </a:tc>
                <a:tc>
                  <a:txBody>
                    <a:bodyPr/>
                    <a:lstStyle/>
                    <a:p>
                      <a:r>
                        <a:rPr lang="en-US" dirty="0" smtClean="0"/>
                        <a:t>245</a:t>
                      </a:r>
                      <a:endParaRPr lang="en-US" dirty="0"/>
                    </a:p>
                  </a:txBody>
                  <a:tcPr/>
                </a:tc>
                <a:tc>
                  <a:txBody>
                    <a:bodyPr/>
                    <a:lstStyle/>
                    <a:p>
                      <a:r>
                        <a:rPr lang="en-US" dirty="0" smtClean="0"/>
                        <a:t>20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Bed Room FCU-2S</a:t>
                      </a:r>
                    </a:p>
                  </a:txBody>
                  <a:tcPr/>
                </a:tc>
                <a:tc>
                  <a:txBody>
                    <a:bodyPr/>
                    <a:lstStyle/>
                    <a:p>
                      <a:r>
                        <a:rPr lang="en-US" dirty="0" smtClean="0"/>
                        <a:t>8.9</a:t>
                      </a:r>
                      <a:endParaRPr lang="en-US" dirty="0"/>
                    </a:p>
                  </a:txBody>
                  <a:tcPr/>
                </a:tc>
                <a:tc>
                  <a:txBody>
                    <a:bodyPr/>
                    <a:lstStyle/>
                    <a:p>
                      <a:r>
                        <a:rPr lang="en-US" dirty="0" smtClean="0"/>
                        <a:t>0.09</a:t>
                      </a:r>
                      <a:endParaRPr lang="en-US" dirty="0"/>
                    </a:p>
                  </a:txBody>
                  <a:tcPr/>
                </a:tc>
                <a:tc>
                  <a:txBody>
                    <a:bodyPr/>
                    <a:lstStyle/>
                    <a:p>
                      <a:r>
                        <a:rPr lang="en-US" dirty="0" smtClean="0"/>
                        <a:t>245</a:t>
                      </a:r>
                      <a:endParaRPr lang="en-US" dirty="0"/>
                    </a:p>
                  </a:txBody>
                  <a:tcPr/>
                </a:tc>
                <a:tc>
                  <a:txBody>
                    <a:bodyPr/>
                    <a:lstStyle/>
                    <a:p>
                      <a:r>
                        <a:rPr lang="en-US" dirty="0" smtClean="0"/>
                        <a:t>20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Bed Room FCU-2R</a:t>
                      </a:r>
                    </a:p>
                  </a:txBody>
                  <a:tcPr/>
                </a:tc>
                <a:tc>
                  <a:txBody>
                    <a:bodyPr/>
                    <a:lstStyle/>
                    <a:p>
                      <a:r>
                        <a:rPr lang="en-US" dirty="0" smtClean="0"/>
                        <a:t>8.9</a:t>
                      </a:r>
                      <a:endParaRPr lang="en-US" dirty="0"/>
                    </a:p>
                  </a:txBody>
                  <a:tcPr/>
                </a:tc>
                <a:tc>
                  <a:txBody>
                    <a:bodyPr/>
                    <a:lstStyle/>
                    <a:p>
                      <a:r>
                        <a:rPr lang="en-US" dirty="0" smtClean="0"/>
                        <a:t>0.09</a:t>
                      </a:r>
                      <a:endParaRPr lang="en-US" dirty="0"/>
                    </a:p>
                  </a:txBody>
                  <a:tcPr/>
                </a:tc>
                <a:tc>
                  <a:txBody>
                    <a:bodyPr/>
                    <a:lstStyle/>
                    <a:p>
                      <a:r>
                        <a:rPr lang="en-US" dirty="0" smtClean="0"/>
                        <a:t>245</a:t>
                      </a:r>
                      <a:endParaRPr lang="en-US" dirty="0"/>
                    </a:p>
                  </a:txBody>
                  <a:tcPr/>
                </a:tc>
                <a:tc>
                  <a:txBody>
                    <a:bodyPr/>
                    <a:lstStyle/>
                    <a:p>
                      <a:r>
                        <a:rPr lang="en-US" dirty="0" smtClean="0"/>
                        <a:t>20</a:t>
                      </a:r>
                      <a:endParaRPr lang="en-US"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a:t>
            </a:r>
            <a:r>
              <a:rPr lang="en-US" dirty="0" smtClean="0"/>
              <a:t>Alarm</a:t>
            </a:r>
            <a:r>
              <a:rPr lang="en-US" dirty="0" smtClean="0"/>
              <a:t> </a:t>
            </a:r>
            <a:r>
              <a:rPr lang="en-US" dirty="0" smtClean="0"/>
              <a:t>System </a:t>
            </a:r>
            <a:endParaRPr lang="en-US" dirty="0"/>
          </a:p>
        </p:txBody>
      </p:sp>
      <p:sp>
        <p:nvSpPr>
          <p:cNvPr id="3" name="Content Placeholder 2"/>
          <p:cNvSpPr>
            <a:spLocks noGrp="1"/>
          </p:cNvSpPr>
          <p:nvPr>
            <p:ph idx="1"/>
          </p:nvPr>
        </p:nvSpPr>
        <p:spPr/>
        <p:txBody>
          <a:bodyPr>
            <a:normAutofit lnSpcReduction="10000"/>
          </a:bodyPr>
          <a:lstStyle/>
          <a:p>
            <a:r>
              <a:rPr lang="en-US" b="1" dirty="0" smtClean="0"/>
              <a:t>Fire Protection </a:t>
            </a:r>
            <a:endParaRPr lang="en-US" dirty="0" smtClean="0"/>
          </a:p>
          <a:p>
            <a:r>
              <a:rPr lang="en-US" dirty="0" smtClean="0"/>
              <a:t>Fire protection is the study and practice of mitigating the unwanted effects of fires</a:t>
            </a:r>
            <a:r>
              <a:rPr lang="en-US" baseline="30000" dirty="0" smtClean="0"/>
              <a:t>[1]</a:t>
            </a:r>
            <a:r>
              <a:rPr lang="en-US" dirty="0" smtClean="0"/>
              <a:t>. It involves the study of the </a:t>
            </a:r>
            <a:r>
              <a:rPr lang="en-US" dirty="0" smtClean="0"/>
              <a:t>behavior, </a:t>
            </a:r>
            <a:r>
              <a:rPr lang="en-US" dirty="0" smtClean="0"/>
              <a:t>compartmentalisation, suppression and investigation of fire and its related emergencies, as well as the research and development, production, testing and application of mitigating systems. </a:t>
            </a:r>
            <a:endParaRPr lang="en-US" dirty="0"/>
          </a:p>
        </p:txBody>
      </p:sp>
    </p:spTree>
  </p:cSld>
  <p:clrMapOvr>
    <a:masterClrMapping/>
  </p:clrMapOvr>
  <p:transition>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Residential plumbing</a:t>
            </a:r>
            <a:endParaRPr lang="en-US" dirty="0"/>
          </a:p>
        </p:txBody>
      </p:sp>
      <p:sp>
        <p:nvSpPr>
          <p:cNvPr id="3" name="Content Placeholder 2"/>
          <p:cNvSpPr>
            <a:spLocks noGrp="1"/>
          </p:cNvSpPr>
          <p:nvPr>
            <p:ph idx="1"/>
          </p:nvPr>
        </p:nvSpPr>
        <p:spPr/>
        <p:txBody>
          <a:bodyPr>
            <a:normAutofit fontScale="92500"/>
          </a:bodyPr>
          <a:lstStyle/>
          <a:p>
            <a:r>
              <a:rPr lang="en-US" dirty="0" smtClean="0"/>
              <a:t>Types of residential hot water piping/plumbing systems including green plumbing layouts, looped piping, branched piping and combinations.</a:t>
            </a:r>
          </a:p>
          <a:p>
            <a:r>
              <a:rPr lang="en-US" dirty="0" smtClean="0"/>
              <a:t>Generally there are two basic types of residential plumbing or piping systems layouts found in typical residential piping; series plumbed and branched. There are of course, many variations and  combinations of the two types.</a:t>
            </a:r>
          </a:p>
          <a:p>
            <a:endParaRPr lang="en-US" dirty="0"/>
          </a:p>
        </p:txBody>
      </p:sp>
    </p:spTree>
  </p:cSld>
  <p:clrMapOvr>
    <a:masterClrMapping/>
  </p:clrMapOvr>
  <p:transition>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to pumps</a:t>
            </a:r>
            <a:endParaRPr lang="en-US" dirty="0"/>
          </a:p>
        </p:txBody>
      </p:sp>
      <p:sp>
        <p:nvSpPr>
          <p:cNvPr id="3" name="Content Placeholder 2"/>
          <p:cNvSpPr>
            <a:spLocks noGrp="1"/>
          </p:cNvSpPr>
          <p:nvPr>
            <p:ph idx="1"/>
          </p:nvPr>
        </p:nvSpPr>
        <p:spPr/>
        <p:txBody>
          <a:bodyPr>
            <a:normAutofit fontScale="85000" lnSpcReduction="10000"/>
          </a:bodyPr>
          <a:lstStyle/>
          <a:p>
            <a:pPr>
              <a:buNone/>
            </a:pPr>
            <a:endParaRPr lang="en-US" dirty="0" smtClean="0"/>
          </a:p>
          <a:p>
            <a:r>
              <a:rPr lang="en-US" dirty="0" smtClean="0"/>
              <a:t>A pump is a device used to move fluids, such as liquids or slurries, or gases. A pump displaces a volume by physical or mechanical action. One common misconception about pumps is the thought that they create pressure. Pumps alone do not create pressure; they only displace fluid, causing a flow. Adding resistance to flow causes pressure. Pumps fall into five major groups: direct lift, displacement, velocity, buoyancy and gravity pumps. Their names describe the method for moving a fluid.</a:t>
            </a:r>
            <a:endParaRPr lang="en-US" dirty="0"/>
          </a:p>
        </p:txBody>
      </p:sp>
    </p:spTree>
  </p:cSld>
  <p:clrMapOvr>
    <a:masterClrMapping/>
  </p:clrMapOvr>
  <p:transition>
    <p:wheel spokes="8"/>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Plumbing</a:t>
            </a:r>
            <a:br>
              <a:rPr lang="en-US" dirty="0" smtClean="0"/>
            </a:br>
            <a:r>
              <a:rPr lang="en-US" dirty="0" smtClean="0"/>
              <a:t>Water system design </a:t>
            </a:r>
            <a:endParaRPr lang="en-US" dirty="0"/>
          </a:p>
        </p:txBody>
      </p:sp>
      <p:graphicFrame>
        <p:nvGraphicFramePr>
          <p:cNvPr id="4" name="Content Placeholder 3"/>
          <p:cNvGraphicFramePr>
            <a:graphicFrameLocks noGrp="1"/>
          </p:cNvGraphicFramePr>
          <p:nvPr>
            <p:ph idx="1"/>
          </p:nvPr>
        </p:nvGraphicFramePr>
        <p:xfrm>
          <a:off x="457200" y="2514600"/>
          <a:ext cx="8229600" cy="21234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Fixture </a:t>
                      </a:r>
                      <a:endParaRPr lang="en-US" dirty="0"/>
                    </a:p>
                  </a:txBody>
                  <a:tcPr/>
                </a:tc>
                <a:tc>
                  <a:txBody>
                    <a:bodyPr/>
                    <a:lstStyle/>
                    <a:p>
                      <a:r>
                        <a:rPr lang="en-US" dirty="0" smtClean="0"/>
                        <a:t>Number of fixture</a:t>
                      </a:r>
                      <a:r>
                        <a:rPr lang="en-US" baseline="0" dirty="0" smtClean="0"/>
                        <a:t> in all building</a:t>
                      </a:r>
                      <a:endParaRPr lang="en-US" dirty="0"/>
                    </a:p>
                  </a:txBody>
                  <a:tcPr/>
                </a:tc>
                <a:tc>
                  <a:txBody>
                    <a:bodyPr/>
                    <a:lstStyle/>
                    <a:p>
                      <a:r>
                        <a:rPr lang="en-US" dirty="0" smtClean="0"/>
                        <a:t>Weights of water in (F.U)</a:t>
                      </a:r>
                      <a:endParaRPr lang="en-US" dirty="0"/>
                    </a:p>
                  </a:txBody>
                  <a:tcPr/>
                </a:tc>
                <a:tc>
                  <a:txBody>
                    <a:bodyPr/>
                    <a:lstStyle/>
                    <a:p>
                      <a:r>
                        <a:rPr lang="en-US" dirty="0" smtClean="0"/>
                        <a:t>Number of units </a:t>
                      </a:r>
                      <a:endParaRPr lang="en-US" dirty="0"/>
                    </a:p>
                  </a:txBody>
                  <a:tcPr/>
                </a:tc>
              </a:tr>
              <a:tr h="370840">
                <a:tc>
                  <a:txBody>
                    <a:bodyPr/>
                    <a:lstStyle/>
                    <a:p>
                      <a:r>
                        <a:rPr lang="en-US" dirty="0" smtClean="0"/>
                        <a:t>Water closets</a:t>
                      </a:r>
                      <a:endParaRPr lang="en-US" dirty="0"/>
                    </a:p>
                  </a:txBody>
                  <a:tcPr/>
                </a:tc>
                <a:tc>
                  <a:txBody>
                    <a:bodyPr/>
                    <a:lstStyle/>
                    <a:p>
                      <a:r>
                        <a:rPr lang="en-US" dirty="0" smtClean="0"/>
                        <a:t>27</a:t>
                      </a:r>
                      <a:endParaRPr lang="en-US" dirty="0"/>
                    </a:p>
                  </a:txBody>
                  <a:tcPr/>
                </a:tc>
                <a:tc>
                  <a:txBody>
                    <a:bodyPr/>
                    <a:lstStyle/>
                    <a:p>
                      <a:r>
                        <a:rPr lang="en-US" dirty="0" smtClean="0"/>
                        <a:t>10</a:t>
                      </a:r>
                      <a:endParaRPr lang="en-US" dirty="0"/>
                    </a:p>
                  </a:txBody>
                  <a:tcPr/>
                </a:tc>
                <a:tc>
                  <a:txBody>
                    <a:bodyPr/>
                    <a:lstStyle/>
                    <a:p>
                      <a:r>
                        <a:rPr lang="en-US" dirty="0" smtClean="0"/>
                        <a:t>270</a:t>
                      </a:r>
                      <a:endParaRPr lang="en-US" dirty="0"/>
                    </a:p>
                  </a:txBody>
                  <a:tcPr/>
                </a:tc>
              </a:tr>
              <a:tr h="370840">
                <a:tc>
                  <a:txBody>
                    <a:bodyPr/>
                    <a:lstStyle/>
                    <a:p>
                      <a:r>
                        <a:rPr lang="en-US" dirty="0" smtClean="0"/>
                        <a:t>Lavatories</a:t>
                      </a:r>
                      <a:endParaRPr lang="en-US" dirty="0"/>
                    </a:p>
                  </a:txBody>
                  <a:tcPr/>
                </a:tc>
                <a:tc>
                  <a:txBody>
                    <a:bodyPr/>
                    <a:lstStyle/>
                    <a:p>
                      <a:r>
                        <a:rPr lang="en-US" dirty="0" smtClean="0"/>
                        <a:t>27</a:t>
                      </a:r>
                      <a:endParaRPr lang="en-US" dirty="0"/>
                    </a:p>
                  </a:txBody>
                  <a:tcPr/>
                </a:tc>
                <a:tc>
                  <a:txBody>
                    <a:bodyPr/>
                    <a:lstStyle/>
                    <a:p>
                      <a:r>
                        <a:rPr lang="en-US" dirty="0" smtClean="0"/>
                        <a:t>2</a:t>
                      </a:r>
                      <a:endParaRPr lang="en-US" dirty="0"/>
                    </a:p>
                  </a:txBody>
                  <a:tcPr/>
                </a:tc>
                <a:tc>
                  <a:txBody>
                    <a:bodyPr/>
                    <a:lstStyle/>
                    <a:p>
                      <a:r>
                        <a:rPr lang="en-US" dirty="0" smtClean="0"/>
                        <a:t>54</a:t>
                      </a:r>
                      <a:endParaRPr lang="en-US" dirty="0"/>
                    </a:p>
                  </a:txBody>
                  <a:tcPr/>
                </a:tc>
              </a:tr>
              <a:tr h="370840">
                <a:tc>
                  <a:txBody>
                    <a:bodyPr/>
                    <a:lstStyle/>
                    <a:p>
                      <a:r>
                        <a:rPr lang="en-US" dirty="0" smtClean="0"/>
                        <a:t>Bath tub</a:t>
                      </a:r>
                      <a:endParaRPr lang="en-US" dirty="0"/>
                    </a:p>
                  </a:txBody>
                  <a:tcPr/>
                </a:tc>
                <a:tc>
                  <a:txBody>
                    <a:bodyPr/>
                    <a:lstStyle/>
                    <a:p>
                      <a:r>
                        <a:rPr lang="en-US" dirty="0" smtClean="0"/>
                        <a:t>17</a:t>
                      </a:r>
                      <a:endParaRPr lang="en-US" dirty="0"/>
                    </a:p>
                  </a:txBody>
                  <a:tcPr/>
                </a:tc>
                <a:tc>
                  <a:txBody>
                    <a:bodyPr/>
                    <a:lstStyle/>
                    <a:p>
                      <a:r>
                        <a:rPr lang="en-US" dirty="0" smtClean="0"/>
                        <a:t>2</a:t>
                      </a:r>
                      <a:endParaRPr lang="en-US" dirty="0"/>
                    </a:p>
                  </a:txBody>
                  <a:tcPr/>
                </a:tc>
                <a:tc>
                  <a:txBody>
                    <a:bodyPr/>
                    <a:lstStyle/>
                    <a:p>
                      <a:r>
                        <a:rPr lang="en-US" dirty="0" smtClean="0"/>
                        <a:t>34</a:t>
                      </a:r>
                      <a:endParaRPr lang="en-US" dirty="0"/>
                    </a:p>
                  </a:txBody>
                  <a:tcPr/>
                </a:tc>
              </a:tr>
              <a:tr h="370840">
                <a:tc>
                  <a:txBody>
                    <a:bodyPr/>
                    <a:lstStyle/>
                    <a:p>
                      <a:r>
                        <a:rPr lang="en-US" dirty="0" smtClean="0"/>
                        <a:t>Kitchen sink</a:t>
                      </a:r>
                      <a:endParaRPr lang="en-US" dirty="0"/>
                    </a:p>
                  </a:txBody>
                  <a:tcPr/>
                </a:tc>
                <a:tc>
                  <a:txBody>
                    <a:bodyPr/>
                    <a:lstStyle/>
                    <a:p>
                      <a:r>
                        <a:rPr lang="en-US" dirty="0" smtClean="0"/>
                        <a:t>10</a:t>
                      </a:r>
                      <a:endParaRPr lang="en-US" dirty="0"/>
                    </a:p>
                  </a:txBody>
                  <a:tcPr/>
                </a:tc>
                <a:tc>
                  <a:txBody>
                    <a:bodyPr/>
                    <a:lstStyle/>
                    <a:p>
                      <a:r>
                        <a:rPr lang="en-US" dirty="0" smtClean="0"/>
                        <a:t>2</a:t>
                      </a:r>
                      <a:endParaRPr lang="en-US" dirty="0"/>
                    </a:p>
                  </a:txBody>
                  <a:tcPr/>
                </a:tc>
                <a:tc>
                  <a:txBody>
                    <a:bodyPr/>
                    <a:lstStyle/>
                    <a:p>
                      <a:r>
                        <a:rPr lang="en-US" dirty="0" smtClean="0"/>
                        <a:t>20</a:t>
                      </a:r>
                      <a:endParaRPr lang="en-US"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Drainage</a:t>
            </a:r>
            <a:endParaRPr lang="en-US" dirty="0"/>
          </a:p>
        </p:txBody>
      </p:sp>
      <p:graphicFrame>
        <p:nvGraphicFramePr>
          <p:cNvPr id="4" name="Content Placeholder 3"/>
          <p:cNvGraphicFramePr>
            <a:graphicFrameLocks noGrp="1"/>
          </p:cNvGraphicFramePr>
          <p:nvPr>
            <p:ph idx="1"/>
          </p:nvPr>
        </p:nvGraphicFramePr>
        <p:xfrm>
          <a:off x="533400" y="3048000"/>
          <a:ext cx="8229600" cy="21234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Fixture</a:t>
                      </a:r>
                      <a:endParaRPr lang="en-US" dirty="0"/>
                    </a:p>
                  </a:txBody>
                  <a:tcPr/>
                </a:tc>
                <a:tc>
                  <a:txBody>
                    <a:bodyPr/>
                    <a:lstStyle/>
                    <a:p>
                      <a:r>
                        <a:rPr lang="en-US" dirty="0" smtClean="0"/>
                        <a:t>Number of Fixture in all building </a:t>
                      </a:r>
                      <a:endParaRPr lang="en-US" dirty="0"/>
                    </a:p>
                  </a:txBody>
                  <a:tcPr/>
                </a:tc>
                <a:tc>
                  <a:txBody>
                    <a:bodyPr/>
                    <a:lstStyle/>
                    <a:p>
                      <a:r>
                        <a:rPr lang="en-US" dirty="0" smtClean="0"/>
                        <a:t>Drainage value (F.U)</a:t>
                      </a:r>
                      <a:endParaRPr lang="en-US" dirty="0"/>
                    </a:p>
                  </a:txBody>
                  <a:tcPr/>
                </a:tc>
                <a:tc>
                  <a:txBody>
                    <a:bodyPr/>
                    <a:lstStyle/>
                    <a:p>
                      <a:r>
                        <a:rPr lang="en-US" dirty="0" smtClean="0"/>
                        <a:t>Number of Units </a:t>
                      </a:r>
                      <a:endParaRPr lang="en-US" dirty="0"/>
                    </a:p>
                  </a:txBody>
                  <a:tcPr/>
                </a:tc>
              </a:tr>
              <a:tr h="370840">
                <a:tc>
                  <a:txBody>
                    <a:bodyPr/>
                    <a:lstStyle/>
                    <a:p>
                      <a:r>
                        <a:rPr lang="en-US" dirty="0" smtClean="0"/>
                        <a:t>Water closets</a:t>
                      </a:r>
                      <a:endParaRPr lang="en-US" dirty="0"/>
                    </a:p>
                  </a:txBody>
                  <a:tcPr/>
                </a:tc>
                <a:tc>
                  <a:txBody>
                    <a:bodyPr/>
                    <a:lstStyle/>
                    <a:p>
                      <a:r>
                        <a:rPr lang="en-US" dirty="0" smtClean="0"/>
                        <a:t>27</a:t>
                      </a:r>
                      <a:endParaRPr lang="en-US" dirty="0"/>
                    </a:p>
                  </a:txBody>
                  <a:tcPr/>
                </a:tc>
                <a:tc>
                  <a:txBody>
                    <a:bodyPr/>
                    <a:lstStyle/>
                    <a:p>
                      <a:r>
                        <a:rPr lang="en-US" dirty="0" smtClean="0"/>
                        <a:t>4</a:t>
                      </a:r>
                      <a:endParaRPr lang="en-US" dirty="0"/>
                    </a:p>
                  </a:txBody>
                  <a:tcPr/>
                </a:tc>
                <a:tc>
                  <a:txBody>
                    <a:bodyPr/>
                    <a:lstStyle/>
                    <a:p>
                      <a:r>
                        <a:rPr lang="en-US" dirty="0" smtClean="0"/>
                        <a:t>108</a:t>
                      </a:r>
                      <a:endParaRPr lang="en-US" dirty="0"/>
                    </a:p>
                  </a:txBody>
                  <a:tcPr/>
                </a:tc>
              </a:tr>
              <a:tr h="370840">
                <a:tc>
                  <a:txBody>
                    <a:bodyPr/>
                    <a:lstStyle/>
                    <a:p>
                      <a:r>
                        <a:rPr lang="en-US" dirty="0" smtClean="0"/>
                        <a:t>Lavatories</a:t>
                      </a:r>
                      <a:endParaRPr lang="en-US" dirty="0"/>
                    </a:p>
                  </a:txBody>
                  <a:tcPr/>
                </a:tc>
                <a:tc>
                  <a:txBody>
                    <a:bodyPr/>
                    <a:lstStyle/>
                    <a:p>
                      <a:r>
                        <a:rPr lang="en-US" dirty="0" smtClean="0"/>
                        <a:t>27</a:t>
                      </a:r>
                      <a:endParaRPr lang="en-US" dirty="0"/>
                    </a:p>
                  </a:txBody>
                  <a:tcPr/>
                </a:tc>
                <a:tc>
                  <a:txBody>
                    <a:bodyPr/>
                    <a:lstStyle/>
                    <a:p>
                      <a:r>
                        <a:rPr lang="en-US" dirty="0" smtClean="0"/>
                        <a:t>1</a:t>
                      </a:r>
                      <a:endParaRPr lang="en-US" dirty="0"/>
                    </a:p>
                  </a:txBody>
                  <a:tcPr/>
                </a:tc>
                <a:tc>
                  <a:txBody>
                    <a:bodyPr/>
                    <a:lstStyle/>
                    <a:p>
                      <a:r>
                        <a:rPr lang="en-US" dirty="0" smtClean="0"/>
                        <a:t>27</a:t>
                      </a:r>
                      <a:endParaRPr lang="en-US" dirty="0"/>
                    </a:p>
                  </a:txBody>
                  <a:tcPr/>
                </a:tc>
              </a:tr>
              <a:tr h="370840">
                <a:tc>
                  <a:txBody>
                    <a:bodyPr/>
                    <a:lstStyle/>
                    <a:p>
                      <a:r>
                        <a:rPr lang="en-US" dirty="0" smtClean="0"/>
                        <a:t>Shower</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r>
              <a:tr h="370840">
                <a:tc>
                  <a:txBody>
                    <a:bodyPr/>
                    <a:lstStyle/>
                    <a:p>
                      <a:r>
                        <a:rPr lang="en-US" dirty="0" smtClean="0"/>
                        <a:t>Kitchen sink </a:t>
                      </a:r>
                      <a:endParaRPr lang="en-US" dirty="0"/>
                    </a:p>
                  </a:txBody>
                  <a:tcPr/>
                </a:tc>
                <a:tc>
                  <a:txBody>
                    <a:bodyPr/>
                    <a:lstStyle/>
                    <a:p>
                      <a:r>
                        <a:rPr lang="en-US" dirty="0" smtClean="0"/>
                        <a:t>10</a:t>
                      </a:r>
                      <a:endParaRPr lang="en-US" dirty="0"/>
                    </a:p>
                  </a:txBody>
                  <a:tcPr/>
                </a:tc>
                <a:tc>
                  <a:txBody>
                    <a:bodyPr/>
                    <a:lstStyle/>
                    <a:p>
                      <a:r>
                        <a:rPr lang="en-US" dirty="0" smtClean="0"/>
                        <a:t>2</a:t>
                      </a:r>
                      <a:endParaRPr lang="en-US" dirty="0"/>
                    </a:p>
                  </a:txBody>
                  <a:tcPr/>
                </a:tc>
                <a:tc>
                  <a:txBody>
                    <a:bodyPr/>
                    <a:lstStyle/>
                    <a:p>
                      <a:r>
                        <a:rPr lang="en-US" dirty="0" smtClean="0"/>
                        <a:t>20</a:t>
                      </a:r>
                      <a:endParaRPr lang="en-US" dirty="0"/>
                    </a:p>
                  </a:txBody>
                  <a:tcPr/>
                </a:tc>
              </a:tr>
            </a:tbl>
          </a:graphicData>
        </a:graphic>
      </p:graphicFrame>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of the building</a:t>
            </a:r>
            <a:endParaRPr lang="en-US" dirty="0"/>
          </a:p>
        </p:txBody>
      </p:sp>
      <p:sp>
        <p:nvSpPr>
          <p:cNvPr id="3" name="Content Placeholder 2"/>
          <p:cNvSpPr>
            <a:spLocks noGrp="1"/>
          </p:cNvSpPr>
          <p:nvPr>
            <p:ph idx="1"/>
          </p:nvPr>
        </p:nvSpPr>
        <p:spPr/>
        <p:txBody>
          <a:bodyPr/>
          <a:lstStyle/>
          <a:p>
            <a:r>
              <a:rPr lang="en-US" dirty="0" smtClean="0"/>
              <a:t>Al-</a:t>
            </a:r>
            <a:r>
              <a:rPr lang="en-US" dirty="0" err="1" smtClean="0"/>
              <a:t>Karmel</a:t>
            </a:r>
            <a:r>
              <a:rPr lang="en-US" dirty="0" smtClean="0"/>
              <a:t> Residential building </a:t>
            </a:r>
            <a:r>
              <a:rPr lang="en-US" dirty="0" smtClean="0"/>
              <a:t>located</a:t>
            </a:r>
            <a:r>
              <a:rPr lang="en-US" dirty="0" smtClean="0"/>
              <a:t> </a:t>
            </a:r>
            <a:r>
              <a:rPr lang="en-US" dirty="0" smtClean="0"/>
              <a:t>in Ramallah, which consists of four floors each floor has two </a:t>
            </a:r>
            <a:r>
              <a:rPr lang="en-US" dirty="0" smtClean="0"/>
              <a:t>apartments, roof </a:t>
            </a:r>
            <a:r>
              <a:rPr lang="en-US" dirty="0" smtClean="0"/>
              <a:t>and </a:t>
            </a:r>
            <a:r>
              <a:rPr lang="en-US" dirty="0" smtClean="0"/>
              <a:t>basement.</a:t>
            </a:r>
          </a:p>
          <a:p>
            <a:r>
              <a:rPr lang="en-US" dirty="0" smtClean="0"/>
              <a:t> our </a:t>
            </a:r>
            <a:r>
              <a:rPr lang="en-US" dirty="0" smtClean="0"/>
              <a:t>project is the design of mechanical systems consisting of heating, ventilation and air conditioning system, sewage system and fire </a:t>
            </a:r>
            <a:r>
              <a:rPr lang="en-US" dirty="0" smtClean="0"/>
              <a:t>alarm</a:t>
            </a:r>
            <a:r>
              <a:rPr lang="en-US" dirty="0" smtClean="0"/>
              <a:t> </a:t>
            </a:r>
            <a:r>
              <a:rPr lang="en-US" dirty="0" smtClean="0"/>
              <a:t>system .</a:t>
            </a:r>
            <a:endParaRPr lang="en-US"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 in Ramallah</a:t>
            </a:r>
            <a:endParaRPr lang="en-US" dirty="0"/>
          </a:p>
        </p:txBody>
      </p:sp>
      <p:sp>
        <p:nvSpPr>
          <p:cNvPr id="3" name="Content Placeholder 2"/>
          <p:cNvSpPr>
            <a:spLocks noGrp="1"/>
          </p:cNvSpPr>
          <p:nvPr>
            <p:ph idx="1"/>
          </p:nvPr>
        </p:nvSpPr>
        <p:spPr/>
        <p:txBody>
          <a:bodyPr>
            <a:normAutofit lnSpcReduction="10000"/>
          </a:bodyPr>
          <a:lstStyle/>
          <a:p>
            <a:r>
              <a:rPr lang="en-US" dirty="0" smtClean="0"/>
              <a:t>Design</a:t>
            </a:r>
            <a:r>
              <a:rPr lang="en-US" dirty="0" smtClean="0"/>
              <a:t> </a:t>
            </a:r>
            <a:r>
              <a:rPr lang="en-US" dirty="0" smtClean="0"/>
              <a:t>conditions in Ramallah as chosen from the Palestinian code : </a:t>
            </a:r>
          </a:p>
          <a:p>
            <a:r>
              <a:rPr lang="en-US" dirty="0" smtClean="0"/>
              <a:t>Temperature in winter   7.5 C </a:t>
            </a:r>
          </a:p>
          <a:p>
            <a:r>
              <a:rPr lang="en-US" dirty="0" smtClean="0"/>
              <a:t>Temperature in summer   30 C</a:t>
            </a:r>
          </a:p>
          <a:p>
            <a:r>
              <a:rPr lang="en-US" dirty="0" smtClean="0"/>
              <a:t>Humidity in winter   71.7 </a:t>
            </a:r>
          </a:p>
          <a:p>
            <a:r>
              <a:rPr lang="en-US" dirty="0" smtClean="0"/>
              <a:t>Humidity in summer   49.7 </a:t>
            </a:r>
          </a:p>
          <a:p>
            <a:r>
              <a:rPr lang="en-US" dirty="0" smtClean="0"/>
              <a:t>W in winter   2.8 </a:t>
            </a:r>
          </a:p>
          <a:p>
            <a:r>
              <a:rPr lang="en-US" dirty="0" smtClean="0"/>
              <a:t>W in summer 20 </a:t>
            </a:r>
            <a:endParaRPr lang="en-US"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 Introduction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HVAC background :</a:t>
            </a:r>
          </a:p>
          <a:p>
            <a:r>
              <a:rPr lang="en-US" dirty="0" smtClean="0"/>
              <a:t>HVAC (pronounced either "H-V-A-C" or "aitch-</a:t>
            </a:r>
            <a:r>
              <a:rPr lang="en-US" dirty="0" err="1" smtClean="0"/>
              <a:t>vak</a:t>
            </a:r>
            <a:r>
              <a:rPr lang="en-US" dirty="0" smtClean="0"/>
              <a:t>") is an acronym that stands for the closely related functions of "Heating, Ventilating, and Air Conditioning”- the technology of indoor environmental comfort. HVAC system design is a major </a:t>
            </a:r>
            <a:r>
              <a:rPr lang="en-US" dirty="0" err="1" smtClean="0"/>
              <a:t>subdiscipline</a:t>
            </a:r>
            <a:r>
              <a:rPr lang="en-US" dirty="0" smtClean="0"/>
              <a:t> of mechanical</a:t>
            </a:r>
            <a:r>
              <a:rPr lang="en-US" dirty="0" smtClean="0">
                <a:hlinkClick r:id="rId2" tooltip="Mechanical engineering"/>
              </a:rPr>
              <a:t> </a:t>
            </a:r>
            <a:r>
              <a:rPr lang="en-US" dirty="0" smtClean="0"/>
              <a:t>engineering, based on the principles of thermodynamics, fluid</a:t>
            </a:r>
            <a:r>
              <a:rPr lang="en-US" dirty="0" smtClean="0">
                <a:hlinkClick r:id="rId3" tooltip="Fluid mechanics"/>
              </a:rPr>
              <a:t> </a:t>
            </a:r>
            <a:r>
              <a:rPr lang="en-US" dirty="0" smtClean="0"/>
              <a:t>mechanics, and heat transfer. Refrigeration is sometimes added to the field's abbreviation as HVAC&amp;R or HVACR, or ventilating is dropped as in HACR (such as the designation of HACR-rated circuit</a:t>
            </a:r>
            <a:r>
              <a:rPr lang="en-US" dirty="0" smtClean="0">
                <a:hlinkClick r:id="rId4" tooltip="Circuit breakers"/>
              </a:rPr>
              <a:t> </a:t>
            </a:r>
            <a:r>
              <a:rPr lang="en-US" dirty="0" smtClean="0"/>
              <a:t>breakers). HVAC is particularly important in the design of medium to large industrial and office buildings such as skyscrapers and in marine environments such as aquariums, where safe and healthy building conditions are regulated with temperature and humidity, as well as "fresh air" from outdoors.</a:t>
            </a:r>
          </a:p>
          <a:p>
            <a:endParaRPr lang="en-US"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Chapter (2) : Mechanical System in Building</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Cooling water system .</a:t>
            </a:r>
            <a:endParaRPr lang="en-US" dirty="0" smtClean="0"/>
          </a:p>
          <a:p>
            <a:r>
              <a:rPr lang="en-US" b="1" dirty="0" smtClean="0"/>
              <a:t>Introduction .</a:t>
            </a:r>
            <a:endParaRPr lang="en-US" dirty="0" smtClean="0"/>
          </a:p>
          <a:p>
            <a:r>
              <a:rPr lang="en-US" dirty="0" smtClean="0"/>
              <a:t>         Water cooling is a method of heat removal from components. As opposed to air cooling, water is used as the heat transmitter. Water cooling is commonly used for cooling internal combustion engines in automobiles and large electrical generators. Other uses include cooling the barrels of machine guns, cooling of lubricant oil in pumps; for cooling purposes in heat exchangers; cooling products from tanks or columns, and recently, cooling of various major components inside high-end personal computers. The main mechanism for water cooling is convective heat transfer.</a:t>
            </a:r>
          </a:p>
          <a:p>
            <a:pPr>
              <a:buNone/>
            </a:pPr>
            <a:endParaRPr lang="en-US" dirty="0"/>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using cooling water system</a:t>
            </a:r>
            <a:endParaRPr lang="en-US" dirty="0"/>
          </a:p>
        </p:txBody>
      </p:sp>
      <p:sp>
        <p:nvSpPr>
          <p:cNvPr id="3" name="Content Placeholder 2"/>
          <p:cNvSpPr>
            <a:spLocks noGrp="1"/>
          </p:cNvSpPr>
          <p:nvPr>
            <p:ph idx="1"/>
          </p:nvPr>
        </p:nvSpPr>
        <p:spPr/>
        <p:txBody>
          <a:bodyPr>
            <a:normAutofit fontScale="70000" lnSpcReduction="20000"/>
          </a:bodyPr>
          <a:lstStyle/>
          <a:p>
            <a:r>
              <a:rPr lang="en-US" i="1" dirty="0" smtClean="0"/>
              <a:t>Advantages</a:t>
            </a:r>
            <a:endParaRPr lang="en-US" b="1" dirty="0" smtClean="0"/>
          </a:p>
          <a:p>
            <a:r>
              <a:rPr lang="en-US" dirty="0" smtClean="0"/>
              <a:t>The advantages of using water cooling over air cooling include water's higher specific heat capacity, density, and thermal conductivity. This allows water to transmit heat over greater distances with much less volumetric flow and reduced temperature difference. For cooling CPU cores, this is its primary advantage: the tremendously increased ability to transport heat away from source to a secondary cooling surface allows for large, more optimally designed radiators rather than small, inefficient fins mounted on or near a heat source such as a CPU core. The "water jacket" around an engine is also very effective at deadening mechanical noises, which makes the engine quieter. There is also a disadvantage and this is because it costs more than a air cooled engine system.</a:t>
            </a:r>
          </a:p>
          <a:p>
            <a:endParaRPr lang="en-US" dirty="0"/>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Ventilation Air </a:t>
            </a:r>
            <a:endParaRPr lang="en-US" dirty="0"/>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r>
              <a:rPr lang="en-US" dirty="0" smtClean="0"/>
              <a:t>Ventilation is the intentional movement of air from outside a building to the inside. It is the </a:t>
            </a:r>
            <a:r>
              <a:rPr lang="en-US" i="1" dirty="0" smtClean="0"/>
              <a:t>V</a:t>
            </a:r>
            <a:r>
              <a:rPr lang="en-US" dirty="0" smtClean="0"/>
              <a:t> in HVAC. With clothes dryers, and combustion equipment such as water heaters, boilers, fireplaces, and wood stoves, their exhausts are often called </a:t>
            </a:r>
            <a:r>
              <a:rPr lang="en-US" i="1" dirty="0" smtClean="0"/>
              <a:t>vents</a:t>
            </a:r>
            <a:r>
              <a:rPr lang="en-US" dirty="0" smtClean="0"/>
              <a:t> or </a:t>
            </a:r>
            <a:r>
              <a:rPr lang="en-US" i="1" dirty="0" smtClean="0"/>
              <a:t>flues</a:t>
            </a:r>
            <a:r>
              <a:rPr lang="en-US" dirty="0" smtClean="0"/>
              <a:t> — this should not be confused with </a:t>
            </a:r>
            <a:r>
              <a:rPr lang="en-US" i="1" dirty="0" smtClean="0"/>
              <a:t>ventilation</a:t>
            </a:r>
            <a:r>
              <a:rPr lang="en-US" dirty="0" smtClean="0"/>
              <a:t>. The vents or flues carry the products of combustion which have to be expelled from the building in a way which does not cause harm to the occupants of the building. Movement of air between indoor spaces, and not the outside, is called transfer air.</a:t>
            </a:r>
          </a:p>
          <a:p>
            <a:endParaRPr lang="en-US" dirty="0"/>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in Ventilation</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In hot, humid climates, unconditioned ventilation air will deliver approximately one pound of water each day for each cubic foot per minute of outdoor air per day, annual average, This is a great deal of moisture, and it can create serious indoor moisture and mold problems.</a:t>
            </a:r>
          </a:p>
          <a:p>
            <a:endParaRPr lang="en-US" dirty="0"/>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617</TotalTime>
  <Words>1947</Words>
  <Application>Microsoft Office PowerPoint</Application>
  <PresentationFormat>On-screen Show (4:3)</PresentationFormat>
  <Paragraphs>308</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Mechanical Systems of Al-Karmel Residential building  </vt:lpstr>
      <vt:lpstr>Description of the building</vt:lpstr>
      <vt:lpstr>Conditions in Ramallah</vt:lpstr>
      <vt:lpstr>Chapter (1): Introduction </vt:lpstr>
      <vt:lpstr>Chapter (2) : Mechanical System in Building</vt:lpstr>
      <vt:lpstr>Advantages of using cooling water system</vt:lpstr>
      <vt:lpstr>Ventilation Air </vt:lpstr>
      <vt:lpstr>Problem in Ventilation</vt:lpstr>
      <vt:lpstr>Indoor Air Quality</vt:lpstr>
      <vt:lpstr>Dehumidifier</vt:lpstr>
      <vt:lpstr>Cooling Load </vt:lpstr>
      <vt:lpstr>exterior cooling loads</vt:lpstr>
      <vt:lpstr>internal cooling loads</vt:lpstr>
      <vt:lpstr>latent heat loads</vt:lpstr>
      <vt:lpstr>Cooling load Calculations Peak hour at 4.00 pm june  For fourth floor . (first apartment ) .   </vt:lpstr>
      <vt:lpstr>The Total Cooling Load </vt:lpstr>
      <vt:lpstr>Duct Design </vt:lpstr>
      <vt:lpstr>Duct Design</vt:lpstr>
      <vt:lpstr>Heating losses</vt:lpstr>
      <vt:lpstr> Boilers</vt:lpstr>
      <vt:lpstr>Hot water heating system</vt:lpstr>
      <vt:lpstr>  Piping Piping of the Bed Room in the first floor (second apartment) </vt:lpstr>
      <vt:lpstr>Fire Alarm System </vt:lpstr>
      <vt:lpstr>Residential plumbing</vt:lpstr>
      <vt:lpstr>Introduction to pumps</vt:lpstr>
      <vt:lpstr>Plumbing Water system design </vt:lpstr>
      <vt:lpstr>  Drainage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أفوووووووووفه</dc:creator>
  <cp:lastModifiedBy>Modi</cp:lastModifiedBy>
  <cp:revision>64</cp:revision>
  <dcterms:created xsi:type="dcterms:W3CDTF">2006-08-16T00:00:00Z</dcterms:created>
  <dcterms:modified xsi:type="dcterms:W3CDTF">2010-05-23T23:51:29Z</dcterms:modified>
</cp:coreProperties>
</file>