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7" r:id="rId2"/>
    <p:sldId id="258" r:id="rId3"/>
    <p:sldId id="260" r:id="rId4"/>
    <p:sldId id="298" r:id="rId5"/>
    <p:sldId id="261" r:id="rId6"/>
    <p:sldId id="290" r:id="rId7"/>
    <p:sldId id="264" r:id="rId8"/>
    <p:sldId id="280" r:id="rId9"/>
    <p:sldId id="265" r:id="rId10"/>
    <p:sldId id="299" r:id="rId11"/>
    <p:sldId id="300" r:id="rId12"/>
    <p:sldId id="301" r:id="rId13"/>
    <p:sldId id="302" r:id="rId14"/>
    <p:sldId id="310" r:id="rId15"/>
    <p:sldId id="311" r:id="rId16"/>
    <p:sldId id="312" r:id="rId17"/>
    <p:sldId id="313" r:id="rId18"/>
    <p:sldId id="314" r:id="rId19"/>
    <p:sldId id="315" r:id="rId20"/>
    <p:sldId id="316" r:id="rId21"/>
    <p:sldId id="317" r:id="rId22"/>
    <p:sldId id="318" r:id="rId23"/>
    <p:sldId id="319" r:id="rId24"/>
    <p:sldId id="320" r:id="rId25"/>
    <p:sldId id="327" r:id="rId26"/>
    <p:sldId id="321" r:id="rId27"/>
    <p:sldId id="323" r:id="rId28"/>
    <p:sldId id="326" r:id="rId29"/>
    <p:sldId id="328" r:id="rId30"/>
    <p:sldId id="324" r:id="rId31"/>
    <p:sldId id="325" r:id="rId32"/>
    <p:sldId id="365" r:id="rId33"/>
    <p:sldId id="366" r:id="rId34"/>
    <p:sldId id="367" r:id="rId35"/>
    <p:sldId id="368" r:id="rId36"/>
    <p:sldId id="369" r:id="rId37"/>
    <p:sldId id="351" r:id="rId38"/>
    <p:sldId id="352" r:id="rId39"/>
    <p:sldId id="353" r:id="rId40"/>
    <p:sldId id="354" r:id="rId41"/>
    <p:sldId id="355" r:id="rId42"/>
    <p:sldId id="356" r:id="rId43"/>
    <p:sldId id="357" r:id="rId44"/>
    <p:sldId id="358" r:id="rId45"/>
    <p:sldId id="359" r:id="rId46"/>
    <p:sldId id="360" r:id="rId47"/>
    <p:sldId id="371" r:id="rId48"/>
    <p:sldId id="361" r:id="rId49"/>
    <p:sldId id="362" r:id="rId50"/>
    <p:sldId id="363" r:id="rId51"/>
    <p:sldId id="364" r:id="rId52"/>
    <p:sldId id="294" r:id="rId53"/>
    <p:sldId id="303" r:id="rId54"/>
    <p:sldId id="304" r:id="rId55"/>
    <p:sldId id="305" r:id="rId56"/>
    <p:sldId id="307" r:id="rId57"/>
    <p:sldId id="309" r:id="rId58"/>
    <p:sldId id="329" r:id="rId59"/>
    <p:sldId id="332" r:id="rId60"/>
    <p:sldId id="330" r:id="rId61"/>
    <p:sldId id="331" r:id="rId62"/>
    <p:sldId id="308"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70" r:id="rId80"/>
    <p:sldId id="283"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897" autoAdjust="0"/>
    <p:restoredTop sz="94624" autoAdjust="0"/>
  </p:normalViewPr>
  <p:slideViewPr>
    <p:cSldViewPr>
      <p:cViewPr>
        <p:scale>
          <a:sx n="71" d="100"/>
          <a:sy n="71" d="100"/>
        </p:scale>
        <p:origin x="-1422"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C24F49-639E-441E-9894-218157EDA14D}" type="datetimeFigureOut">
              <a:rPr lang="en-US" smtClean="0"/>
              <a:pPr/>
              <a:t>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B66A6-772D-450C-A620-B6906D157B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1B66A6-772D-450C-A620-B6906D157B32}" type="slidenum">
              <a:rPr lang="en-US" smtClean="0"/>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8" name="Picture 87" descr="title - 2.png"/>
          <p:cNvPicPr>
            <a:picLocks noChangeAspect="1"/>
          </p:cNvPicPr>
          <p:nvPr/>
        </p:nvPicPr>
        <p:blipFill>
          <a:blip r:embed="rId2" cstate="print"/>
          <a:srcRect l="13043" t="17903" r="2805" b="2648"/>
          <a:stretch>
            <a:fillRect/>
          </a:stretch>
        </p:blipFill>
        <p:spPr>
          <a:xfrm>
            <a:off x="0" y="0"/>
            <a:ext cx="9144000" cy="6858000"/>
          </a:xfrm>
          <a:prstGeom prst="rect">
            <a:avLst/>
          </a:prstGeom>
        </p:spPr>
      </p:pic>
      <p:sp>
        <p:nvSpPr>
          <p:cNvPr id="2" name="Title 1"/>
          <p:cNvSpPr>
            <a:spLocks noGrp="1"/>
          </p:cNvSpPr>
          <p:nvPr>
            <p:ph type="ctrTitle"/>
          </p:nvPr>
        </p:nvSpPr>
        <p:spPr>
          <a:xfrm>
            <a:off x="469900" y="954741"/>
            <a:ext cx="7315200" cy="1676400"/>
          </a:xfrm>
        </p:spPr>
        <p:txBody>
          <a:bodyPr>
            <a:noAutofit/>
          </a:bodyPr>
          <a:lstStyle>
            <a:lvl1pPr algn="l">
              <a:defRPr sz="4800">
                <a:solidFill>
                  <a:schemeClr val="tx1">
                    <a:lumMod val="60000"/>
                    <a:lumOff val="40000"/>
                  </a:schemeClr>
                </a:solidFill>
              </a:defRPr>
            </a:lvl1pPr>
          </a:lstStyle>
          <a:p>
            <a:r>
              <a:rPr lang="en-US" smtClean="0"/>
              <a:t>Click to edit Master title style</a:t>
            </a:r>
            <a:endParaRPr/>
          </a:p>
        </p:txBody>
      </p:sp>
      <p:sp>
        <p:nvSpPr>
          <p:cNvPr id="3" name="Subtitle 2"/>
          <p:cNvSpPr>
            <a:spLocks noGrp="1"/>
          </p:cNvSpPr>
          <p:nvPr>
            <p:ph type="subTitle" idx="1"/>
          </p:nvPr>
        </p:nvSpPr>
        <p:spPr>
          <a:xfrm>
            <a:off x="622300" y="2895600"/>
            <a:ext cx="4559300" cy="2590800"/>
          </a:xfrm>
        </p:spPr>
        <p:txBody>
          <a:bodyPr>
            <a:normAutofit/>
          </a:bodyPr>
          <a:lstStyle>
            <a:lvl1pPr marL="0" indent="0" algn="l">
              <a:lnSpc>
                <a:spcPct val="125000"/>
              </a:lnSpc>
              <a:buNone/>
              <a:defRPr sz="1800">
                <a:gradFill>
                  <a:gsLst>
                    <a:gs pos="0">
                      <a:schemeClr val="tx1">
                        <a:lumMod val="60000"/>
                        <a:lumOff val="40000"/>
                      </a:schemeClr>
                    </a:gs>
                    <a:gs pos="100000">
                      <a:schemeClr val="tx1">
                        <a:lumMod val="40000"/>
                        <a:lumOff val="60000"/>
                      </a:schemeClr>
                    </a:gs>
                  </a:gsLst>
                  <a:lin ang="8100000" scaled="1"/>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ABDACF2-477B-4EF1-ADB1-2FB42F2BB919}" type="datetime4">
              <a:rPr/>
              <a:pPr/>
              <a:t>June 6, 2008</a:t>
            </a:fld>
            <a:endParaRPr/>
          </a:p>
        </p:txBody>
      </p:sp>
      <p:sp>
        <p:nvSpPr>
          <p:cNvPr id="5" name="Footer Placeholder 4"/>
          <p:cNvSpPr>
            <a:spLocks noGrp="1"/>
          </p:cNvSpPr>
          <p:nvPr>
            <p:ph type="ftr" sz="quarter" idx="11"/>
          </p:nvPr>
        </p:nvSpPr>
        <p:spPr/>
        <p:txBody>
          <a:bodyPr/>
          <a:lstStyle/>
          <a:p>
            <a:r>
              <a:rPr/>
              <a:t>Sample footer</a:t>
            </a:r>
          </a:p>
        </p:txBody>
      </p:sp>
      <p:sp>
        <p:nvSpPr>
          <p:cNvPr id="6" name="Slide Number Placeholder 5"/>
          <p:cNvSpPr>
            <a:spLocks noGrp="1"/>
          </p:cNvSpPr>
          <p:nvPr>
            <p:ph type="sldNum" sz="quarter" idx="12"/>
          </p:nvPr>
        </p:nvSpPr>
        <p:spPr/>
        <p:txBody>
          <a:bodyPr/>
          <a:lstStyle/>
          <a:p>
            <a:fld id="{26B73CA7-29A5-4015-A1D0-5DB764762A4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550702-4988-4833-B2A0-E98B5F43291D}" type="datetime4">
              <a:rPr/>
              <a:pPr/>
              <a:t>June 6, 2008</a:t>
            </a:fld>
            <a:endParaRPr/>
          </a:p>
        </p:txBody>
      </p:sp>
      <p:sp>
        <p:nvSpPr>
          <p:cNvPr id="5" name="Footer Placeholder 4"/>
          <p:cNvSpPr>
            <a:spLocks noGrp="1"/>
          </p:cNvSpPr>
          <p:nvPr>
            <p:ph type="ftr" sz="quarter" idx="11"/>
          </p:nvPr>
        </p:nvSpPr>
        <p:spPr/>
        <p:txBody>
          <a:bodyPr/>
          <a:lstStyle/>
          <a:p>
            <a:r>
              <a:rPr/>
              <a:t>Sample footer</a:t>
            </a:r>
          </a:p>
        </p:txBody>
      </p:sp>
      <p:sp>
        <p:nvSpPr>
          <p:cNvPr id="6" name="Slide Number Placeholder 5"/>
          <p:cNvSpPr>
            <a:spLocks noGrp="1"/>
          </p:cNvSpPr>
          <p:nvPr>
            <p:ph type="sldNum" sz="quarter" idx="12"/>
          </p:nvPr>
        </p:nvSpPr>
        <p:spPr/>
        <p:txBody>
          <a:bodyPr/>
          <a:lstStyle/>
          <a:p>
            <a:fld id="{26B73CA7-29A5-4015-A1D0-5DB764762A4B}"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95835"/>
            <a:ext cx="1676400" cy="583032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69900" y="1653988"/>
            <a:ext cx="6007100" cy="44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8068FC0-0A1E-40BF-962B-80A15AB4A7FB}" type="datetime4">
              <a:rPr/>
              <a:pPr/>
              <a:t>June 6, 2008</a:t>
            </a:fld>
            <a:endParaRPr/>
          </a:p>
        </p:txBody>
      </p:sp>
      <p:sp>
        <p:nvSpPr>
          <p:cNvPr id="5" name="Footer Placeholder 4"/>
          <p:cNvSpPr>
            <a:spLocks noGrp="1"/>
          </p:cNvSpPr>
          <p:nvPr>
            <p:ph type="ftr" sz="quarter" idx="11"/>
          </p:nvPr>
        </p:nvSpPr>
        <p:spPr/>
        <p:txBody>
          <a:bodyPr/>
          <a:lstStyle/>
          <a:p>
            <a:r>
              <a:rPr/>
              <a:t>Sample footer</a:t>
            </a:r>
          </a:p>
        </p:txBody>
      </p:sp>
      <p:sp>
        <p:nvSpPr>
          <p:cNvPr id="6" name="Slide Number Placeholder 5"/>
          <p:cNvSpPr>
            <a:spLocks noGrp="1"/>
          </p:cNvSpPr>
          <p:nvPr>
            <p:ph type="sldNum" sz="quarter" idx="12"/>
          </p:nvPr>
        </p:nvSpPr>
        <p:spPr/>
        <p:txBody>
          <a:bodyPr/>
          <a:lstStyle/>
          <a:p>
            <a:fld id="{26B73CA7-29A5-4015-A1D0-5DB764762A4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77788"/>
          </a:xfrm>
        </p:spPr>
        <p:txBody>
          <a:bodyPr>
            <a:normAutofit/>
          </a:bodyPr>
          <a:lstStyle>
            <a:lvl1pPr algn="l">
              <a:defRPr sz="4400"/>
            </a:lvl1p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A80D974-D29D-4A0E-BD58-4C912EB1CF5C}" type="datetime4">
              <a:rPr/>
              <a:pPr/>
              <a:t>June 6, 2008</a:t>
            </a:fld>
            <a:endParaRPr/>
          </a:p>
        </p:txBody>
      </p:sp>
      <p:sp>
        <p:nvSpPr>
          <p:cNvPr id="5" name="Footer Placeholder 4"/>
          <p:cNvSpPr>
            <a:spLocks noGrp="1"/>
          </p:cNvSpPr>
          <p:nvPr>
            <p:ph type="ftr" sz="quarter" idx="11"/>
          </p:nvPr>
        </p:nvSpPr>
        <p:spPr/>
        <p:txBody>
          <a:bodyPr/>
          <a:lstStyle/>
          <a:p>
            <a:r>
              <a:rPr/>
              <a:t>Sample footer</a:t>
            </a:r>
          </a:p>
        </p:txBody>
      </p:sp>
      <p:sp>
        <p:nvSpPr>
          <p:cNvPr id="6" name="Slide Number Placeholder 5"/>
          <p:cNvSpPr>
            <a:spLocks noGrp="1"/>
          </p:cNvSpPr>
          <p:nvPr>
            <p:ph type="sldNum" sz="quarter" idx="12"/>
          </p:nvPr>
        </p:nvSpPr>
        <p:spPr/>
        <p:txBody>
          <a:bodyPr/>
          <a:lstStyle/>
          <a:p>
            <a:fld id="{26B73CA7-29A5-4015-A1D0-5DB764762A4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summer1.png"/>
          <p:cNvPicPr>
            <a:picLocks noChangeAspect="1"/>
          </p:cNvPicPr>
          <p:nvPr/>
        </p:nvPicPr>
        <p:blipFill>
          <a:blip r:embed="rId2" cstate="print"/>
          <a:srcRect l="4545" r="4545"/>
          <a:stretch>
            <a:fillRect/>
          </a:stretch>
        </p:blipFill>
        <p:spPr>
          <a:xfrm>
            <a:off x="0" y="1618637"/>
            <a:ext cx="9144000" cy="3991109"/>
          </a:xfrm>
          <a:prstGeom prst="rect">
            <a:avLst/>
          </a:prstGeom>
        </p:spPr>
      </p:pic>
      <p:sp>
        <p:nvSpPr>
          <p:cNvPr id="2" name="Title 1"/>
          <p:cNvSpPr>
            <a:spLocks noGrp="1"/>
          </p:cNvSpPr>
          <p:nvPr>
            <p:ph type="title"/>
          </p:nvPr>
        </p:nvSpPr>
        <p:spPr>
          <a:xfrm>
            <a:off x="1385887" y="1295400"/>
            <a:ext cx="6399213" cy="159067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1">
                    <a:lumMod val="60000"/>
                    <a:lumOff val="4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85887" y="3657600"/>
            <a:ext cx="6399213" cy="1500187"/>
          </a:xfrm>
        </p:spPr>
        <p:txBody>
          <a:bodyPr vert="horz" lIns="91440" tIns="45720" rIns="91440" bIns="45720" rtlCol="0">
            <a:normAutofit/>
          </a:bodyPr>
          <a:lstStyle>
            <a:lvl1pPr marL="0" indent="0" algn="l" defTabSz="914400" rtl="0" eaLnBrk="1" latinLnBrk="0" hangingPunct="1">
              <a:lnSpc>
                <a:spcPct val="125000"/>
              </a:lnSpc>
              <a:spcBef>
                <a:spcPts val="1800"/>
              </a:spcBef>
              <a:buFontTx/>
              <a:buNone/>
              <a:defRPr sz="1800" kern="1200">
                <a:gradFill>
                  <a:gsLst>
                    <a:gs pos="0">
                      <a:schemeClr val="tx1">
                        <a:lumMod val="60000"/>
                        <a:lumOff val="40000"/>
                      </a:schemeClr>
                    </a:gs>
                    <a:gs pos="100000">
                      <a:schemeClr val="tx1">
                        <a:lumMod val="40000"/>
                        <a:lumOff val="60000"/>
                      </a:schemeClr>
                    </a:gs>
                  </a:gsLst>
                  <a:lin ang="8100000" scaled="1"/>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657F72-130E-4C34-9A93-CCCF9E53D2E2}" type="datetime4">
              <a:rPr/>
              <a:pPr/>
              <a:t>June 6, 2008</a:t>
            </a:fld>
            <a:endParaRPr/>
          </a:p>
        </p:txBody>
      </p:sp>
      <p:sp>
        <p:nvSpPr>
          <p:cNvPr id="5" name="Footer Placeholder 4"/>
          <p:cNvSpPr>
            <a:spLocks noGrp="1"/>
          </p:cNvSpPr>
          <p:nvPr>
            <p:ph type="ftr" sz="quarter" idx="11"/>
          </p:nvPr>
        </p:nvSpPr>
        <p:spPr/>
        <p:txBody>
          <a:bodyPr/>
          <a:lstStyle/>
          <a:p>
            <a:r>
              <a:rPr/>
              <a:t>Sample footer</a:t>
            </a:r>
          </a:p>
        </p:txBody>
      </p:sp>
      <p:sp>
        <p:nvSpPr>
          <p:cNvPr id="6" name="Slide Number Placeholder 5"/>
          <p:cNvSpPr>
            <a:spLocks noGrp="1"/>
          </p:cNvSpPr>
          <p:nvPr>
            <p:ph type="sldNum" sz="quarter" idx="12"/>
          </p:nvPr>
        </p:nvSpPr>
        <p:spPr/>
        <p:txBody>
          <a:bodyPr/>
          <a:lstStyle/>
          <a:p>
            <a:fld id="{26B73CA7-29A5-4015-A1D0-5DB764762A4B}" type="slidenum">
              <a: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71600" y="1976718"/>
            <a:ext cx="3017520" cy="414944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1976718"/>
            <a:ext cx="3017520" cy="415137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E6569A5-34E5-447C-A8BB-687F3F7AE27A}" type="datetime4">
              <a:rPr/>
              <a:pPr/>
              <a:t>June 6, 2008</a:t>
            </a:fld>
            <a:endParaRPr/>
          </a:p>
        </p:txBody>
      </p:sp>
      <p:sp>
        <p:nvSpPr>
          <p:cNvPr id="6" name="Footer Placeholder 5"/>
          <p:cNvSpPr>
            <a:spLocks noGrp="1"/>
          </p:cNvSpPr>
          <p:nvPr>
            <p:ph type="ftr" sz="quarter" idx="11"/>
          </p:nvPr>
        </p:nvSpPr>
        <p:spPr/>
        <p:txBody>
          <a:bodyPr/>
          <a:lstStyle/>
          <a:p>
            <a:r>
              <a:rPr/>
              <a:t>Sample footer</a:t>
            </a:r>
          </a:p>
        </p:txBody>
      </p:sp>
      <p:sp>
        <p:nvSpPr>
          <p:cNvPr id="7" name="Slide Number Placeholder 6"/>
          <p:cNvSpPr>
            <a:spLocks noGrp="1"/>
          </p:cNvSpPr>
          <p:nvPr>
            <p:ph type="sldNum" sz="quarter" idx="12"/>
          </p:nvPr>
        </p:nvSpPr>
        <p:spPr/>
        <p:txBody>
          <a:bodyPr/>
          <a:lstStyle/>
          <a:p>
            <a:fld id="{26B73CA7-29A5-4015-A1D0-5DB764762A4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5186"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5186" y="2743200"/>
            <a:ext cx="3017520" cy="338296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2601"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601" y="2743200"/>
            <a:ext cx="3017520" cy="338296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3A1574A-4016-40ED-9427-5F3CF1F67B96}" type="datetime4">
              <a:rPr/>
              <a:pPr/>
              <a:t>June 6, 2008</a:t>
            </a:fld>
            <a:endParaRPr/>
          </a:p>
        </p:txBody>
      </p:sp>
      <p:sp>
        <p:nvSpPr>
          <p:cNvPr id="8" name="Footer Placeholder 7"/>
          <p:cNvSpPr>
            <a:spLocks noGrp="1"/>
          </p:cNvSpPr>
          <p:nvPr>
            <p:ph type="ftr" sz="quarter" idx="11"/>
          </p:nvPr>
        </p:nvSpPr>
        <p:spPr/>
        <p:txBody>
          <a:bodyPr/>
          <a:lstStyle/>
          <a:p>
            <a:r>
              <a:rPr/>
              <a:t>Sample footer</a:t>
            </a:r>
          </a:p>
        </p:txBody>
      </p:sp>
      <p:sp>
        <p:nvSpPr>
          <p:cNvPr id="9" name="Slide Number Placeholder 8"/>
          <p:cNvSpPr>
            <a:spLocks noGrp="1"/>
          </p:cNvSpPr>
          <p:nvPr>
            <p:ph type="sldNum" sz="quarter" idx="12"/>
          </p:nvPr>
        </p:nvSpPr>
        <p:spPr/>
        <p:txBody>
          <a:bodyPr/>
          <a:lstStyle/>
          <a:p>
            <a:fld id="{26B73CA7-29A5-4015-A1D0-5DB764762A4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C058F6C-851A-4619-9391-7B961CA68B2E}" type="datetime4">
              <a:rPr/>
              <a:pPr/>
              <a:t>June 6, 2008</a:t>
            </a:fld>
            <a:endParaRPr/>
          </a:p>
        </p:txBody>
      </p:sp>
      <p:sp>
        <p:nvSpPr>
          <p:cNvPr id="4" name="Footer Placeholder 3"/>
          <p:cNvSpPr>
            <a:spLocks noGrp="1"/>
          </p:cNvSpPr>
          <p:nvPr>
            <p:ph type="ftr" sz="quarter" idx="11"/>
          </p:nvPr>
        </p:nvSpPr>
        <p:spPr/>
        <p:txBody>
          <a:bodyPr/>
          <a:lstStyle/>
          <a:p>
            <a:r>
              <a:rPr/>
              <a:t>Sample footer</a:t>
            </a:r>
          </a:p>
        </p:txBody>
      </p:sp>
      <p:sp>
        <p:nvSpPr>
          <p:cNvPr id="5" name="Slide Number Placeholder 4"/>
          <p:cNvSpPr>
            <a:spLocks noGrp="1"/>
          </p:cNvSpPr>
          <p:nvPr>
            <p:ph type="sldNum" sz="quarter" idx="12"/>
          </p:nvPr>
        </p:nvSpPr>
        <p:spPr/>
        <p:txBody>
          <a:bodyPr/>
          <a:lstStyle/>
          <a:p>
            <a:fld id="{26B73CA7-29A5-4015-A1D0-5DB764762A4B}"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title - 2.png"/>
          <p:cNvPicPr>
            <a:picLocks noChangeAspect="1"/>
          </p:cNvPicPr>
          <p:nvPr/>
        </p:nvPicPr>
        <p:blipFill>
          <a:blip r:embed="rId2" cstate="print"/>
          <a:srcRect l="13043" t="17903" r="10455" b="9871"/>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00EDBEA-1598-43E5-A9F2-7822B306DC60}" type="datetime4">
              <a:rPr/>
              <a:pPr/>
              <a:t>June 6, 2008</a:t>
            </a:fld>
            <a:endParaRPr/>
          </a:p>
        </p:txBody>
      </p:sp>
      <p:sp>
        <p:nvSpPr>
          <p:cNvPr id="3" name="Footer Placeholder 2"/>
          <p:cNvSpPr>
            <a:spLocks noGrp="1"/>
          </p:cNvSpPr>
          <p:nvPr>
            <p:ph type="ftr" sz="quarter" idx="11"/>
          </p:nvPr>
        </p:nvSpPr>
        <p:spPr/>
        <p:txBody>
          <a:bodyPr/>
          <a:lstStyle/>
          <a:p>
            <a:r>
              <a:rPr/>
              <a:t>Sample footer</a:t>
            </a:r>
          </a:p>
        </p:txBody>
      </p:sp>
      <p:sp>
        <p:nvSpPr>
          <p:cNvPr id="4" name="Slide Number Placeholder 3"/>
          <p:cNvSpPr>
            <a:spLocks noGrp="1"/>
          </p:cNvSpPr>
          <p:nvPr>
            <p:ph type="sldNum" sz="quarter" idx="12"/>
          </p:nvPr>
        </p:nvSpPr>
        <p:spPr/>
        <p:txBody>
          <a:bodyPr/>
          <a:lstStyle/>
          <a:p>
            <a:fld id="{26B73CA7-29A5-4015-A1D0-5DB764762A4B}"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descr="flowers content.png"/>
          <p:cNvPicPr>
            <a:picLocks noChangeAspect="1"/>
          </p:cNvPicPr>
          <p:nvPr/>
        </p:nvPicPr>
        <p:blipFill>
          <a:blip r:embed="rId2" cstate="print"/>
          <a:srcRect l="4545" t="8217" r="4545" b="13112"/>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860550"/>
          </a:xfrm>
        </p:spPr>
        <p:txBody>
          <a:bodyPr anchor="ctr" anchorCtr="0">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3962400" y="914400"/>
            <a:ext cx="4114800" cy="5029200"/>
          </a:xfrm>
        </p:spPr>
        <p:txBody>
          <a:bodyPr>
            <a:normAutofit/>
          </a:bodyPr>
          <a:lstStyle>
            <a:lvl1pPr>
              <a:defRPr sz="2200"/>
            </a:lvl1pPr>
            <a:lvl2pPr>
              <a:defRPr sz="20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21544" y="2286000"/>
            <a:ext cx="2079625" cy="3860799"/>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36FC9-351F-44B2-93C1-7EEF3C89FDE1}" type="datetime4">
              <a:rPr/>
              <a:pPr/>
              <a:t>June 6, 2008</a:t>
            </a:fld>
            <a:endParaRPr/>
          </a:p>
        </p:txBody>
      </p:sp>
      <p:sp>
        <p:nvSpPr>
          <p:cNvPr id="6" name="Footer Placeholder 5"/>
          <p:cNvSpPr>
            <a:spLocks noGrp="1"/>
          </p:cNvSpPr>
          <p:nvPr>
            <p:ph type="ftr" sz="quarter" idx="11"/>
          </p:nvPr>
        </p:nvSpPr>
        <p:spPr/>
        <p:txBody>
          <a:bodyPr/>
          <a:lstStyle/>
          <a:p>
            <a:r>
              <a:rPr/>
              <a:t>Sample footer</a:t>
            </a:r>
          </a:p>
        </p:txBody>
      </p:sp>
      <p:sp>
        <p:nvSpPr>
          <p:cNvPr id="7" name="Slide Number Placeholder 6"/>
          <p:cNvSpPr>
            <a:spLocks noGrp="1"/>
          </p:cNvSpPr>
          <p:nvPr>
            <p:ph type="sldNum" sz="quarter" idx="12"/>
          </p:nvPr>
        </p:nvSpPr>
        <p:spPr/>
        <p:txBody>
          <a:bodyPr/>
          <a:lstStyle/>
          <a:p>
            <a:fld id="{26B73CA7-29A5-4015-A1D0-5DB764762A4B}"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860550"/>
          </a:xfrm>
        </p:spPr>
        <p:txBody>
          <a:bodyPr vert="horz" lIns="91440" tIns="45720" rIns="91440" bIns="45720" rtlCol="0" anchor="ctr" anchorCtr="0">
            <a:normAutofit/>
          </a:bodyPr>
          <a:lstStyle>
            <a:lvl1pPr algn="l" defTabSz="914400" rtl="0" eaLnBrk="1" latinLnBrk="0" hangingPunct="1">
              <a:spcBef>
                <a:spcPct val="0"/>
              </a:spcBef>
              <a:buNone/>
              <a:defRPr sz="2800" b="0" kern="1200">
                <a:solidFill>
                  <a:schemeClr val="tx1">
                    <a:lumMod val="60000"/>
                    <a:lumOff val="40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962400" y="914400"/>
            <a:ext cx="4114800" cy="5029200"/>
          </a:xfrm>
          <a:prstGeom prst="ellipse">
            <a:avLst/>
          </a:prstGeom>
          <a:ln w="63500">
            <a:gradFill>
              <a:gsLst>
                <a:gs pos="0">
                  <a:schemeClr val="accent1"/>
                </a:gs>
                <a:gs pos="50000">
                  <a:schemeClr val="accent1">
                    <a:lumMod val="60000"/>
                    <a:lumOff val="40000"/>
                  </a:schemeClr>
                </a:gs>
                <a:gs pos="100000">
                  <a:schemeClr val="accent1">
                    <a:lumMod val="20000"/>
                    <a:lumOff val="80000"/>
                  </a:schemeClr>
                </a:gs>
              </a:gsLst>
              <a:lin ang="5400000" scaled="0"/>
            </a:gradFill>
          </a:ln>
          <a:effectLst>
            <a:innerShdw blurRad="381000">
              <a:schemeClr val="bg1"/>
            </a:inn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921544" y="2286000"/>
            <a:ext cx="2079625" cy="3860798"/>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A9860-2947-4549-A25A-C7ACC9B80A49}" type="datetime4">
              <a:rPr/>
              <a:pPr/>
              <a:t>June 6, 2008</a:t>
            </a:fld>
            <a:endParaRPr/>
          </a:p>
        </p:txBody>
      </p:sp>
      <p:sp>
        <p:nvSpPr>
          <p:cNvPr id="6" name="Footer Placeholder 5"/>
          <p:cNvSpPr>
            <a:spLocks noGrp="1"/>
          </p:cNvSpPr>
          <p:nvPr>
            <p:ph type="ftr" sz="quarter" idx="11"/>
          </p:nvPr>
        </p:nvSpPr>
        <p:spPr/>
        <p:txBody>
          <a:bodyPr/>
          <a:lstStyle/>
          <a:p>
            <a:r>
              <a:rPr/>
              <a:t>Sample footer</a:t>
            </a:r>
          </a:p>
        </p:txBody>
      </p:sp>
      <p:sp>
        <p:nvSpPr>
          <p:cNvPr id="7" name="Slide Number Placeholder 6"/>
          <p:cNvSpPr>
            <a:spLocks noGrp="1"/>
          </p:cNvSpPr>
          <p:nvPr>
            <p:ph type="sldNum" sz="quarter" idx="12"/>
          </p:nvPr>
        </p:nvSpPr>
        <p:spPr/>
        <p:txBody>
          <a:bodyPr/>
          <a:lstStyle/>
          <a:p>
            <a:fld id="{26B73CA7-29A5-4015-A1D0-5DB764762A4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 name="Picture 13" descr="Master - 1.png"/>
          <p:cNvPicPr>
            <a:picLocks noChangeAspect="1"/>
          </p:cNvPicPr>
          <p:nvPr/>
        </p:nvPicPr>
        <p:blipFill>
          <a:blip r:embed="rId13" cstate="print"/>
          <a:srcRect b="5017"/>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1532"/>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365997" y="1981200"/>
            <a:ext cx="6412006"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D9D078EC-9835-4AAD-8A34-1977AF1B4B65}" type="datetime4">
              <a:rPr/>
              <a:pPr/>
              <a:t>June 6, 2008</a:t>
            </a:fld>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r>
              <a:rPr/>
              <a:t>Sample 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26B73CA7-29A5-4015-A1D0-5DB764762A4B}"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000" kern="1200">
          <a:solidFill>
            <a:schemeClr val="tx1">
              <a:lumMod val="60000"/>
              <a:lumOff val="40000"/>
            </a:schemeClr>
          </a:solidFill>
          <a:latin typeface="+mj-lt"/>
          <a:ea typeface="+mj-ea"/>
          <a:cs typeface="+mj-cs"/>
        </a:defRPr>
      </a:lvl1pPr>
    </p:titleStyle>
    <p:bodyStyle>
      <a:lvl1pPr marL="349250" indent="-349250" algn="l" defTabSz="914400" rtl="0" eaLnBrk="1" latinLnBrk="0" hangingPunct="1">
        <a:spcBef>
          <a:spcPts val="1800"/>
        </a:spcBef>
        <a:buFontTx/>
        <a:buBlip>
          <a:blip r:embed="rId14"/>
        </a:buBlip>
        <a:defRPr sz="22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1pPr>
      <a:lvl2pPr marL="577850" indent="-349250" algn="l" defTabSz="914400" rtl="0" eaLnBrk="1" latinLnBrk="0" hangingPunct="1">
        <a:spcBef>
          <a:spcPts val="1800"/>
        </a:spcBef>
        <a:buFontTx/>
        <a:buBlip>
          <a:blip r:embed="rId15"/>
        </a:buBlip>
        <a:defRPr sz="20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2pPr>
      <a:lvl3pPr marL="806450" indent="-349250" algn="l" defTabSz="914400" rtl="0" eaLnBrk="1" latinLnBrk="0" hangingPunct="1">
        <a:spcBef>
          <a:spcPts val="1800"/>
        </a:spcBef>
        <a:buFontTx/>
        <a:buBlip>
          <a:blip r:embed="rId14"/>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3pPr>
      <a:lvl4pPr marL="1035050" indent="-349250" algn="l" defTabSz="914400" rtl="0" eaLnBrk="1" latinLnBrk="0" hangingPunct="1">
        <a:spcBef>
          <a:spcPts val="1800"/>
        </a:spcBef>
        <a:buFontTx/>
        <a:buBlip>
          <a:blip r:embed="rId15"/>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4pPr>
      <a:lvl5pPr marL="1263650" indent="-349250" algn="l" defTabSz="914400" rtl="0" eaLnBrk="1" latinLnBrk="0" hangingPunct="1">
        <a:spcBef>
          <a:spcPts val="1800"/>
        </a:spcBef>
        <a:buFontTx/>
        <a:buBlip>
          <a:blip r:embed="rId14"/>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5pPr>
      <a:lvl6pPr marL="1492250" indent="-349250" algn="l" defTabSz="914400" rtl="0"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6pPr>
      <a:lvl7pPr marL="1720850" indent="-349250" algn="l" defTabSz="914400" rtl="0" eaLnBrk="1" latinLnBrk="0" hangingPunct="1">
        <a:spcBef>
          <a:spcPts val="1800"/>
        </a:spcBef>
        <a:buFontTx/>
        <a:buBlip>
          <a:blip r:embed="rId14"/>
        </a:buBlip>
        <a:defRPr sz="1800" kern="1200">
          <a:solidFill>
            <a:schemeClr val="tx1">
              <a:lumMod val="60000"/>
              <a:lumOff val="40000"/>
            </a:schemeClr>
          </a:solidFill>
          <a:latin typeface="+mn-lt"/>
          <a:ea typeface="+mn-ea"/>
          <a:cs typeface="+mn-cs"/>
        </a:defRPr>
      </a:lvl7pPr>
      <a:lvl8pPr marL="1949450" indent="-349250" algn="l" defTabSz="914400" rtl="0"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8pPr>
      <a:lvl9pPr marL="2178050" indent="-349250" algn="l" defTabSz="914400" rtl="0" eaLnBrk="1" latinLnBrk="0" hangingPunct="1">
        <a:spcBef>
          <a:spcPts val="1800"/>
        </a:spcBef>
        <a:buFontTx/>
        <a:buBlip>
          <a:blip r:embed="rId14"/>
        </a:buBlip>
        <a:defRPr sz="1800" kern="1200">
          <a:solidFill>
            <a:schemeClr val="tx1">
              <a:lumMod val="60000"/>
              <a:lumOff val="4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xml"/><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solidFill>
                  <a:schemeClr val="accent2">
                    <a:lumMod val="50000"/>
                  </a:schemeClr>
                </a:solidFill>
              </a:rPr>
              <a:t>An-Najah National University </a:t>
            </a:r>
            <a:endParaRPr lang="en-US" sz="2800" dirty="0">
              <a:solidFill>
                <a:schemeClr val="accent2">
                  <a:lumMod val="50000"/>
                </a:schemeClr>
              </a:solidFill>
            </a:endParaRPr>
          </a:p>
        </p:txBody>
      </p:sp>
      <p:sp>
        <p:nvSpPr>
          <p:cNvPr id="3" name="Content Placeholder 2"/>
          <p:cNvSpPr>
            <a:spLocks noGrp="1"/>
          </p:cNvSpPr>
          <p:nvPr>
            <p:ph idx="1"/>
          </p:nvPr>
        </p:nvSpPr>
        <p:spPr>
          <a:xfrm>
            <a:off x="1365997" y="1676400"/>
            <a:ext cx="6412006" cy="4648200"/>
          </a:xfrm>
        </p:spPr>
        <p:txBody>
          <a:bodyPr>
            <a:normAutofit/>
          </a:bodyPr>
          <a:lstStyle/>
          <a:p>
            <a:pPr algn="ctr">
              <a:buNone/>
            </a:pPr>
            <a:endParaRPr lang="en-US" sz="2400" dirty="0" smtClean="0">
              <a:solidFill>
                <a:schemeClr val="accent2">
                  <a:lumMod val="50000"/>
                </a:schemeClr>
              </a:solidFill>
            </a:endParaRPr>
          </a:p>
          <a:p>
            <a:pPr algn="ctr">
              <a:buNone/>
            </a:pPr>
            <a:r>
              <a:rPr lang="en-US" sz="2600" dirty="0" smtClean="0">
                <a:solidFill>
                  <a:schemeClr val="accent2">
                    <a:lumMod val="50000"/>
                  </a:schemeClr>
                </a:solidFill>
              </a:rPr>
              <a:t>Building Engineering Department</a:t>
            </a:r>
          </a:p>
          <a:p>
            <a:pPr algn="ctr">
              <a:buNone/>
            </a:pPr>
            <a:r>
              <a:rPr lang="en-US" sz="4400" b="1" dirty="0" smtClean="0">
                <a:solidFill>
                  <a:schemeClr val="accent2">
                    <a:lumMod val="50000"/>
                  </a:schemeClr>
                </a:solidFill>
              </a:rPr>
              <a:t>Masjid design </a:t>
            </a:r>
          </a:p>
          <a:p>
            <a:pPr algn="ctr">
              <a:buNone/>
            </a:pPr>
            <a:r>
              <a:rPr lang="en-US" sz="2600" dirty="0" smtClean="0">
                <a:solidFill>
                  <a:schemeClr val="accent2">
                    <a:lumMod val="50000"/>
                  </a:schemeClr>
                </a:solidFill>
              </a:rPr>
              <a:t>Prepared by: </a:t>
            </a:r>
            <a:r>
              <a:rPr lang="en-US" sz="2600" dirty="0" err="1" smtClean="0">
                <a:solidFill>
                  <a:schemeClr val="accent2">
                    <a:lumMod val="50000"/>
                  </a:schemeClr>
                </a:solidFill>
              </a:rPr>
              <a:t>Banan</a:t>
            </a:r>
            <a:r>
              <a:rPr lang="en-US" sz="2600" dirty="0" smtClean="0">
                <a:solidFill>
                  <a:schemeClr val="accent2">
                    <a:lumMod val="50000"/>
                  </a:schemeClr>
                </a:solidFill>
              </a:rPr>
              <a:t> </a:t>
            </a:r>
            <a:r>
              <a:rPr lang="en-US" sz="2600" dirty="0" err="1" smtClean="0">
                <a:solidFill>
                  <a:schemeClr val="accent2">
                    <a:lumMod val="50000"/>
                  </a:schemeClr>
                </a:solidFill>
              </a:rPr>
              <a:t>Jaroun</a:t>
            </a:r>
            <a:endParaRPr lang="en-US" sz="2600" dirty="0" smtClean="0">
              <a:solidFill>
                <a:schemeClr val="accent2">
                  <a:lumMod val="50000"/>
                </a:schemeClr>
              </a:solidFill>
            </a:endParaRPr>
          </a:p>
          <a:p>
            <a:pPr algn="ctr">
              <a:buNone/>
            </a:pPr>
            <a:r>
              <a:rPr lang="en-US" sz="2600" dirty="0" smtClean="0">
                <a:solidFill>
                  <a:schemeClr val="accent2">
                    <a:lumMod val="50000"/>
                  </a:schemeClr>
                </a:solidFill>
              </a:rPr>
              <a:t>                          </a:t>
            </a:r>
            <a:r>
              <a:rPr lang="en-US" sz="2600" dirty="0" err="1" smtClean="0">
                <a:solidFill>
                  <a:schemeClr val="accent2">
                    <a:lumMod val="50000"/>
                  </a:schemeClr>
                </a:solidFill>
              </a:rPr>
              <a:t>Haneen</a:t>
            </a:r>
            <a:r>
              <a:rPr lang="en-US" sz="2600" dirty="0" smtClean="0">
                <a:solidFill>
                  <a:schemeClr val="accent2">
                    <a:lumMod val="50000"/>
                  </a:schemeClr>
                </a:solidFill>
              </a:rPr>
              <a:t> </a:t>
            </a:r>
            <a:r>
              <a:rPr lang="en-US" sz="2600" dirty="0" err="1" smtClean="0">
                <a:solidFill>
                  <a:schemeClr val="accent2">
                    <a:lumMod val="50000"/>
                  </a:schemeClr>
                </a:solidFill>
              </a:rPr>
              <a:t>Amer</a:t>
            </a:r>
            <a:endParaRPr lang="en-US" sz="2600" dirty="0" smtClean="0">
              <a:solidFill>
                <a:schemeClr val="accent2">
                  <a:lumMod val="50000"/>
                </a:schemeClr>
              </a:solidFill>
            </a:endParaRPr>
          </a:p>
          <a:p>
            <a:pPr algn="ctr">
              <a:buNone/>
            </a:pPr>
            <a:r>
              <a:rPr lang="en-US" sz="2600" dirty="0" smtClean="0">
                <a:solidFill>
                  <a:schemeClr val="accent2">
                    <a:lumMod val="50000"/>
                  </a:schemeClr>
                </a:solidFill>
              </a:rPr>
              <a:t>                             Sarah Al-</a:t>
            </a:r>
            <a:r>
              <a:rPr lang="en-US" sz="2600" dirty="0" err="1" smtClean="0">
                <a:solidFill>
                  <a:schemeClr val="accent2">
                    <a:lumMod val="50000"/>
                  </a:schemeClr>
                </a:solidFill>
              </a:rPr>
              <a:t>Qasem</a:t>
            </a:r>
            <a:endParaRPr lang="en-US" sz="2600" dirty="0" smtClean="0">
              <a:solidFill>
                <a:schemeClr val="accent2">
                  <a:lumMod val="50000"/>
                </a:schemeClr>
              </a:solidFill>
            </a:endParaRPr>
          </a:p>
          <a:p>
            <a:pPr algn="ctr">
              <a:buNone/>
            </a:pPr>
            <a:r>
              <a:rPr lang="en-US" sz="2600" dirty="0" smtClean="0">
                <a:solidFill>
                  <a:schemeClr val="accent2">
                    <a:lumMod val="50000"/>
                  </a:schemeClr>
                </a:solidFill>
              </a:rPr>
              <a:t>Supervisor : I. Mohammad </a:t>
            </a:r>
            <a:r>
              <a:rPr lang="en-US" sz="2600" dirty="0" err="1" smtClean="0">
                <a:solidFill>
                  <a:schemeClr val="accent2">
                    <a:lumMod val="50000"/>
                  </a:schemeClr>
                </a:solidFill>
              </a:rPr>
              <a:t>Itmeh</a:t>
            </a:r>
            <a:endParaRPr lang="en-US" sz="2600" dirty="0" smtClean="0">
              <a:solidFill>
                <a:schemeClr val="accent2">
                  <a:lumMod val="50000"/>
                </a:schemeClr>
              </a:solidFill>
            </a:endParaRPr>
          </a:p>
          <a:p>
            <a:pPr algn="ctr">
              <a:buNone/>
            </a:pPr>
            <a:endParaRPr lang="en-US" sz="2600" dirty="0" smtClean="0">
              <a:solidFill>
                <a:schemeClr val="accent2">
                  <a:lumMod val="50000"/>
                </a:schemeClr>
              </a:solidFill>
            </a:endParaRPr>
          </a:p>
        </p:txBody>
      </p:sp>
      <p:sp>
        <p:nvSpPr>
          <p:cNvPr id="5" name="Footer Placeholder 4"/>
          <p:cNvSpPr>
            <a:spLocks noGrp="1"/>
          </p:cNvSpPr>
          <p:nvPr>
            <p:ph type="ftr" sz="quarter" idx="11"/>
          </p:nvPr>
        </p:nvSpPr>
        <p:spPr/>
        <p:txBody>
          <a:bodyPr/>
          <a:lstStyle/>
          <a:p>
            <a:r>
              <a:rPr lang="en-US" dirty="0" smtClean="0"/>
              <a:t>Masjid Design</a:t>
            </a:r>
            <a:endParaRPr lang="en-US" dirty="0"/>
          </a:p>
        </p:txBody>
      </p:sp>
      <p:sp>
        <p:nvSpPr>
          <p:cNvPr id="6" name="Slide Number Placeholder 5"/>
          <p:cNvSpPr>
            <a:spLocks noGrp="1"/>
          </p:cNvSpPr>
          <p:nvPr>
            <p:ph type="sldNum" sz="quarter" idx="12"/>
          </p:nvPr>
        </p:nvSpPr>
        <p:spPr/>
        <p:txBody>
          <a:bodyPr/>
          <a:lstStyle/>
          <a:p>
            <a:fld id="{26B73CA7-29A5-4015-A1D0-5DB764762A4B}" type="slidenum">
              <a:rPr lang="en-US" smtClean="0"/>
              <a:pPr/>
              <a:t>1</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7600" y="1143000"/>
            <a:ext cx="1359691" cy="13676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48000" cy="712694"/>
          </a:xfrm>
        </p:spPr>
        <p:txBody>
          <a:bodyPr>
            <a:noAutofit/>
          </a:bodyPr>
          <a:lstStyle/>
          <a:p>
            <a:r>
              <a:rPr lang="en-US" sz="4400" dirty="0" smtClean="0"/>
              <a:t>Section B-B</a:t>
            </a:r>
            <a:endParaRPr lang="en-US" sz="4400" dirty="0"/>
          </a:p>
        </p:txBody>
      </p:sp>
      <p:sp>
        <p:nvSpPr>
          <p:cNvPr id="5" name="Date Placeholder 4"/>
          <p:cNvSpPr>
            <a:spLocks noGrp="1"/>
          </p:cNvSpPr>
          <p:nvPr>
            <p:ph type="dt" sz="half" idx="10"/>
          </p:nvPr>
        </p:nvSpPr>
        <p:spPr/>
        <p:txBody>
          <a:bodyPr/>
          <a:lstStyle/>
          <a:p>
            <a:fld id="{AE6569A5-34E5-447C-A8BB-687F3F7AE27A}" type="datetime4">
              <a:rPr lang="en-US" smtClean="0"/>
              <a:pPr/>
              <a:t>January 7, 2013</a:t>
            </a:fld>
            <a:endParaRPr lang="en-US"/>
          </a:p>
        </p:txBody>
      </p:sp>
      <p:sp>
        <p:nvSpPr>
          <p:cNvPr id="6" name="Footer Placeholder 5"/>
          <p:cNvSpPr>
            <a:spLocks noGrp="1"/>
          </p:cNvSpPr>
          <p:nvPr>
            <p:ph type="ftr" sz="quarter" idx="11"/>
          </p:nvPr>
        </p:nvSpPr>
        <p:spPr/>
        <p:txBody>
          <a:bodyPr/>
          <a:lstStyle/>
          <a:p>
            <a:r>
              <a:rPr lang="en-US" smtClean="0"/>
              <a:t>Sample footer</a:t>
            </a:r>
            <a:endParaRPr lang="en-US"/>
          </a:p>
        </p:txBody>
      </p:sp>
      <p:sp>
        <p:nvSpPr>
          <p:cNvPr id="7" name="Slide Number Placeholder 6"/>
          <p:cNvSpPr>
            <a:spLocks noGrp="1"/>
          </p:cNvSpPr>
          <p:nvPr>
            <p:ph type="sldNum" sz="quarter" idx="12"/>
          </p:nvPr>
        </p:nvSpPr>
        <p:spPr/>
        <p:txBody>
          <a:bodyPr/>
          <a:lstStyle/>
          <a:p>
            <a:fld id="{26B73CA7-29A5-4015-A1D0-5DB764762A4B}" type="slidenum">
              <a:rPr lang="en-US" smtClean="0"/>
              <a:pPr/>
              <a:t>10</a:t>
            </a:fld>
            <a:endParaRPr lang="en-US"/>
          </a:p>
        </p:txBody>
      </p:sp>
      <p:pic>
        <p:nvPicPr>
          <p:cNvPr id="13" name="Content Placeholder 12" descr="b-b.PNG"/>
          <p:cNvPicPr>
            <a:picLocks noGrp="1" noChangeAspect="1"/>
          </p:cNvPicPr>
          <p:nvPr>
            <p:ph sz="half" idx="1"/>
          </p:nvPr>
        </p:nvPicPr>
        <p:blipFill>
          <a:blip r:embed="rId2"/>
          <a:stretch>
            <a:fillRect/>
          </a:stretch>
        </p:blipFill>
        <p:spPr>
          <a:xfrm>
            <a:off x="381000" y="1066800"/>
            <a:ext cx="6022571" cy="2304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Content Placeholder 13" descr="a-a.PNG"/>
          <p:cNvPicPr>
            <a:picLocks noGrp="1" noChangeAspect="1"/>
          </p:cNvPicPr>
          <p:nvPr>
            <p:ph sz="half" idx="2"/>
          </p:nvPr>
        </p:nvPicPr>
        <p:blipFill>
          <a:blip r:embed="rId3"/>
          <a:stretch>
            <a:fillRect/>
          </a:stretch>
        </p:blipFill>
        <p:spPr>
          <a:xfrm>
            <a:off x="3733800" y="3505200"/>
            <a:ext cx="4969019"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itle 1"/>
          <p:cNvSpPr txBox="1">
            <a:spLocks/>
          </p:cNvSpPr>
          <p:nvPr/>
        </p:nvSpPr>
        <p:spPr>
          <a:xfrm>
            <a:off x="0" y="3429000"/>
            <a:ext cx="3810000" cy="788894"/>
          </a:xfrm>
          <a:prstGeom prst="rect">
            <a:avLst/>
          </a:prstGeom>
        </p:spPr>
        <p:txBody>
          <a:bodyPr vert="horz" lIns="91440" tIns="45720" rIns="91440" bIns="45720" rtlCol="0" anchor="ctr">
            <a:normAutofit/>
          </a:bodyPr>
          <a:lstStyle/>
          <a:p>
            <a:pPr lvl="0" algn="ctr">
              <a:spcBef>
                <a:spcPct val="0"/>
              </a:spcBef>
            </a:pPr>
            <a:r>
              <a:rPr kumimoji="0" lang="en-US" sz="4400" b="0" i="0" u="none" strike="noStrike" kern="1200" cap="none" spc="0" normalizeH="0" baseline="0" noProof="0" dirty="0" smtClean="0">
                <a:ln>
                  <a:noFill/>
                </a:ln>
                <a:solidFill>
                  <a:schemeClr val="tx1">
                    <a:lumMod val="60000"/>
                    <a:lumOff val="40000"/>
                  </a:schemeClr>
                </a:solidFill>
                <a:effectLst/>
                <a:uLnTx/>
                <a:uFillTx/>
                <a:latin typeface="+mj-lt"/>
                <a:ea typeface="+mj-ea"/>
                <a:cs typeface="+mj-cs"/>
              </a:rPr>
              <a:t>Section </a:t>
            </a:r>
            <a:r>
              <a:rPr lang="en-US" sz="4400" dirty="0" smtClean="0">
                <a:solidFill>
                  <a:schemeClr val="tx1">
                    <a:lumMod val="60000"/>
                    <a:lumOff val="40000"/>
                  </a:schemeClr>
                </a:solidFill>
              </a:rPr>
              <a:t>A-A</a:t>
            </a:r>
            <a:endParaRPr kumimoji="0" lang="en-US" sz="4400" b="0" i="0" u="none" strike="noStrike" kern="1200" cap="none" spc="0" normalizeH="0" baseline="0" noProof="0" dirty="0">
              <a:ln>
                <a:noFill/>
              </a:ln>
              <a:solidFill>
                <a:schemeClr val="tx1">
                  <a:lumMod val="60000"/>
                  <a:lumOff val="40000"/>
                </a:schemeClr>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33400"/>
            <a:ext cx="8229600" cy="1143000"/>
          </a:xfrm>
        </p:spPr>
        <p:txBody>
          <a:bodyPr/>
          <a:lstStyle/>
          <a:p>
            <a:r>
              <a:rPr lang="en-US" dirty="0" smtClean="0"/>
              <a:t>Details:</a:t>
            </a:r>
            <a:endParaRPr lang="en-US" dirty="0"/>
          </a:p>
        </p:txBody>
      </p:sp>
      <p:pic>
        <p:nvPicPr>
          <p:cNvPr id="8" name="Content Placeholder 7" descr="arches.PNG"/>
          <p:cNvPicPr>
            <a:picLocks noGrp="1" noChangeAspect="1"/>
          </p:cNvPicPr>
          <p:nvPr>
            <p:ph idx="1"/>
          </p:nvPr>
        </p:nvPicPr>
        <p:blipFill>
          <a:blip r:embed="rId2"/>
          <a:stretch>
            <a:fillRect/>
          </a:stretch>
        </p:blipFill>
        <p:spPr>
          <a:xfrm>
            <a:off x="1066800" y="1752600"/>
            <a:ext cx="7162800" cy="4343400"/>
          </a:xfrm>
        </p:spPr>
      </p:pic>
      <p:sp>
        <p:nvSpPr>
          <p:cNvPr id="5" name="Date Placeholder 4"/>
          <p:cNvSpPr>
            <a:spLocks noGrp="1"/>
          </p:cNvSpPr>
          <p:nvPr>
            <p:ph type="dt" sz="half" idx="10"/>
          </p:nvPr>
        </p:nvSpPr>
        <p:spPr/>
        <p:txBody>
          <a:bodyPr/>
          <a:lstStyle/>
          <a:p>
            <a:fld id="{AE6569A5-34E5-447C-A8BB-687F3F7AE27A}" type="datetime4">
              <a:rPr lang="en-US" smtClean="0"/>
              <a:pPr/>
              <a:t>January 7, 2013</a:t>
            </a:fld>
            <a:endParaRPr lang="en-US"/>
          </a:p>
        </p:txBody>
      </p:sp>
      <p:sp>
        <p:nvSpPr>
          <p:cNvPr id="6" name="Footer Placeholder 5"/>
          <p:cNvSpPr>
            <a:spLocks noGrp="1"/>
          </p:cNvSpPr>
          <p:nvPr>
            <p:ph type="ftr" sz="quarter" idx="11"/>
          </p:nvPr>
        </p:nvSpPr>
        <p:spPr/>
        <p:txBody>
          <a:bodyPr/>
          <a:lstStyle/>
          <a:p>
            <a:r>
              <a:rPr lang="en-US" smtClean="0"/>
              <a:t>Sample footer</a:t>
            </a:r>
            <a:endParaRPr lang="en-US"/>
          </a:p>
        </p:txBody>
      </p:sp>
      <p:sp>
        <p:nvSpPr>
          <p:cNvPr id="7" name="Slide Number Placeholder 6"/>
          <p:cNvSpPr>
            <a:spLocks noGrp="1"/>
          </p:cNvSpPr>
          <p:nvPr>
            <p:ph type="sldNum" sz="quarter" idx="12"/>
          </p:nvPr>
        </p:nvSpPr>
        <p:spPr/>
        <p:txBody>
          <a:bodyPr/>
          <a:lstStyle/>
          <a:p>
            <a:fld id="{26B73CA7-29A5-4015-A1D0-5DB764762A4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685800"/>
            <a:ext cx="8229600" cy="1070068"/>
          </a:xfrm>
        </p:spPr>
        <p:txBody>
          <a:bodyPr/>
          <a:lstStyle/>
          <a:p>
            <a:pPr algn="l"/>
            <a:r>
              <a:rPr lang="en-US" dirty="0" smtClean="0"/>
              <a:t>Details:</a:t>
            </a:r>
            <a:endParaRPr lang="en-US" dirty="0"/>
          </a:p>
        </p:txBody>
      </p:sp>
      <p:pic>
        <p:nvPicPr>
          <p:cNvPr id="10" name="Content Placeholder 9" descr="ablution.PNG"/>
          <p:cNvPicPr>
            <a:picLocks noGrp="1" noChangeAspect="1"/>
          </p:cNvPicPr>
          <p:nvPr>
            <p:ph sz="half" idx="1"/>
          </p:nvPr>
        </p:nvPicPr>
        <p:blipFill>
          <a:blip r:embed="rId2"/>
          <a:stretch>
            <a:fillRect/>
          </a:stretch>
        </p:blipFill>
        <p:spPr>
          <a:xfrm>
            <a:off x="533400" y="1806442"/>
            <a:ext cx="4166276" cy="3984757"/>
          </a:xfrm>
        </p:spPr>
      </p:pic>
      <p:pic>
        <p:nvPicPr>
          <p:cNvPr id="11" name="Content Placeholder 10" descr="handicap toilet.PNG"/>
          <p:cNvPicPr>
            <a:picLocks noGrp="1" noChangeAspect="1"/>
          </p:cNvPicPr>
          <p:nvPr>
            <p:ph sz="half" idx="2"/>
          </p:nvPr>
        </p:nvPicPr>
        <p:blipFill>
          <a:blip r:embed="rId3"/>
          <a:stretch>
            <a:fillRect/>
          </a:stretch>
        </p:blipFill>
        <p:spPr>
          <a:xfrm>
            <a:off x="4754563" y="1793920"/>
            <a:ext cx="3932237" cy="3997280"/>
          </a:xfrm>
        </p:spPr>
      </p:pic>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Details:</a:t>
            </a:r>
            <a:endParaRPr lang="en-US" dirty="0"/>
          </a:p>
        </p:txBody>
      </p:sp>
      <p:pic>
        <p:nvPicPr>
          <p:cNvPr id="8" name="Content Placeholder 7" descr="slab.PNG"/>
          <p:cNvPicPr>
            <a:picLocks noGrp="1" noChangeAspect="1"/>
          </p:cNvPicPr>
          <p:nvPr>
            <p:ph sz="half" idx="1"/>
          </p:nvPr>
        </p:nvPicPr>
        <p:blipFill>
          <a:blip r:embed="rId2"/>
          <a:stretch>
            <a:fillRect/>
          </a:stretch>
        </p:blipFill>
        <p:spPr>
          <a:xfrm>
            <a:off x="457200" y="2895600"/>
            <a:ext cx="4213811" cy="2667000"/>
          </a:xfrm>
        </p:spPr>
      </p:pic>
      <p:pic>
        <p:nvPicPr>
          <p:cNvPr id="9" name="Content Placeholder 8" descr="wall sec.PNG"/>
          <p:cNvPicPr>
            <a:picLocks noGrp="1" noChangeAspect="1"/>
          </p:cNvPicPr>
          <p:nvPr>
            <p:ph sz="half" idx="2"/>
          </p:nvPr>
        </p:nvPicPr>
        <p:blipFill>
          <a:blip r:embed="rId3"/>
          <a:stretch>
            <a:fillRect/>
          </a:stretch>
        </p:blipFill>
        <p:spPr>
          <a:xfrm>
            <a:off x="4754563" y="1981200"/>
            <a:ext cx="3688039" cy="4191000"/>
          </a:xfrm>
        </p:spPr>
      </p:pic>
      <p:sp>
        <p:nvSpPr>
          <p:cNvPr id="5" name="Date Placeholder 4"/>
          <p:cNvSpPr>
            <a:spLocks noGrp="1"/>
          </p:cNvSpPr>
          <p:nvPr>
            <p:ph type="dt" sz="half" idx="10"/>
          </p:nvPr>
        </p:nvSpPr>
        <p:spPr/>
        <p:txBody>
          <a:bodyPr/>
          <a:lstStyle/>
          <a:p>
            <a:fld id="{AE6569A5-34E5-447C-A8BB-687F3F7AE27A}" type="datetime4">
              <a:rPr lang="en-US" smtClean="0"/>
              <a:pPr/>
              <a:t>January 7, 2013</a:t>
            </a:fld>
            <a:endParaRPr lang="en-US"/>
          </a:p>
        </p:txBody>
      </p:sp>
      <p:sp>
        <p:nvSpPr>
          <p:cNvPr id="6" name="Footer Placeholder 5"/>
          <p:cNvSpPr>
            <a:spLocks noGrp="1"/>
          </p:cNvSpPr>
          <p:nvPr>
            <p:ph type="ftr" sz="quarter" idx="11"/>
          </p:nvPr>
        </p:nvSpPr>
        <p:spPr/>
        <p:txBody>
          <a:bodyPr/>
          <a:lstStyle/>
          <a:p>
            <a:r>
              <a:rPr lang="en-US" smtClean="0"/>
              <a:t>Sample footer</a:t>
            </a:r>
            <a:endParaRPr lang="en-US"/>
          </a:p>
        </p:txBody>
      </p:sp>
      <p:sp>
        <p:nvSpPr>
          <p:cNvPr id="7" name="Slide Number Placeholder 6"/>
          <p:cNvSpPr>
            <a:spLocks noGrp="1"/>
          </p:cNvSpPr>
          <p:nvPr>
            <p:ph type="sldNum" sz="quarter" idx="12"/>
          </p:nvPr>
        </p:nvSpPr>
        <p:spPr/>
        <p:txBody>
          <a:bodyPr/>
          <a:lstStyle/>
          <a:p>
            <a:fld id="{26B73CA7-29A5-4015-A1D0-5DB764762A4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dirty="0"/>
          </a:p>
        </p:txBody>
      </p:sp>
      <p:sp>
        <p:nvSpPr>
          <p:cNvPr id="5" name="Footer Placeholder 4"/>
          <p:cNvSpPr>
            <a:spLocks noGrp="1"/>
          </p:cNvSpPr>
          <p:nvPr>
            <p:ph type="ftr" sz="quarter" idx="11"/>
          </p:nvPr>
        </p:nvSpPr>
        <p:spPr/>
        <p:txBody>
          <a:bodyPr/>
          <a:lstStyle/>
          <a:p>
            <a:r>
              <a:rPr lang="en-US" dirty="0" smtClean="0"/>
              <a:t>Sample footer</a:t>
            </a:r>
            <a:endParaRPr lang="en-US" dirty="0"/>
          </a:p>
        </p:txBody>
      </p:sp>
      <p:sp>
        <p:nvSpPr>
          <p:cNvPr id="6" name="Slide Number Placeholder 5"/>
          <p:cNvSpPr>
            <a:spLocks noGrp="1"/>
          </p:cNvSpPr>
          <p:nvPr>
            <p:ph type="sldNum" sz="quarter" idx="12"/>
          </p:nvPr>
        </p:nvSpPr>
        <p:spPr/>
        <p:txBody>
          <a:bodyPr/>
          <a:lstStyle/>
          <a:p>
            <a:fld id="{26B73CA7-29A5-4015-A1D0-5DB764762A4B}" type="slidenum">
              <a:rPr lang="en-US" smtClean="0"/>
              <a:pPr/>
              <a:t>14</a:t>
            </a:fld>
            <a:endParaRPr lang="en-US"/>
          </a:p>
        </p:txBody>
      </p:sp>
      <p:sp>
        <p:nvSpPr>
          <p:cNvPr id="7" name="Title 4"/>
          <p:cNvSpPr txBox="1">
            <a:spLocks/>
          </p:cNvSpPr>
          <p:nvPr/>
        </p:nvSpPr>
        <p:spPr>
          <a:xfrm>
            <a:off x="381000" y="1981200"/>
            <a:ext cx="7772400" cy="38862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accent2">
                  <a:lumMod val="50000"/>
                </a:schemeClr>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2">
                    <a:lumMod val="50000"/>
                  </a:schemeClr>
                </a:solidFill>
                <a:effectLst/>
                <a:uLnTx/>
                <a:uFillTx/>
                <a:latin typeface="+mj-lt"/>
                <a:ea typeface="+mj-ea"/>
                <a:cs typeface="+mj-cs"/>
              </a:rPr>
              <a:t>Structural Design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accent2">
                  <a:lumMod val="50000"/>
                </a:schemeClr>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accent2">
                    <a:lumMod val="50000"/>
                  </a:schemeClr>
                </a:solidFill>
                <a:latin typeface="+mj-lt"/>
                <a:ea typeface="+mj-ea"/>
                <a:cs typeface="+mj-cs"/>
              </a:rPr>
              <a:t>References:</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accent2">
                    <a:lumMod val="50000"/>
                  </a:schemeClr>
                </a:solidFill>
                <a:effectLst/>
                <a:uLnTx/>
                <a:uFillTx/>
                <a:latin typeface="+mj-lt"/>
                <a:ea typeface="+mj-ea"/>
                <a:cs typeface="+mj-cs"/>
              </a:rPr>
              <a:t> </a:t>
            </a:r>
            <a:r>
              <a:rPr lang="en-US" sz="2800" dirty="0" smtClean="0">
                <a:solidFill>
                  <a:schemeClr val="accent2">
                    <a:lumMod val="50000"/>
                  </a:schemeClr>
                </a:solidFill>
                <a:latin typeface="+mj-lt"/>
                <a:ea typeface="+mj-ea"/>
                <a:cs typeface="+mj-cs"/>
              </a:rPr>
              <a:t>ACI 318-08</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accent2">
                    <a:lumMod val="50000"/>
                  </a:schemeClr>
                </a:solidFill>
                <a:effectLst/>
                <a:uLnTx/>
                <a:uFillTx/>
                <a:latin typeface="+mj-lt"/>
                <a:ea typeface="+mj-ea"/>
                <a:cs typeface="+mj-cs"/>
              </a:rPr>
              <a:t>UBC</a:t>
            </a:r>
            <a:r>
              <a:rPr kumimoji="0" lang="en-US" sz="2800" b="0" i="0" u="none" strike="noStrike" kern="1200" cap="none" spc="0" normalizeH="0" noProof="0" dirty="0" smtClean="0">
                <a:ln>
                  <a:noFill/>
                </a:ln>
                <a:solidFill>
                  <a:schemeClr val="accent2">
                    <a:lumMod val="50000"/>
                  </a:schemeClr>
                </a:solidFill>
                <a:effectLst/>
                <a:uLnTx/>
                <a:uFillTx/>
                <a:latin typeface="+mj-lt"/>
                <a:ea typeface="+mj-ea"/>
                <a:cs typeface="+mj-cs"/>
              </a:rPr>
              <a:t> 97</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800" b="0" i="0" u="none" strike="noStrike" kern="1200" cap="none" spc="0" normalizeH="0" noProof="0" dirty="0" smtClean="0">
                <a:ln>
                  <a:noFill/>
                </a:ln>
                <a:solidFill>
                  <a:schemeClr val="accent2">
                    <a:lumMod val="50000"/>
                  </a:schemeClr>
                </a:solidFill>
                <a:effectLst/>
                <a:uLnTx/>
                <a:uFillTx/>
                <a:latin typeface="+mj-lt"/>
                <a:ea typeface="+mj-ea"/>
                <a:cs typeface="+mj-cs"/>
              </a:rPr>
              <a:t>ASCE(2007)</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endParaRPr lang="en-US" sz="2800" baseline="0" dirty="0" smtClean="0">
              <a:solidFill>
                <a:schemeClr val="accent2">
                  <a:lumMod val="50000"/>
                </a:schemeClr>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tabLst/>
              <a:defRPr/>
            </a:pPr>
            <a:r>
              <a:rPr kumimoji="0" lang="en-US" sz="2800" b="0" i="0" u="none" strike="noStrike" kern="1200" cap="none" spc="0" normalizeH="0" noProof="0" dirty="0" smtClean="0">
                <a:ln>
                  <a:noFill/>
                </a:ln>
                <a:solidFill>
                  <a:schemeClr val="accent2">
                    <a:lumMod val="50000"/>
                  </a:schemeClr>
                </a:solidFill>
                <a:effectLst/>
                <a:uLnTx/>
                <a:uFillTx/>
                <a:latin typeface="+mj-lt"/>
                <a:ea typeface="+mj-ea"/>
                <a:cs typeface="+mj-cs"/>
              </a:rPr>
              <a:t>Analysis program</a:t>
            </a:r>
            <a:r>
              <a:rPr lang="en-US" sz="2800" dirty="0" smtClean="0">
                <a:solidFill>
                  <a:schemeClr val="accent2">
                    <a:lumMod val="50000"/>
                  </a:schemeClr>
                </a:solidFill>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US" sz="2800" dirty="0" smtClean="0">
                <a:solidFill>
                  <a:schemeClr val="accent2">
                    <a:lumMod val="50000"/>
                  </a:schemeClr>
                </a:solidFill>
                <a:latin typeface="+mj-lt"/>
                <a:ea typeface="+mj-ea"/>
                <a:cs typeface="+mj-cs"/>
              </a:rPr>
              <a:t>SAP 2000.</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accent2">
                  <a:lumMod val="50000"/>
                </a:schemeClr>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General:</a:t>
            </a:r>
            <a:endParaRPr lang="en-US" sz="2800" dirty="0"/>
          </a:p>
        </p:txBody>
      </p:sp>
      <p:sp>
        <p:nvSpPr>
          <p:cNvPr id="3" name="Footer Placeholder 2"/>
          <p:cNvSpPr>
            <a:spLocks noGrp="1"/>
          </p:cNvSpPr>
          <p:nvPr>
            <p:ph type="ftr" sz="quarter" idx="11"/>
          </p:nvPr>
        </p:nvSpPr>
        <p:spPr/>
        <p:txBody>
          <a:bodyPr/>
          <a:lstStyle/>
          <a:p>
            <a:r>
              <a:rPr lang="en-US" dirty="0" smtClean="0"/>
              <a:t>Sample footer</a:t>
            </a:r>
            <a:endParaRPr lang="en-US" dirty="0"/>
          </a:p>
        </p:txBody>
      </p:sp>
      <p:sp>
        <p:nvSpPr>
          <p:cNvPr id="4" name="Slide Number Placeholder 3"/>
          <p:cNvSpPr>
            <a:spLocks noGrp="1"/>
          </p:cNvSpPr>
          <p:nvPr>
            <p:ph type="sldNum" sz="quarter" idx="12"/>
          </p:nvPr>
        </p:nvSpPr>
        <p:spPr/>
        <p:txBody>
          <a:bodyPr/>
          <a:lstStyle/>
          <a:p>
            <a:fld id="{26B73CA7-29A5-4015-A1D0-5DB764762A4B}" type="slidenum">
              <a:rPr lang="en-US" smtClean="0"/>
              <a:pPr/>
              <a:t>15</a:t>
            </a:fld>
            <a:endParaRPr lang="en-US"/>
          </a:p>
        </p:txBody>
      </p:sp>
      <p:sp>
        <p:nvSpPr>
          <p:cNvPr id="10" name="Text Placeholder 9"/>
          <p:cNvSpPr>
            <a:spLocks noGrp="1"/>
          </p:cNvSpPr>
          <p:nvPr>
            <p:ph type="body" sz="half" idx="4294967295"/>
          </p:nvPr>
        </p:nvSpPr>
        <p:spPr>
          <a:xfrm>
            <a:off x="304800" y="1600200"/>
            <a:ext cx="3200400" cy="4394200"/>
          </a:xfrm>
        </p:spPr>
        <p:txBody>
          <a:bodyPr>
            <a:normAutofit lnSpcReduction="10000"/>
          </a:bodyPr>
          <a:lstStyle/>
          <a:p>
            <a:r>
              <a:rPr lang="en-US" sz="2400" dirty="0" smtClean="0">
                <a:solidFill>
                  <a:schemeClr val="accent2">
                    <a:lumMod val="50000"/>
                  </a:schemeClr>
                </a:solidFill>
              </a:rPr>
              <a:t>The building was divided into two blocks using one structural joint, as shown in this picture. Where only block A was designed, and divided into two parts with two different slab thicknesses.</a:t>
            </a:r>
            <a:endParaRPr lang="en-US" sz="2400" dirty="0">
              <a:solidFill>
                <a:schemeClr val="accent2">
                  <a:lumMod val="50000"/>
                </a:schemeClr>
              </a:solidFill>
            </a:endParaRPr>
          </a:p>
        </p:txBody>
      </p:sp>
      <p:pic>
        <p:nvPicPr>
          <p:cNvPr id="9" name="صورة 1" descr="block.PNG"/>
          <p:cNvPicPr/>
          <p:nvPr/>
        </p:nvPicPr>
        <p:blipFill>
          <a:blip r:embed="rId2"/>
          <a:stretch>
            <a:fillRect/>
          </a:stretch>
        </p:blipFill>
        <p:spPr>
          <a:xfrm>
            <a:off x="4343400" y="1295400"/>
            <a:ext cx="3810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
            <a:ext cx="8229600" cy="1219200"/>
          </a:xfrm>
        </p:spPr>
        <p:txBody>
          <a:bodyPr>
            <a:normAutofit/>
          </a:bodyPr>
          <a:lstStyle/>
          <a:p>
            <a:r>
              <a:rPr lang="en-US" sz="2800" dirty="0" smtClean="0"/>
              <a:t>General View</a:t>
            </a:r>
            <a:endParaRPr lang="ar-SA" sz="2800" dirty="0"/>
          </a:p>
        </p:txBody>
      </p:sp>
      <p:sp>
        <p:nvSpPr>
          <p:cNvPr id="3" name="عنصر نائب للمحتوى 2"/>
          <p:cNvSpPr>
            <a:spLocks noGrp="1"/>
          </p:cNvSpPr>
          <p:nvPr>
            <p:ph idx="1"/>
          </p:nvPr>
        </p:nvSpPr>
        <p:spPr>
          <a:xfrm>
            <a:off x="1365997" y="1295400"/>
            <a:ext cx="6412006" cy="4830763"/>
          </a:xfrm>
        </p:spPr>
        <p:txBody>
          <a:bodyPr/>
          <a:lstStyle/>
          <a:p>
            <a:r>
              <a:rPr lang="en-US" sz="2400" dirty="0" smtClean="0">
                <a:solidFill>
                  <a:schemeClr val="accent2">
                    <a:lumMod val="50000"/>
                  </a:schemeClr>
                </a:solidFill>
              </a:rPr>
              <a:t>We have two way ribbed slab for basement slab with thickness 40cm.</a:t>
            </a:r>
          </a:p>
          <a:p>
            <a:r>
              <a:rPr lang="en-US" sz="2400" dirty="0" smtClean="0">
                <a:solidFill>
                  <a:schemeClr val="accent2">
                    <a:lumMod val="50000"/>
                  </a:schemeClr>
                </a:solidFill>
              </a:rPr>
              <a:t>Also we have solid slab with thickness of 30cm.</a:t>
            </a:r>
            <a:endParaRPr lang="ar-SA" sz="2400" dirty="0">
              <a:solidFill>
                <a:schemeClr val="accent2">
                  <a:lumMod val="50000"/>
                </a:schemeClr>
              </a:solidFill>
            </a:endParaRPr>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ar-SA" smtClean="0"/>
              <a:pPr/>
              <a:t>16</a:t>
            </a:fld>
            <a:endParaRPr lang="ar-SA"/>
          </a:p>
        </p:txBody>
      </p:sp>
      <p:pic>
        <p:nvPicPr>
          <p:cNvPr id="7" name="صورة 6"/>
          <p:cNvPicPr/>
          <p:nvPr/>
        </p:nvPicPr>
        <p:blipFill>
          <a:blip r:embed="rId2"/>
          <a:srcRect/>
          <a:stretch>
            <a:fillRect/>
          </a:stretch>
        </p:blipFill>
        <p:spPr bwMode="auto">
          <a:xfrm>
            <a:off x="1981200" y="3124200"/>
            <a:ext cx="464820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t>Material Data</a:t>
            </a:r>
            <a:endParaRPr lang="ar-SA" sz="2800" dirty="0"/>
          </a:p>
        </p:txBody>
      </p:sp>
      <p:graphicFrame>
        <p:nvGraphicFramePr>
          <p:cNvPr id="7" name="عنصر نائب للمحتوى 6"/>
          <p:cNvGraphicFramePr>
            <a:graphicFrameLocks noGrp="1"/>
          </p:cNvGraphicFramePr>
          <p:nvPr>
            <p:ph idx="1"/>
          </p:nvPr>
        </p:nvGraphicFramePr>
        <p:xfrm>
          <a:off x="1365250" y="1981200"/>
          <a:ext cx="6413500" cy="2636520"/>
        </p:xfrm>
        <a:graphic>
          <a:graphicData uri="http://schemas.openxmlformats.org/drawingml/2006/table">
            <a:tbl>
              <a:tblPr rtl="1" firstRow="1" bandRow="1">
                <a:tableStyleId>{5C22544A-7EE6-4342-B048-85BDC9FD1C3A}</a:tableStyleId>
              </a:tblPr>
              <a:tblGrid>
                <a:gridCol w="3206750"/>
                <a:gridCol w="3206750"/>
              </a:tblGrid>
              <a:tr h="370840">
                <a:tc>
                  <a:txBody>
                    <a:bodyPr/>
                    <a:lstStyle/>
                    <a:p>
                      <a:pPr rtl="1"/>
                      <a:r>
                        <a:rPr lang="en-US" sz="1800" b="1" kern="1200" dirty="0" smtClean="0">
                          <a:solidFill>
                            <a:schemeClr val="lt1"/>
                          </a:solidFill>
                          <a:latin typeface="+mn-lt"/>
                          <a:ea typeface="+mn-ea"/>
                          <a:cs typeface="+mn-cs"/>
                        </a:rPr>
                        <a:t>Density(KN/m3)</a:t>
                      </a:r>
                      <a:endParaRPr lang="ar-SA" dirty="0"/>
                    </a:p>
                  </a:txBody>
                  <a:tcPr/>
                </a:tc>
                <a:tc>
                  <a:txBody>
                    <a:bodyPr/>
                    <a:lstStyle/>
                    <a:p>
                      <a:pPr rtl="1"/>
                      <a:r>
                        <a:rPr lang="en-US" sz="1800" b="1" kern="1200" dirty="0" smtClean="0">
                          <a:solidFill>
                            <a:schemeClr val="lt1"/>
                          </a:solidFill>
                          <a:latin typeface="+mn-lt"/>
                          <a:ea typeface="+mn-ea"/>
                          <a:cs typeface="+mn-cs"/>
                        </a:rPr>
                        <a:t>Materials</a:t>
                      </a:r>
                      <a:endParaRPr lang="ar-SA" dirty="0"/>
                    </a:p>
                  </a:txBody>
                  <a:tcPr/>
                </a:tc>
              </a:tr>
              <a:tr h="370840">
                <a:tc>
                  <a:txBody>
                    <a:bodyPr/>
                    <a:lstStyle/>
                    <a:p>
                      <a:pPr rtl="1"/>
                      <a:r>
                        <a:rPr lang="en-US" dirty="0" smtClean="0"/>
                        <a:t>25</a:t>
                      </a:r>
                      <a:endParaRPr lang="ar-SA" dirty="0"/>
                    </a:p>
                  </a:txBody>
                  <a:tcPr/>
                </a:tc>
                <a:tc>
                  <a:txBody>
                    <a:bodyPr/>
                    <a:lstStyle/>
                    <a:p>
                      <a:pPr rtl="1"/>
                      <a:r>
                        <a:rPr lang="en-US" sz="1800" kern="1200" dirty="0" smtClean="0">
                          <a:solidFill>
                            <a:schemeClr val="dk1"/>
                          </a:solidFill>
                          <a:latin typeface="+mn-lt"/>
                          <a:ea typeface="+mn-ea"/>
                          <a:cs typeface="+mn-cs"/>
                        </a:rPr>
                        <a:t>Concrete</a:t>
                      </a:r>
                      <a:endParaRPr lang="ar-SA" dirty="0"/>
                    </a:p>
                  </a:txBody>
                  <a:tcPr/>
                </a:tc>
              </a:tr>
              <a:tr h="370840">
                <a:tc>
                  <a:txBody>
                    <a:bodyPr/>
                    <a:lstStyle/>
                    <a:p>
                      <a:pPr rtl="1"/>
                      <a:r>
                        <a:rPr lang="en-US" dirty="0" smtClean="0"/>
                        <a:t>12</a:t>
                      </a:r>
                      <a:endParaRPr lang="ar-SA" dirty="0"/>
                    </a:p>
                  </a:txBody>
                  <a:tcPr/>
                </a:tc>
                <a:tc>
                  <a:txBody>
                    <a:bodyPr/>
                    <a:lstStyle/>
                    <a:p>
                      <a:pPr rtl="1"/>
                      <a:r>
                        <a:rPr lang="en-US" sz="1800" kern="1200" dirty="0" smtClean="0">
                          <a:solidFill>
                            <a:schemeClr val="dk1"/>
                          </a:solidFill>
                          <a:latin typeface="+mn-lt"/>
                          <a:ea typeface="+mn-ea"/>
                          <a:cs typeface="+mn-cs"/>
                        </a:rPr>
                        <a:t>Brick</a:t>
                      </a:r>
                      <a:endParaRPr lang="ar-SA" dirty="0"/>
                    </a:p>
                  </a:txBody>
                  <a:tcPr/>
                </a:tc>
              </a:tr>
              <a:tr h="370840">
                <a:tc>
                  <a:txBody>
                    <a:bodyPr/>
                    <a:lstStyle/>
                    <a:p>
                      <a:pPr rtl="1"/>
                      <a:r>
                        <a:rPr lang="en-US" dirty="0" smtClean="0"/>
                        <a:t>26.5</a:t>
                      </a:r>
                      <a:endParaRPr lang="ar-SA" dirty="0"/>
                    </a:p>
                  </a:txBody>
                  <a:tcPr/>
                </a:tc>
                <a:tc>
                  <a:txBody>
                    <a:bodyPr/>
                    <a:lstStyle/>
                    <a:p>
                      <a:pPr rtl="0">
                        <a:lnSpc>
                          <a:spcPct val="150000"/>
                        </a:lnSpc>
                        <a:spcAft>
                          <a:spcPts val="0"/>
                        </a:spcAft>
                      </a:pPr>
                      <a:r>
                        <a:rPr lang="en-US" sz="1800" kern="1200" dirty="0" smtClean="0">
                          <a:solidFill>
                            <a:schemeClr val="dk1"/>
                          </a:solidFill>
                          <a:latin typeface="+mn-lt"/>
                          <a:ea typeface="+mn-ea"/>
                          <a:cs typeface="+mn-cs"/>
                        </a:rPr>
                        <a:t>Stone</a:t>
                      </a:r>
                      <a:endParaRPr lang="en-US" sz="1800" dirty="0">
                        <a:solidFill>
                          <a:srgbClr val="0075A2"/>
                        </a:solidFill>
                        <a:latin typeface="Constantia"/>
                        <a:ea typeface="Constantia"/>
                        <a:cs typeface="Majalla UI"/>
                      </a:endParaRPr>
                    </a:p>
                  </a:txBody>
                  <a:tcPr marL="68580" marR="68580" marT="0" marB="0"/>
                </a:tc>
              </a:tr>
              <a:tr h="370840">
                <a:tc>
                  <a:txBody>
                    <a:bodyPr/>
                    <a:lstStyle/>
                    <a:p>
                      <a:pPr rtl="1"/>
                      <a:r>
                        <a:rPr lang="en-US" dirty="0" smtClean="0"/>
                        <a:t>20</a:t>
                      </a:r>
                      <a:endParaRPr lang="ar-SA" dirty="0"/>
                    </a:p>
                  </a:txBody>
                  <a:tcPr/>
                </a:tc>
                <a:tc>
                  <a:txBody>
                    <a:bodyPr/>
                    <a:lstStyle/>
                    <a:p>
                      <a:pPr rtl="1"/>
                      <a:r>
                        <a:rPr lang="en-US" dirty="0" smtClean="0"/>
                        <a:t>Plaster</a:t>
                      </a:r>
                      <a:endParaRPr lang="ar-SA" dirty="0"/>
                    </a:p>
                  </a:txBody>
                  <a:tcPr/>
                </a:tc>
              </a:tr>
              <a:tr h="370840">
                <a:tc>
                  <a:txBody>
                    <a:bodyPr/>
                    <a:lstStyle/>
                    <a:p>
                      <a:pPr rtl="1"/>
                      <a:r>
                        <a:rPr lang="en-US" dirty="0" smtClean="0"/>
                        <a:t>25</a:t>
                      </a:r>
                      <a:endParaRPr lang="ar-SA" dirty="0"/>
                    </a:p>
                  </a:txBody>
                  <a:tcPr/>
                </a:tc>
                <a:tc>
                  <a:txBody>
                    <a:bodyPr/>
                    <a:lstStyle/>
                    <a:p>
                      <a:pPr rtl="1"/>
                      <a:r>
                        <a:rPr lang="en-US" dirty="0" smtClean="0"/>
                        <a:t>Insulator</a:t>
                      </a:r>
                      <a:endParaRPr lang="ar-SA" dirty="0"/>
                    </a:p>
                  </a:txBody>
                  <a:tcPr/>
                </a:tc>
              </a:tr>
              <a:tr h="370840">
                <a:tc>
                  <a:txBody>
                    <a:bodyPr/>
                    <a:lstStyle/>
                    <a:p>
                      <a:pPr rtl="1"/>
                      <a:r>
                        <a:rPr lang="en-US" dirty="0" smtClean="0"/>
                        <a:t>12</a:t>
                      </a:r>
                      <a:endParaRPr lang="ar-SA" dirty="0"/>
                    </a:p>
                  </a:txBody>
                  <a:tcPr/>
                </a:tc>
                <a:tc>
                  <a:txBody>
                    <a:bodyPr/>
                    <a:lstStyle/>
                    <a:p>
                      <a:pPr rtl="1"/>
                      <a:r>
                        <a:rPr lang="en-US" dirty="0" smtClean="0"/>
                        <a:t>Tile</a:t>
                      </a:r>
                      <a:endParaRPr lang="ar-SA" dirty="0"/>
                    </a:p>
                  </a:txBody>
                  <a:tcPr/>
                </a:tc>
              </a:tr>
            </a:tbl>
          </a:graphicData>
        </a:graphic>
      </p:graphicFrame>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ar-SA" smtClean="0"/>
              <a:pPr/>
              <a:t>17</a:t>
            </a:fld>
            <a:endParaRPr lang="ar-S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t>Material Data</a:t>
            </a:r>
            <a:endParaRPr lang="ar-SA" sz="2800" dirty="0"/>
          </a:p>
        </p:txBody>
      </p:sp>
      <p:sp>
        <p:nvSpPr>
          <p:cNvPr id="3" name="عنصر نائب للمحتوى 2"/>
          <p:cNvSpPr>
            <a:spLocks noGrp="1"/>
          </p:cNvSpPr>
          <p:nvPr>
            <p:ph idx="1"/>
          </p:nvPr>
        </p:nvSpPr>
        <p:spPr/>
        <p:txBody>
          <a:bodyPr/>
          <a:lstStyle/>
          <a:p>
            <a:pPr marL="285750" indent="-285750">
              <a:buFont typeface="Wingdings" pitchFamily="2" charset="2"/>
              <a:buChar char="v"/>
            </a:pPr>
            <a:r>
              <a:rPr lang="en-US" sz="2400" dirty="0" smtClean="0">
                <a:solidFill>
                  <a:schemeClr val="accent2">
                    <a:lumMod val="50000"/>
                  </a:schemeClr>
                </a:solidFill>
              </a:rPr>
              <a:t>Soil Bearing Capacity is = 200 KN/m2 </a:t>
            </a:r>
          </a:p>
          <a:p>
            <a:pPr marL="285750" indent="-285750">
              <a:buFont typeface="Wingdings" pitchFamily="2" charset="2"/>
              <a:buChar char="v"/>
            </a:pPr>
            <a:r>
              <a:rPr lang="en-US" sz="2400" dirty="0" smtClean="0">
                <a:solidFill>
                  <a:schemeClr val="accent2">
                    <a:lumMod val="50000"/>
                  </a:schemeClr>
                </a:solidFill>
              </a:rPr>
              <a:t>Soil Type is SD</a:t>
            </a:r>
          </a:p>
          <a:p>
            <a:pPr marL="285750" indent="-285750">
              <a:buFont typeface="Wingdings" pitchFamily="2" charset="2"/>
              <a:buChar char="v"/>
            </a:pPr>
            <a:r>
              <a:rPr lang="en-US" sz="2400" dirty="0" smtClean="0">
                <a:solidFill>
                  <a:schemeClr val="accent2">
                    <a:lumMod val="50000"/>
                  </a:schemeClr>
                </a:solidFill>
              </a:rPr>
              <a:t>Reinforcement Steel Yielding Stress is fy = 420 Mpa</a:t>
            </a:r>
          </a:p>
          <a:p>
            <a:pPr marL="285750" indent="-285750">
              <a:buFont typeface="Wingdings" pitchFamily="2" charset="2"/>
              <a:buChar char="v"/>
            </a:pPr>
            <a:r>
              <a:rPr lang="en-US" sz="2400" dirty="0" smtClean="0">
                <a:solidFill>
                  <a:schemeClr val="accent2">
                    <a:lumMod val="50000"/>
                  </a:schemeClr>
                </a:solidFill>
              </a:rPr>
              <a:t>Concrete Compressive Strength is f’c = 32 Mpa(for columns) and 28Mpa for others.</a:t>
            </a:r>
          </a:p>
          <a:p>
            <a:endParaRPr lang="ar-SA" dirty="0"/>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ar-SA" smtClean="0"/>
              <a:pPr/>
              <a:t>18</a:t>
            </a:fld>
            <a:endParaRPr lang="ar-S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t>SAP Models</a:t>
            </a:r>
            <a:endParaRPr lang="ar-SA" sz="2800" dirty="0"/>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ar-SA" smtClean="0"/>
              <a:pPr/>
              <a:t>19</a:t>
            </a:fld>
            <a:endParaRPr lang="ar-SA"/>
          </a:p>
        </p:txBody>
      </p:sp>
      <p:pic>
        <p:nvPicPr>
          <p:cNvPr id="7" name="عنصر نائب للمحتوى 6"/>
          <p:cNvPicPr>
            <a:picLocks noGrp="1"/>
          </p:cNvPicPr>
          <p:nvPr>
            <p:ph idx="1"/>
          </p:nvPr>
        </p:nvPicPr>
        <p:blipFill>
          <a:blip r:embed="rId2"/>
          <a:srcRect/>
          <a:stretch>
            <a:fillRect/>
          </a:stretch>
        </p:blipFill>
        <p:spPr bwMode="auto">
          <a:xfrm>
            <a:off x="1371600" y="1676401"/>
            <a:ext cx="6248400" cy="4420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Autofit/>
          </a:bodyPr>
          <a:lstStyle/>
          <a:p>
            <a:pPr>
              <a:buNone/>
            </a:pPr>
            <a:r>
              <a:rPr lang="en-US" sz="3600" dirty="0" smtClean="0">
                <a:solidFill>
                  <a:schemeClr val="accent2">
                    <a:lumMod val="50000"/>
                  </a:schemeClr>
                </a:solidFill>
              </a:rPr>
              <a:t>A Masjid is what our project is all about. The results of our efforts &amp; work during the semester will be presented to you next. </a:t>
            </a:r>
          </a:p>
          <a:p>
            <a:pPr>
              <a:buNone/>
            </a:pPr>
            <a:endParaRPr lang="en-US" sz="2800" dirty="0" smtClean="0">
              <a:solidFill>
                <a:schemeClr val="accent2">
                  <a:lumMod val="50000"/>
                </a:schemeClr>
              </a:solidFill>
            </a:endParaRPr>
          </a:p>
        </p:txBody>
      </p:sp>
      <p:sp>
        <p:nvSpPr>
          <p:cNvPr id="5" name="Footer Placeholder 4"/>
          <p:cNvSpPr>
            <a:spLocks noGrp="1"/>
          </p:cNvSpPr>
          <p:nvPr>
            <p:ph type="ftr" sz="quarter" idx="11"/>
          </p:nvPr>
        </p:nvSpPr>
        <p:spPr/>
        <p:txBody>
          <a:bodyPr/>
          <a:lstStyle/>
          <a:p>
            <a:r>
              <a:rPr lang="en-US" dirty="0" smtClean="0"/>
              <a:t>Sample footer</a:t>
            </a:r>
            <a:endParaRPr lang="en-US" dirty="0"/>
          </a:p>
        </p:txBody>
      </p:sp>
      <p:sp>
        <p:nvSpPr>
          <p:cNvPr id="6" name="Slide Number Placeholder 5"/>
          <p:cNvSpPr>
            <a:spLocks noGrp="1"/>
          </p:cNvSpPr>
          <p:nvPr>
            <p:ph type="sldNum" sz="quarter" idx="12"/>
          </p:nvPr>
        </p:nvSpPr>
        <p:spPr/>
        <p:txBody>
          <a:bodyPr/>
          <a:lstStyle/>
          <a:p>
            <a:fld id="{26B73CA7-29A5-4015-A1D0-5DB764762A4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t>Dynamic Analysis</a:t>
            </a:r>
            <a:endParaRPr lang="ar-SA" sz="2800" dirty="0"/>
          </a:p>
        </p:txBody>
      </p:sp>
      <p:sp>
        <p:nvSpPr>
          <p:cNvPr id="3" name="عنصر نائب للمحتوى 2"/>
          <p:cNvSpPr>
            <a:spLocks noGrp="1"/>
          </p:cNvSpPr>
          <p:nvPr>
            <p:ph idx="1"/>
          </p:nvPr>
        </p:nvSpPr>
        <p:spPr/>
        <p:txBody>
          <a:bodyPr/>
          <a:lstStyle/>
          <a:p>
            <a:r>
              <a:rPr lang="en-US" sz="2400" dirty="0" smtClean="0">
                <a:solidFill>
                  <a:schemeClr val="accent2">
                    <a:lumMod val="50000"/>
                  </a:schemeClr>
                </a:solidFill>
              </a:rPr>
              <a:t>Response Spectrum Function Define:</a:t>
            </a:r>
          </a:p>
          <a:p>
            <a:r>
              <a:rPr lang="en-US" sz="2400" dirty="0" smtClean="0">
                <a:solidFill>
                  <a:schemeClr val="accent2">
                    <a:lumMod val="50000"/>
                  </a:schemeClr>
                </a:solidFill>
              </a:rPr>
              <a:t>1- Nablus zone (2B)</a:t>
            </a:r>
            <a:r>
              <a:rPr lang="en-US" sz="2400" dirty="0" smtClean="0">
                <a:solidFill>
                  <a:schemeClr val="accent2">
                    <a:lumMod val="50000"/>
                  </a:schemeClr>
                </a:solidFill>
                <a:sym typeface="Wingdings"/>
              </a:rPr>
              <a:t></a:t>
            </a:r>
            <a:r>
              <a:rPr lang="en-US" sz="2400" dirty="0" smtClean="0">
                <a:solidFill>
                  <a:schemeClr val="accent2">
                    <a:lumMod val="50000"/>
                  </a:schemeClr>
                </a:solidFill>
              </a:rPr>
              <a:t>(seismic zone factor) Z = 0.2 </a:t>
            </a:r>
          </a:p>
          <a:p>
            <a:r>
              <a:rPr lang="en-US" sz="2400" dirty="0" smtClean="0">
                <a:solidFill>
                  <a:schemeClr val="accent2">
                    <a:lumMod val="50000"/>
                  </a:schemeClr>
                </a:solidFill>
              </a:rPr>
              <a:t>2- coefficient, Ca = 0.28 from table(16-Q SEISMIC COEFFICIENT Ca)</a:t>
            </a:r>
          </a:p>
          <a:p>
            <a:r>
              <a:rPr lang="en-US" sz="2400" dirty="0" smtClean="0">
                <a:solidFill>
                  <a:schemeClr val="accent2">
                    <a:lumMod val="50000"/>
                  </a:schemeClr>
                </a:solidFill>
              </a:rPr>
              <a:t>3-Cv = 0. 4 from table (16-R SEISMICCOEFFICIENT </a:t>
            </a:r>
            <a:r>
              <a:rPr lang="en-US" sz="2400" dirty="0" err="1" smtClean="0">
                <a:solidFill>
                  <a:schemeClr val="accent2">
                    <a:lumMod val="50000"/>
                  </a:schemeClr>
                </a:solidFill>
              </a:rPr>
              <a:t>Cv</a:t>
            </a:r>
            <a:r>
              <a:rPr lang="en-US" sz="2400" dirty="0" smtClean="0">
                <a:solidFill>
                  <a:schemeClr val="accent2">
                    <a:lumMod val="50000"/>
                  </a:schemeClr>
                </a:solidFill>
              </a:rPr>
              <a:t>)</a:t>
            </a:r>
          </a:p>
          <a:p>
            <a:endParaRPr lang="ar-SA" dirty="0"/>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ar-SA" smtClean="0"/>
              <a:pPr/>
              <a:t>20</a:t>
            </a:fld>
            <a:endParaRPr lang="ar-S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t>Dynamic Analysis</a:t>
            </a:r>
            <a:endParaRPr lang="ar-SA" sz="2800" dirty="0"/>
          </a:p>
        </p:txBody>
      </p:sp>
      <p:sp>
        <p:nvSpPr>
          <p:cNvPr id="3" name="عنصر نائب للمحتوى 2"/>
          <p:cNvSpPr>
            <a:spLocks noGrp="1"/>
          </p:cNvSpPr>
          <p:nvPr>
            <p:ph idx="1"/>
          </p:nvPr>
        </p:nvSpPr>
        <p:spPr/>
        <p:txBody>
          <a:bodyPr/>
          <a:lstStyle/>
          <a:p>
            <a:r>
              <a:rPr lang="en-US" sz="2400" dirty="0" smtClean="0">
                <a:solidFill>
                  <a:schemeClr val="accent2">
                    <a:lumMod val="50000"/>
                  </a:schemeClr>
                </a:solidFill>
              </a:rPr>
              <a:t>Scale Factor =(g*I/R)=2.2 in main direction.</a:t>
            </a:r>
          </a:p>
          <a:p>
            <a:r>
              <a:rPr lang="en-US" sz="2400" dirty="0" smtClean="0">
                <a:solidFill>
                  <a:schemeClr val="accent2">
                    <a:lumMod val="50000"/>
                  </a:schemeClr>
                </a:solidFill>
              </a:rPr>
              <a:t>And in second direction(Y)=0.733 </a:t>
            </a:r>
            <a:endParaRPr lang="ar-SA" sz="2400" dirty="0">
              <a:solidFill>
                <a:schemeClr val="accent2">
                  <a:lumMod val="50000"/>
                </a:schemeClr>
              </a:solidFill>
            </a:endParaRPr>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ar-SA" smtClean="0"/>
              <a:pPr/>
              <a:t>21</a:t>
            </a:fld>
            <a:endParaRPr lang="ar-S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
            <a:ext cx="8229600" cy="1066800"/>
          </a:xfrm>
        </p:spPr>
        <p:txBody>
          <a:bodyPr>
            <a:normAutofit/>
          </a:bodyPr>
          <a:lstStyle/>
          <a:p>
            <a:r>
              <a:rPr lang="en-US" sz="2800" dirty="0" smtClean="0"/>
              <a:t>SAP Checks</a:t>
            </a:r>
            <a:endParaRPr lang="ar-SA" sz="2800" dirty="0"/>
          </a:p>
        </p:txBody>
      </p:sp>
      <p:sp>
        <p:nvSpPr>
          <p:cNvPr id="3" name="عنصر نائب للمحتوى 2"/>
          <p:cNvSpPr>
            <a:spLocks noGrp="1"/>
          </p:cNvSpPr>
          <p:nvPr>
            <p:ph idx="1"/>
          </p:nvPr>
        </p:nvSpPr>
        <p:spPr>
          <a:xfrm>
            <a:off x="1365997" y="1066800"/>
            <a:ext cx="6412006" cy="5059363"/>
          </a:xfrm>
        </p:spPr>
        <p:txBody>
          <a:bodyPr>
            <a:normAutofit/>
          </a:bodyPr>
          <a:lstStyle/>
          <a:p>
            <a:r>
              <a:rPr lang="en-US" sz="2400" dirty="0" smtClean="0">
                <a:solidFill>
                  <a:schemeClr val="accent2">
                    <a:lumMod val="50000"/>
                  </a:schemeClr>
                </a:solidFill>
              </a:rPr>
              <a:t>Check Compatibility</a:t>
            </a:r>
          </a:p>
          <a:p>
            <a:endParaRPr lang="ar-SA" sz="2400" dirty="0">
              <a:solidFill>
                <a:schemeClr val="accent2">
                  <a:lumMod val="50000"/>
                </a:schemeClr>
              </a:solidFill>
            </a:endParaRPr>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ar-SA" smtClean="0"/>
              <a:pPr/>
              <a:t>22</a:t>
            </a:fld>
            <a:endParaRPr lang="ar-SA"/>
          </a:p>
        </p:txBody>
      </p:sp>
      <p:pic>
        <p:nvPicPr>
          <p:cNvPr id="7" name="صورة 6"/>
          <p:cNvPicPr/>
          <p:nvPr/>
        </p:nvPicPr>
        <p:blipFill>
          <a:blip r:embed="rId2"/>
          <a:srcRect/>
          <a:stretch>
            <a:fillRect/>
          </a:stretch>
        </p:blipFill>
        <p:spPr bwMode="auto">
          <a:xfrm>
            <a:off x="1600200" y="1752600"/>
            <a:ext cx="6172200"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t>SAP Checks</a:t>
            </a:r>
            <a:endParaRPr lang="ar-SA" sz="2800" dirty="0"/>
          </a:p>
        </p:txBody>
      </p:sp>
      <p:sp>
        <p:nvSpPr>
          <p:cNvPr id="3" name="عنصر نائب للمحتوى 2"/>
          <p:cNvSpPr>
            <a:spLocks noGrp="1"/>
          </p:cNvSpPr>
          <p:nvPr>
            <p:ph idx="1"/>
          </p:nvPr>
        </p:nvSpPr>
        <p:spPr/>
        <p:txBody>
          <a:bodyPr>
            <a:normAutofit/>
          </a:bodyPr>
          <a:lstStyle/>
          <a:p>
            <a:r>
              <a:rPr lang="en-US" sz="2400" dirty="0" smtClean="0">
                <a:solidFill>
                  <a:schemeClr val="accent2">
                    <a:lumMod val="50000"/>
                  </a:schemeClr>
                </a:solidFill>
              </a:rPr>
              <a:t>Equilibriums check:</a:t>
            </a:r>
          </a:p>
          <a:p>
            <a:r>
              <a:rPr lang="en-US" sz="2400" dirty="0" smtClean="0">
                <a:solidFill>
                  <a:schemeClr val="accent2">
                    <a:lumMod val="50000"/>
                  </a:schemeClr>
                </a:solidFill>
              </a:rPr>
              <a:t>The percentage of error for dead and live load is less than 5%, so it is OK.</a:t>
            </a:r>
          </a:p>
          <a:p>
            <a:r>
              <a:rPr lang="en-US" sz="2400" dirty="0" smtClean="0">
                <a:solidFill>
                  <a:schemeClr val="accent2">
                    <a:lumMod val="50000"/>
                  </a:schemeClr>
                </a:solidFill>
              </a:rPr>
              <a:t>Modal Participation Mass Ratio and Period Check:</a:t>
            </a:r>
          </a:p>
          <a:p>
            <a:r>
              <a:rPr lang="en-US" sz="2400" dirty="0" smtClean="0">
                <a:solidFill>
                  <a:schemeClr val="accent2">
                    <a:lumMod val="50000"/>
                  </a:schemeClr>
                </a:solidFill>
              </a:rPr>
              <a:t>Period from SAP=0.15sec.</a:t>
            </a:r>
          </a:p>
          <a:p>
            <a:r>
              <a:rPr lang="en-US" sz="2400" dirty="0" smtClean="0">
                <a:solidFill>
                  <a:schemeClr val="accent2">
                    <a:lumMod val="50000"/>
                  </a:schemeClr>
                </a:solidFill>
              </a:rPr>
              <a:t>Manual Period=0.38sec.</a:t>
            </a:r>
            <a:endParaRPr lang="ar-SA" sz="2400" dirty="0">
              <a:solidFill>
                <a:schemeClr val="accent2">
                  <a:lumMod val="50000"/>
                </a:schemeClr>
              </a:solidFill>
            </a:endParaRPr>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ar-SA" smtClean="0"/>
              <a:pPr/>
              <a:t>23</a:t>
            </a:fld>
            <a:endParaRPr lang="ar-S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t>Columns design:</a:t>
            </a:r>
            <a:endParaRPr lang="ar-SA" sz="2800" dirty="0"/>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ar-SA" smtClean="0"/>
              <a:pPr/>
              <a:t>24</a:t>
            </a:fld>
            <a:endParaRPr lang="ar-SA"/>
          </a:p>
        </p:txBody>
      </p:sp>
      <p:graphicFrame>
        <p:nvGraphicFramePr>
          <p:cNvPr id="7" name="جدول 6"/>
          <p:cNvGraphicFramePr>
            <a:graphicFrameLocks noGrp="1"/>
          </p:cNvGraphicFramePr>
          <p:nvPr/>
        </p:nvGraphicFramePr>
        <p:xfrm>
          <a:off x="1066800" y="1524000"/>
          <a:ext cx="6477000" cy="2285999"/>
        </p:xfrm>
        <a:graphic>
          <a:graphicData uri="http://schemas.openxmlformats.org/drawingml/2006/table">
            <a:tbl>
              <a:tblPr rtl="1" firstRow="1" bandRow="1">
                <a:tableStyleId>{5C22544A-7EE6-4342-B048-85BDC9FD1C3A}</a:tableStyleId>
              </a:tblPr>
              <a:tblGrid>
                <a:gridCol w="1079500"/>
                <a:gridCol w="1079500"/>
                <a:gridCol w="1079500"/>
                <a:gridCol w="1079500"/>
                <a:gridCol w="1079500"/>
                <a:gridCol w="1079500"/>
              </a:tblGrid>
              <a:tr h="834887">
                <a:tc>
                  <a:txBody>
                    <a:bodyPr/>
                    <a:lstStyle/>
                    <a:p>
                      <a:pPr rtl="1"/>
                      <a:r>
                        <a:rPr lang="en-US" sz="1800" b="1" kern="1200" dirty="0" smtClean="0">
                          <a:solidFill>
                            <a:schemeClr val="lt1"/>
                          </a:solidFill>
                          <a:latin typeface="+mn-lt"/>
                          <a:ea typeface="+mn-ea"/>
                          <a:cs typeface="+mn-cs"/>
                        </a:rPr>
                        <a:t>#N</a:t>
                      </a:r>
                      <a:endParaRPr lang="ar-SA" dirty="0"/>
                    </a:p>
                  </a:txBody>
                  <a:tcPr/>
                </a:tc>
                <a:tc>
                  <a:txBody>
                    <a:bodyPr/>
                    <a:lstStyle/>
                    <a:p>
                      <a:pPr rtl="1"/>
                      <a:r>
                        <a:rPr lang="en-US" sz="1800" b="1" kern="1200" dirty="0" smtClean="0">
                          <a:solidFill>
                            <a:schemeClr val="lt1"/>
                          </a:solidFill>
                          <a:latin typeface="+mn-lt"/>
                          <a:ea typeface="+mn-ea"/>
                          <a:cs typeface="+mn-cs"/>
                        </a:rPr>
                        <a:t>ϴ</a:t>
                      </a:r>
                      <a:endParaRPr lang="ar-SA" dirty="0"/>
                    </a:p>
                  </a:txBody>
                  <a:tcPr/>
                </a:tc>
                <a:tc>
                  <a:txBody>
                    <a:bodyPr/>
                    <a:lstStyle/>
                    <a:p>
                      <a:pPr rtl="1"/>
                      <a:r>
                        <a:rPr lang="en-US" sz="1800" b="1" kern="1200" dirty="0" smtClean="0">
                          <a:solidFill>
                            <a:schemeClr val="lt1"/>
                          </a:solidFill>
                          <a:latin typeface="+mn-lt"/>
                          <a:ea typeface="+mn-ea"/>
                          <a:cs typeface="+mn-cs"/>
                        </a:rPr>
                        <a:t>As</a:t>
                      </a:r>
                      <a:endParaRPr lang="ar-SA" dirty="0"/>
                    </a:p>
                  </a:txBody>
                  <a:tcPr/>
                </a:tc>
                <a:tc>
                  <a:txBody>
                    <a:bodyPr/>
                    <a:lstStyle/>
                    <a:p>
                      <a:pPr rtl="1"/>
                      <a:r>
                        <a:rPr lang="en-US" sz="1800" b="1" kern="1200" dirty="0" smtClean="0">
                          <a:solidFill>
                            <a:schemeClr val="lt1"/>
                          </a:solidFill>
                          <a:latin typeface="+mn-lt"/>
                          <a:ea typeface="+mn-ea"/>
                          <a:cs typeface="+mn-cs"/>
                        </a:rPr>
                        <a:t>ρ</a:t>
                      </a:r>
                      <a:endParaRPr lang="ar-SA" dirty="0"/>
                    </a:p>
                  </a:txBody>
                  <a:tcPr/>
                </a:tc>
                <a:tc>
                  <a:txBody>
                    <a:bodyPr/>
                    <a:lstStyle/>
                    <a:p>
                      <a:pPr rtl="1"/>
                      <a:r>
                        <a:rPr lang="en-US" sz="1800" b="1" kern="1200" dirty="0" smtClean="0">
                          <a:solidFill>
                            <a:schemeClr val="lt1"/>
                          </a:solidFill>
                          <a:latin typeface="+mn-lt"/>
                          <a:ea typeface="+mn-ea"/>
                          <a:cs typeface="+mn-cs"/>
                        </a:rPr>
                        <a:t>Ag</a:t>
                      </a:r>
                      <a:endParaRPr lang="ar-SA" dirty="0"/>
                    </a:p>
                  </a:txBody>
                  <a:tcPr/>
                </a:tc>
                <a:tc>
                  <a:txBody>
                    <a:bodyPr/>
                    <a:lstStyle/>
                    <a:p>
                      <a:pPr rtl="1"/>
                      <a:r>
                        <a:rPr lang="en-US" sz="1800" b="1" kern="1200" dirty="0" smtClean="0">
                          <a:solidFill>
                            <a:schemeClr val="lt1"/>
                          </a:solidFill>
                          <a:latin typeface="+mn-lt"/>
                          <a:ea typeface="+mn-ea"/>
                          <a:cs typeface="+mn-cs"/>
                        </a:rPr>
                        <a:t>Column Group</a:t>
                      </a:r>
                      <a:endParaRPr lang="ar-SA" dirty="0"/>
                    </a:p>
                  </a:txBody>
                  <a:tcPr/>
                </a:tc>
              </a:tr>
              <a:tr h="483704">
                <a:tc>
                  <a:txBody>
                    <a:bodyPr/>
                    <a:lstStyle/>
                    <a:p>
                      <a:pPr rtl="1"/>
                      <a:r>
                        <a:rPr lang="en-US" dirty="0" smtClean="0"/>
                        <a:t>20</a:t>
                      </a:r>
                      <a:endParaRPr lang="ar-SA" dirty="0"/>
                    </a:p>
                  </a:txBody>
                  <a:tcPr/>
                </a:tc>
                <a:tc>
                  <a:txBody>
                    <a:bodyPr/>
                    <a:lstStyle/>
                    <a:p>
                      <a:pPr rtl="1"/>
                      <a:r>
                        <a:rPr lang="en-US" dirty="0" smtClean="0"/>
                        <a:t>14</a:t>
                      </a:r>
                      <a:endParaRPr lang="ar-SA" dirty="0"/>
                    </a:p>
                  </a:txBody>
                  <a:tcPr/>
                </a:tc>
                <a:tc>
                  <a:txBody>
                    <a:bodyPr/>
                    <a:lstStyle/>
                    <a:p>
                      <a:pPr rtl="1"/>
                      <a:r>
                        <a:rPr lang="en-US" dirty="0" smtClean="0"/>
                        <a:t>2750</a:t>
                      </a:r>
                      <a:endParaRPr lang="ar-SA" dirty="0"/>
                    </a:p>
                  </a:txBody>
                  <a:tcPr/>
                </a:tc>
                <a:tc>
                  <a:txBody>
                    <a:bodyPr/>
                    <a:lstStyle/>
                    <a:p>
                      <a:pPr rtl="1"/>
                      <a:r>
                        <a:rPr lang="en-US" dirty="0" smtClean="0"/>
                        <a:t>0.01</a:t>
                      </a:r>
                      <a:endParaRPr lang="ar-SA" dirty="0"/>
                    </a:p>
                  </a:txBody>
                  <a:tcPr/>
                </a:tc>
                <a:tc>
                  <a:txBody>
                    <a:bodyPr/>
                    <a:lstStyle/>
                    <a:p>
                      <a:pPr rtl="1"/>
                      <a:r>
                        <a:rPr lang="en-US" dirty="0" smtClean="0"/>
                        <a:t>275000</a:t>
                      </a:r>
                      <a:endParaRPr lang="ar-SA" dirty="0"/>
                    </a:p>
                  </a:txBody>
                  <a:tcPr/>
                </a:tc>
                <a:tc>
                  <a:txBody>
                    <a:bodyPr/>
                    <a:lstStyle/>
                    <a:p>
                      <a:pPr rtl="1"/>
                      <a:r>
                        <a:rPr lang="en-US" dirty="0" smtClean="0"/>
                        <a:t>1</a:t>
                      </a:r>
                      <a:endParaRPr lang="ar-SA" dirty="0"/>
                    </a:p>
                  </a:txBody>
                  <a:tcPr/>
                </a:tc>
              </a:tr>
              <a:tr h="483704">
                <a:tc>
                  <a:txBody>
                    <a:bodyPr/>
                    <a:lstStyle/>
                    <a:p>
                      <a:pPr rtl="1"/>
                      <a:r>
                        <a:rPr lang="en-US" dirty="0" smtClean="0"/>
                        <a:t>12</a:t>
                      </a:r>
                      <a:endParaRPr lang="ar-SA" dirty="0"/>
                    </a:p>
                  </a:txBody>
                  <a:tcPr/>
                </a:tc>
                <a:tc>
                  <a:txBody>
                    <a:bodyPr/>
                    <a:lstStyle/>
                    <a:p>
                      <a:pPr rtl="1"/>
                      <a:r>
                        <a:rPr lang="en-US" dirty="0" smtClean="0"/>
                        <a:t>22</a:t>
                      </a:r>
                      <a:endParaRPr lang="ar-SA" dirty="0"/>
                    </a:p>
                  </a:txBody>
                  <a:tcPr/>
                </a:tc>
                <a:tc>
                  <a:txBody>
                    <a:bodyPr/>
                    <a:lstStyle/>
                    <a:p>
                      <a:pPr rtl="1"/>
                      <a:r>
                        <a:rPr lang="en-US" dirty="0" smtClean="0"/>
                        <a:t>3848.45</a:t>
                      </a:r>
                      <a:endParaRPr lang="ar-SA" dirty="0"/>
                    </a:p>
                  </a:txBody>
                  <a:tcPr/>
                </a:tc>
                <a:tc>
                  <a:txBody>
                    <a:bodyPr/>
                    <a:lstStyle/>
                    <a:p>
                      <a:pPr rtl="1"/>
                      <a:r>
                        <a:rPr lang="en-US" dirty="0" smtClean="0"/>
                        <a:t>0.01</a:t>
                      </a:r>
                      <a:endParaRPr lang="ar-SA" dirty="0"/>
                    </a:p>
                  </a:txBody>
                  <a:tcPr/>
                </a:tc>
                <a:tc>
                  <a:txBody>
                    <a:bodyPr/>
                    <a:lstStyle/>
                    <a:p>
                      <a:pPr rtl="1"/>
                      <a:r>
                        <a:rPr lang="en-US" dirty="0" smtClean="0"/>
                        <a:t>384845</a:t>
                      </a:r>
                      <a:endParaRPr lang="ar-SA" dirty="0"/>
                    </a:p>
                  </a:txBody>
                  <a:tcPr/>
                </a:tc>
                <a:tc>
                  <a:txBody>
                    <a:bodyPr/>
                    <a:lstStyle/>
                    <a:p>
                      <a:pPr rtl="1"/>
                      <a:r>
                        <a:rPr lang="en-US" dirty="0" smtClean="0"/>
                        <a:t>2</a:t>
                      </a:r>
                      <a:endParaRPr lang="ar-SA" dirty="0"/>
                    </a:p>
                  </a:txBody>
                  <a:tcPr/>
                </a:tc>
              </a:tr>
              <a:tr h="483704">
                <a:tc>
                  <a:txBody>
                    <a:bodyPr/>
                    <a:lstStyle/>
                    <a:p>
                      <a:pPr rtl="1"/>
                      <a:r>
                        <a:rPr lang="en-US" dirty="0" smtClean="0"/>
                        <a:t>8</a:t>
                      </a:r>
                      <a:endParaRPr lang="ar-SA" dirty="0"/>
                    </a:p>
                  </a:txBody>
                  <a:tcPr/>
                </a:tc>
                <a:tc>
                  <a:txBody>
                    <a:bodyPr/>
                    <a:lstStyle/>
                    <a:p>
                      <a:pPr rtl="1"/>
                      <a:r>
                        <a:rPr lang="en-US" dirty="0" smtClean="0"/>
                        <a:t>18</a:t>
                      </a:r>
                      <a:endParaRPr lang="ar-SA" dirty="0"/>
                    </a:p>
                  </a:txBody>
                  <a:tcPr/>
                </a:tc>
                <a:tc>
                  <a:txBody>
                    <a:bodyPr/>
                    <a:lstStyle/>
                    <a:p>
                      <a:pPr rtl="1"/>
                      <a:r>
                        <a:rPr lang="en-US" dirty="0" smtClean="0"/>
                        <a:t>1963.5</a:t>
                      </a:r>
                      <a:endParaRPr lang="ar-SA" dirty="0"/>
                    </a:p>
                  </a:txBody>
                  <a:tcPr/>
                </a:tc>
                <a:tc>
                  <a:txBody>
                    <a:bodyPr/>
                    <a:lstStyle/>
                    <a:p>
                      <a:pPr rtl="1"/>
                      <a:r>
                        <a:rPr lang="en-US" dirty="0" smtClean="0"/>
                        <a:t>0.01</a:t>
                      </a:r>
                      <a:endParaRPr lang="ar-SA" dirty="0"/>
                    </a:p>
                  </a:txBody>
                  <a:tcPr/>
                </a:tc>
                <a:tc>
                  <a:txBody>
                    <a:bodyPr/>
                    <a:lstStyle/>
                    <a:p>
                      <a:pPr rtl="1"/>
                      <a:r>
                        <a:rPr lang="en-US" dirty="0" smtClean="0"/>
                        <a:t>196350</a:t>
                      </a:r>
                      <a:endParaRPr lang="ar-SA" dirty="0"/>
                    </a:p>
                  </a:txBody>
                  <a:tcPr/>
                </a:tc>
                <a:tc>
                  <a:txBody>
                    <a:bodyPr/>
                    <a:lstStyle/>
                    <a:p>
                      <a:pPr rtl="1"/>
                      <a:r>
                        <a:rPr lang="en-US" dirty="0" smtClean="0"/>
                        <a:t>3</a:t>
                      </a:r>
                      <a:endParaRPr lang="ar-SA" dirty="0"/>
                    </a:p>
                  </a:txBody>
                  <a:tcPr/>
                </a:tc>
              </a:tr>
            </a:tbl>
          </a:graphicData>
        </a:graphic>
      </p:graphicFrame>
      <p:pic>
        <p:nvPicPr>
          <p:cNvPr id="9" name="عنصر نائب للمحتوى 8" descr="columns.PNG"/>
          <p:cNvPicPr>
            <a:picLocks noGrp="1" noChangeAspect="1"/>
          </p:cNvPicPr>
          <p:nvPr>
            <p:ph idx="1"/>
          </p:nvPr>
        </p:nvPicPr>
        <p:blipFill>
          <a:blip r:embed="rId2"/>
          <a:stretch>
            <a:fillRect/>
          </a:stretch>
        </p:blipFill>
        <p:spPr>
          <a:xfrm>
            <a:off x="609600" y="3886200"/>
            <a:ext cx="7833922" cy="2286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Column section:</a:t>
            </a:r>
            <a:endParaRPr lang="en-US" dirty="0"/>
          </a:p>
        </p:txBody>
      </p:sp>
      <p:pic>
        <p:nvPicPr>
          <p:cNvPr id="7" name="عنصر نائب للمحتوى 6" descr="column section.PNG"/>
          <p:cNvPicPr>
            <a:picLocks noGrp="1" noChangeAspect="1"/>
          </p:cNvPicPr>
          <p:nvPr>
            <p:ph idx="1"/>
          </p:nvPr>
        </p:nvPicPr>
        <p:blipFill>
          <a:blip r:embed="rId2"/>
          <a:stretch>
            <a:fillRect/>
          </a:stretch>
        </p:blipFill>
        <p:spPr>
          <a:xfrm>
            <a:off x="2133600" y="1260489"/>
            <a:ext cx="4419599" cy="5062662"/>
          </a:xfrm>
        </p:spPr>
      </p:pic>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
            <a:ext cx="8229600" cy="1295400"/>
          </a:xfrm>
        </p:spPr>
        <p:txBody>
          <a:bodyPr>
            <a:normAutofit/>
          </a:bodyPr>
          <a:lstStyle/>
          <a:p>
            <a:r>
              <a:rPr lang="en-US" sz="2800" dirty="0" smtClean="0"/>
              <a:t> beams Design:</a:t>
            </a:r>
            <a:endParaRPr lang="ar-SA" sz="2800" dirty="0"/>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ar-SA" smtClean="0"/>
              <a:pPr/>
              <a:t>26</a:t>
            </a:fld>
            <a:endParaRPr lang="ar-SA"/>
          </a:p>
        </p:txBody>
      </p:sp>
      <p:graphicFrame>
        <p:nvGraphicFramePr>
          <p:cNvPr id="7" name="جدول 6"/>
          <p:cNvGraphicFramePr>
            <a:graphicFrameLocks noGrp="1"/>
          </p:cNvGraphicFramePr>
          <p:nvPr/>
        </p:nvGraphicFramePr>
        <p:xfrm>
          <a:off x="3429000" y="914400"/>
          <a:ext cx="5257798" cy="2225040"/>
        </p:xfrm>
        <a:graphic>
          <a:graphicData uri="http://schemas.openxmlformats.org/drawingml/2006/table">
            <a:tbl>
              <a:tblPr rtl="1" firstRow="1" bandRow="1">
                <a:tableStyleId>{5C22544A-7EE6-4342-B048-85BDC9FD1C3A}</a:tableStyleId>
              </a:tblPr>
              <a:tblGrid>
                <a:gridCol w="751114"/>
                <a:gridCol w="751114"/>
                <a:gridCol w="751114"/>
                <a:gridCol w="751114"/>
                <a:gridCol w="751114"/>
                <a:gridCol w="751114"/>
                <a:gridCol w="751114"/>
              </a:tblGrid>
              <a:tr h="495822">
                <a:tc>
                  <a:txBody>
                    <a:bodyPr/>
                    <a:lstStyle/>
                    <a:p>
                      <a:pPr rtl="1"/>
                      <a:r>
                        <a:rPr lang="en-US" sz="1800" b="1" kern="1200" dirty="0" smtClean="0">
                          <a:solidFill>
                            <a:schemeClr val="lt1"/>
                          </a:solidFill>
                          <a:latin typeface="+mn-lt"/>
                          <a:ea typeface="+mn-ea"/>
                          <a:cs typeface="+mn-cs"/>
                        </a:rPr>
                        <a:t>#N</a:t>
                      </a:r>
                      <a:endParaRPr lang="ar-SA" dirty="0"/>
                    </a:p>
                  </a:txBody>
                  <a:tcPr/>
                </a:tc>
                <a:tc>
                  <a:txBody>
                    <a:bodyPr/>
                    <a:lstStyle/>
                    <a:p>
                      <a:pPr rtl="1"/>
                      <a:r>
                        <a:rPr lang="en-US" sz="1800" b="1" kern="1200" dirty="0" smtClean="0">
                          <a:solidFill>
                            <a:schemeClr val="lt1"/>
                          </a:solidFill>
                          <a:latin typeface="+mn-lt"/>
                          <a:ea typeface="+mn-ea"/>
                          <a:cs typeface="+mn-cs"/>
                        </a:rPr>
                        <a:t>ϴ</a:t>
                      </a:r>
                      <a:endParaRPr lang="ar-SA" dirty="0"/>
                    </a:p>
                  </a:txBody>
                  <a:tcPr/>
                </a:tc>
                <a:tc>
                  <a:txBody>
                    <a:bodyPr/>
                    <a:lstStyle/>
                    <a:p>
                      <a:pPr rtl="1"/>
                      <a:r>
                        <a:rPr lang="en-US" sz="1600" b="1" kern="1200" dirty="0" smtClean="0">
                          <a:solidFill>
                            <a:schemeClr val="lt1"/>
                          </a:solidFill>
                          <a:latin typeface="+mn-lt"/>
                          <a:ea typeface="+mn-ea"/>
                          <a:cs typeface="+mn-cs"/>
                        </a:rPr>
                        <a:t>As(min)</a:t>
                      </a:r>
                      <a:endParaRPr lang="ar-SA" sz="1600" dirty="0"/>
                    </a:p>
                  </a:txBody>
                  <a:tcPr/>
                </a:tc>
                <a:tc>
                  <a:txBody>
                    <a:bodyPr/>
                    <a:lstStyle/>
                    <a:p>
                      <a:pPr rtl="1"/>
                      <a:r>
                        <a:rPr lang="en-US" sz="1800" b="1" kern="1200" dirty="0" smtClean="0">
                          <a:solidFill>
                            <a:schemeClr val="lt1"/>
                          </a:solidFill>
                          <a:latin typeface="+mn-lt"/>
                          <a:ea typeface="+mn-ea"/>
                          <a:cs typeface="+mn-cs"/>
                        </a:rPr>
                        <a:t>As(+)</a:t>
                      </a:r>
                      <a:endParaRPr lang="ar-SA" dirty="0"/>
                    </a:p>
                  </a:txBody>
                  <a:tcPr/>
                </a:tc>
                <a:tc>
                  <a:txBody>
                    <a:bodyPr/>
                    <a:lstStyle/>
                    <a:p>
                      <a:pPr rtl="1"/>
                      <a:r>
                        <a:rPr lang="en-US" sz="1800" b="1" kern="1200" dirty="0" smtClean="0">
                          <a:solidFill>
                            <a:schemeClr val="lt1"/>
                          </a:solidFill>
                          <a:latin typeface="+mn-lt"/>
                          <a:ea typeface="+mn-ea"/>
                          <a:cs typeface="+mn-cs"/>
                        </a:rPr>
                        <a:t>ρ</a:t>
                      </a:r>
                      <a:endParaRPr lang="ar-SA" dirty="0"/>
                    </a:p>
                  </a:txBody>
                  <a:tcPr/>
                </a:tc>
                <a:tc>
                  <a:txBody>
                    <a:bodyPr/>
                    <a:lstStyle/>
                    <a:p>
                      <a:pPr rtl="1"/>
                      <a:r>
                        <a:rPr lang="en-US" sz="1800" b="1" kern="1200" dirty="0" smtClean="0">
                          <a:solidFill>
                            <a:schemeClr val="lt1"/>
                          </a:solidFill>
                          <a:latin typeface="+mn-lt"/>
                          <a:ea typeface="+mn-ea"/>
                          <a:cs typeface="+mn-cs"/>
                        </a:rPr>
                        <a:t>M(+)</a:t>
                      </a:r>
                      <a:endParaRPr lang="ar-SA" dirty="0"/>
                    </a:p>
                  </a:txBody>
                  <a:tcPr/>
                </a:tc>
                <a:tc>
                  <a:txBody>
                    <a:bodyPr/>
                    <a:lstStyle/>
                    <a:p>
                      <a:pPr rtl="1"/>
                      <a:r>
                        <a:rPr lang="en-US" sz="1800" b="1" kern="1200" dirty="0" smtClean="0">
                          <a:solidFill>
                            <a:schemeClr val="lt1"/>
                          </a:solidFill>
                          <a:latin typeface="+mn-lt"/>
                          <a:ea typeface="+mn-ea"/>
                          <a:cs typeface="+mn-cs"/>
                        </a:rPr>
                        <a:t>Beam</a:t>
                      </a:r>
                      <a:endParaRPr lang="ar-SA" dirty="0"/>
                    </a:p>
                  </a:txBody>
                  <a:tcPr/>
                </a:tc>
              </a:tr>
              <a:tr h="352295">
                <a:tc>
                  <a:txBody>
                    <a:bodyPr/>
                    <a:lstStyle/>
                    <a:p>
                      <a:pPr marL="0" algn="r" defTabSz="914400" rtl="0" eaLnBrk="1" latinLnBrk="0" hangingPunct="1">
                        <a:lnSpc>
                          <a:spcPct val="150000"/>
                        </a:lnSpc>
                        <a:spcAft>
                          <a:spcPts val="0"/>
                        </a:spcAft>
                      </a:pPr>
                      <a:r>
                        <a:rPr lang="en-US" sz="1800" kern="1200" dirty="0" smtClean="0">
                          <a:solidFill>
                            <a:schemeClr val="dk1"/>
                          </a:solidFill>
                          <a:latin typeface="+mn-lt"/>
                          <a:ea typeface="+mn-ea"/>
                          <a:cs typeface="+mn-cs"/>
                        </a:rPr>
                        <a:t>3</a:t>
                      </a:r>
                    </a:p>
                  </a:txBody>
                  <a:tcPr marL="68580" marR="68580" marT="0" marB="0"/>
                </a:tc>
                <a:tc>
                  <a:txBody>
                    <a:bodyPr/>
                    <a:lstStyle/>
                    <a:p>
                      <a:pPr marL="0" algn="r" defTabSz="914400" rtl="0" eaLnBrk="1" latinLnBrk="0" hangingPunct="1">
                        <a:lnSpc>
                          <a:spcPct val="150000"/>
                        </a:lnSpc>
                        <a:spcAft>
                          <a:spcPts val="0"/>
                        </a:spcAft>
                      </a:pPr>
                      <a:r>
                        <a:rPr lang="en-US" sz="1800" kern="1200" dirty="0" smtClean="0">
                          <a:solidFill>
                            <a:schemeClr val="dk1"/>
                          </a:solidFill>
                          <a:latin typeface="+mn-lt"/>
                          <a:ea typeface="+mn-ea"/>
                          <a:cs typeface="+mn-cs"/>
                        </a:rPr>
                        <a:t>18</a:t>
                      </a:r>
                    </a:p>
                  </a:txBody>
                  <a:tcPr marL="68580" marR="68580" marT="0" marB="0"/>
                </a:tc>
                <a:tc>
                  <a:txBody>
                    <a:bodyPr/>
                    <a:lstStyle/>
                    <a:p>
                      <a:pPr marL="0" algn="r" defTabSz="914400" rtl="0" eaLnBrk="1" latinLnBrk="0" hangingPunct="1">
                        <a:lnSpc>
                          <a:spcPct val="150000"/>
                        </a:lnSpc>
                        <a:spcAft>
                          <a:spcPts val="0"/>
                        </a:spcAft>
                      </a:pPr>
                      <a:r>
                        <a:rPr lang="en-US" sz="1800" kern="1200" dirty="0" smtClean="0">
                          <a:solidFill>
                            <a:schemeClr val="dk1"/>
                          </a:solidFill>
                          <a:latin typeface="+mn-lt"/>
                          <a:ea typeface="+mn-ea"/>
                          <a:cs typeface="+mn-cs"/>
                        </a:rPr>
                        <a:t>540</a:t>
                      </a:r>
                    </a:p>
                  </a:txBody>
                  <a:tcPr marL="68580" marR="68580" marT="0" marB="0"/>
                </a:tc>
                <a:tc>
                  <a:txBody>
                    <a:bodyPr/>
                    <a:lstStyle/>
                    <a:p>
                      <a:pPr algn="r" rtl="0">
                        <a:lnSpc>
                          <a:spcPct val="150000"/>
                        </a:lnSpc>
                        <a:spcAft>
                          <a:spcPts val="0"/>
                        </a:spcAft>
                      </a:pPr>
                      <a:r>
                        <a:rPr lang="en-US" sz="1800" kern="1200" dirty="0" smtClean="0">
                          <a:solidFill>
                            <a:schemeClr val="dk1"/>
                          </a:solidFill>
                          <a:latin typeface="+mn-lt"/>
                          <a:ea typeface="+mn-ea"/>
                          <a:cs typeface="+mn-cs"/>
                        </a:rPr>
                        <a:t>503</a:t>
                      </a:r>
                    </a:p>
                  </a:txBody>
                  <a:tcPr marL="68580" marR="68580" marT="0" marB="0"/>
                </a:tc>
                <a:tc>
                  <a:txBody>
                    <a:bodyPr/>
                    <a:lstStyle/>
                    <a:p>
                      <a:pPr marL="0" algn="l" defTabSz="914400" rtl="1" eaLnBrk="1" latinLnBrk="0" hangingPunct="1">
                        <a:lnSpc>
                          <a:spcPct val="150000"/>
                        </a:lnSpc>
                        <a:spcAft>
                          <a:spcPts val="0"/>
                        </a:spcAft>
                      </a:pPr>
                      <a:r>
                        <a:rPr lang="en-US" sz="1600" kern="1200" dirty="0" smtClean="0">
                          <a:solidFill>
                            <a:schemeClr val="dk1"/>
                          </a:solidFill>
                          <a:latin typeface="+mn-lt"/>
                          <a:ea typeface="+mn-ea"/>
                          <a:cs typeface="+mn-cs"/>
                        </a:rPr>
                        <a:t>0.003</a:t>
                      </a:r>
                    </a:p>
                  </a:txBody>
                  <a:tcPr marL="68580" marR="68580" marT="0" marB="0"/>
                </a:tc>
                <a:tc>
                  <a:txBody>
                    <a:bodyPr/>
                    <a:lstStyle/>
                    <a:p>
                      <a:pPr rtl="1"/>
                      <a:r>
                        <a:rPr lang="en-US" dirty="0" smtClean="0"/>
                        <a:t>100</a:t>
                      </a:r>
                      <a:endParaRPr lang="ar-SA" dirty="0"/>
                    </a:p>
                  </a:txBody>
                  <a:tcPr/>
                </a:tc>
                <a:tc>
                  <a:txBody>
                    <a:bodyPr/>
                    <a:lstStyle/>
                    <a:p>
                      <a:pPr rtl="1"/>
                      <a:r>
                        <a:rPr lang="en-US" dirty="0" smtClean="0"/>
                        <a:t>A</a:t>
                      </a:r>
                      <a:endParaRPr lang="ar-SA" dirty="0"/>
                    </a:p>
                  </a:txBody>
                  <a:tcPr/>
                </a:tc>
              </a:tr>
              <a:tr h="352295">
                <a:tc>
                  <a:txBody>
                    <a:bodyPr/>
                    <a:lstStyle/>
                    <a:p>
                      <a:pPr marL="0" algn="r" defTabSz="914400" rtl="0" eaLnBrk="1" latinLnBrk="0" hangingPunct="1">
                        <a:lnSpc>
                          <a:spcPct val="150000"/>
                        </a:lnSpc>
                        <a:spcAft>
                          <a:spcPts val="0"/>
                        </a:spcAft>
                      </a:pPr>
                      <a:r>
                        <a:rPr lang="en-US" sz="1800" kern="1200" dirty="0" smtClean="0">
                          <a:solidFill>
                            <a:schemeClr val="dk1"/>
                          </a:solidFill>
                          <a:latin typeface="+mn-lt"/>
                          <a:ea typeface="+mn-ea"/>
                          <a:cs typeface="+mn-cs"/>
                        </a:rPr>
                        <a:t>5</a:t>
                      </a:r>
                    </a:p>
                  </a:txBody>
                  <a:tcPr marL="68580" marR="68580" marT="0" marB="0"/>
                </a:tc>
                <a:tc>
                  <a:txBody>
                    <a:bodyPr/>
                    <a:lstStyle/>
                    <a:p>
                      <a:pPr marL="0" algn="r" defTabSz="914400" rtl="0" eaLnBrk="1" latinLnBrk="0" hangingPunct="1">
                        <a:lnSpc>
                          <a:spcPct val="150000"/>
                        </a:lnSpc>
                        <a:spcAft>
                          <a:spcPts val="0"/>
                        </a:spcAft>
                      </a:pPr>
                      <a:r>
                        <a:rPr lang="en-US" sz="1800" kern="1200" dirty="0" smtClean="0">
                          <a:solidFill>
                            <a:schemeClr val="dk1"/>
                          </a:solidFill>
                          <a:latin typeface="+mn-lt"/>
                          <a:ea typeface="+mn-ea"/>
                          <a:cs typeface="+mn-cs"/>
                        </a:rPr>
                        <a:t>18</a:t>
                      </a:r>
                    </a:p>
                  </a:txBody>
                  <a:tcPr marL="68580" marR="68580" marT="0" marB="0"/>
                </a:tc>
                <a:tc>
                  <a:txBody>
                    <a:bodyPr/>
                    <a:lstStyle/>
                    <a:p>
                      <a:pPr marL="0" algn="r" defTabSz="914400" rtl="0" eaLnBrk="1" latinLnBrk="0" hangingPunct="1">
                        <a:lnSpc>
                          <a:spcPct val="150000"/>
                        </a:lnSpc>
                        <a:spcAft>
                          <a:spcPts val="0"/>
                        </a:spcAft>
                      </a:pPr>
                      <a:r>
                        <a:rPr lang="en-US" sz="1800" kern="1200" dirty="0" smtClean="0">
                          <a:solidFill>
                            <a:schemeClr val="dk1"/>
                          </a:solidFill>
                          <a:latin typeface="+mn-lt"/>
                          <a:ea typeface="+mn-ea"/>
                          <a:cs typeface="+mn-cs"/>
                        </a:rPr>
                        <a:t>1053</a:t>
                      </a:r>
                    </a:p>
                  </a:txBody>
                  <a:tcPr marL="68580" marR="68580" marT="0" marB="0"/>
                </a:tc>
                <a:tc>
                  <a:txBody>
                    <a:bodyPr/>
                    <a:lstStyle/>
                    <a:p>
                      <a:pPr algn="r" rtl="0">
                        <a:lnSpc>
                          <a:spcPct val="150000"/>
                        </a:lnSpc>
                        <a:spcAft>
                          <a:spcPts val="0"/>
                        </a:spcAft>
                      </a:pPr>
                      <a:r>
                        <a:rPr lang="en-US" sz="1800" kern="1200" dirty="0" smtClean="0">
                          <a:solidFill>
                            <a:schemeClr val="dk1"/>
                          </a:solidFill>
                          <a:latin typeface="+mn-lt"/>
                          <a:ea typeface="+mn-ea"/>
                          <a:cs typeface="+mn-cs"/>
                        </a:rPr>
                        <a:t>790</a:t>
                      </a:r>
                    </a:p>
                  </a:txBody>
                  <a:tcPr marL="68580" marR="68580" marT="0" marB="0"/>
                </a:tc>
                <a:tc>
                  <a:txBody>
                    <a:bodyPr/>
                    <a:lstStyle/>
                    <a:p>
                      <a:pPr marL="0" algn="l" defTabSz="914400" rtl="1" eaLnBrk="1" latinLnBrk="0" hangingPunct="1">
                        <a:lnSpc>
                          <a:spcPct val="150000"/>
                        </a:lnSpc>
                        <a:spcAft>
                          <a:spcPts val="0"/>
                        </a:spcAft>
                      </a:pPr>
                      <a:r>
                        <a:rPr lang="en-US" sz="1600" kern="1200" dirty="0" smtClean="0">
                          <a:solidFill>
                            <a:schemeClr val="dk1"/>
                          </a:solidFill>
                          <a:latin typeface="+mn-lt"/>
                          <a:ea typeface="+mn-ea"/>
                          <a:cs typeface="+mn-cs"/>
                        </a:rPr>
                        <a:t>0.0016</a:t>
                      </a:r>
                    </a:p>
                  </a:txBody>
                  <a:tcPr marL="68580" marR="68580" marT="0" marB="0"/>
                </a:tc>
                <a:tc>
                  <a:txBody>
                    <a:bodyPr/>
                    <a:lstStyle/>
                    <a:p>
                      <a:pPr rtl="1"/>
                      <a:r>
                        <a:rPr lang="en-US" dirty="0" smtClean="0"/>
                        <a:t>277</a:t>
                      </a:r>
                      <a:endParaRPr lang="ar-SA" dirty="0"/>
                    </a:p>
                  </a:txBody>
                  <a:tcPr/>
                </a:tc>
                <a:tc>
                  <a:txBody>
                    <a:bodyPr/>
                    <a:lstStyle/>
                    <a:p>
                      <a:pPr rtl="1"/>
                      <a:r>
                        <a:rPr lang="en-US" dirty="0" smtClean="0"/>
                        <a:t>B</a:t>
                      </a:r>
                      <a:endParaRPr lang="ar-SA" dirty="0"/>
                    </a:p>
                  </a:txBody>
                  <a:tcPr/>
                </a:tc>
              </a:tr>
              <a:tr h="352295">
                <a:tc>
                  <a:txBody>
                    <a:bodyPr/>
                    <a:lstStyle/>
                    <a:p>
                      <a:pPr marL="0" algn="r" defTabSz="914400" rtl="0" eaLnBrk="1" latinLnBrk="0" hangingPunct="1">
                        <a:lnSpc>
                          <a:spcPct val="150000"/>
                        </a:lnSpc>
                        <a:spcAft>
                          <a:spcPts val="0"/>
                        </a:spcAft>
                      </a:pPr>
                      <a:r>
                        <a:rPr lang="en-US" sz="1800" kern="1200" dirty="0" smtClean="0">
                          <a:solidFill>
                            <a:schemeClr val="dk1"/>
                          </a:solidFill>
                          <a:latin typeface="+mn-lt"/>
                          <a:ea typeface="+mn-ea"/>
                          <a:cs typeface="+mn-cs"/>
                        </a:rPr>
                        <a:t>4</a:t>
                      </a:r>
                    </a:p>
                  </a:txBody>
                  <a:tcPr marL="68580" marR="68580" marT="0" marB="0"/>
                </a:tc>
                <a:tc>
                  <a:txBody>
                    <a:bodyPr/>
                    <a:lstStyle/>
                    <a:p>
                      <a:pPr marL="0" algn="r" defTabSz="914400" rtl="0" eaLnBrk="1" latinLnBrk="0" hangingPunct="1">
                        <a:lnSpc>
                          <a:spcPct val="150000"/>
                        </a:lnSpc>
                        <a:spcAft>
                          <a:spcPts val="0"/>
                        </a:spcAft>
                      </a:pPr>
                      <a:r>
                        <a:rPr lang="en-US" sz="1800" kern="1200" dirty="0" smtClean="0">
                          <a:solidFill>
                            <a:schemeClr val="dk1"/>
                          </a:solidFill>
                          <a:latin typeface="+mn-lt"/>
                          <a:ea typeface="+mn-ea"/>
                          <a:cs typeface="+mn-cs"/>
                        </a:rPr>
                        <a:t>14</a:t>
                      </a:r>
                    </a:p>
                  </a:txBody>
                  <a:tcPr marL="68580" marR="68580" marT="0" marB="0"/>
                </a:tc>
                <a:tc>
                  <a:txBody>
                    <a:bodyPr/>
                    <a:lstStyle/>
                    <a:p>
                      <a:pPr marL="0" algn="r" defTabSz="914400" rtl="0" eaLnBrk="1" latinLnBrk="0" hangingPunct="1">
                        <a:lnSpc>
                          <a:spcPct val="150000"/>
                        </a:lnSpc>
                        <a:spcAft>
                          <a:spcPts val="0"/>
                        </a:spcAft>
                      </a:pPr>
                      <a:r>
                        <a:rPr lang="en-US" sz="1800" kern="1200" dirty="0" smtClean="0">
                          <a:solidFill>
                            <a:schemeClr val="dk1"/>
                          </a:solidFill>
                          <a:latin typeface="+mn-lt"/>
                          <a:ea typeface="+mn-ea"/>
                          <a:cs typeface="+mn-cs"/>
                        </a:rPr>
                        <a:t>540</a:t>
                      </a:r>
                    </a:p>
                  </a:txBody>
                  <a:tcPr marL="68580" marR="68580" marT="0" marB="0"/>
                </a:tc>
                <a:tc>
                  <a:txBody>
                    <a:bodyPr/>
                    <a:lstStyle/>
                    <a:p>
                      <a:pPr algn="r" rtl="0">
                        <a:lnSpc>
                          <a:spcPct val="150000"/>
                        </a:lnSpc>
                        <a:spcAft>
                          <a:spcPts val="0"/>
                        </a:spcAft>
                      </a:pPr>
                      <a:r>
                        <a:rPr lang="en-US" sz="1800" kern="1200" dirty="0" smtClean="0">
                          <a:solidFill>
                            <a:schemeClr val="dk1"/>
                          </a:solidFill>
                          <a:latin typeface="+mn-lt"/>
                          <a:ea typeface="+mn-ea"/>
                          <a:cs typeface="+mn-cs"/>
                        </a:rPr>
                        <a:t>472</a:t>
                      </a:r>
                    </a:p>
                  </a:txBody>
                  <a:tcPr marL="68580" marR="68580" marT="0" marB="0"/>
                </a:tc>
                <a:tc>
                  <a:txBody>
                    <a:bodyPr/>
                    <a:lstStyle/>
                    <a:p>
                      <a:pPr marL="0" algn="l" defTabSz="914400" rtl="1" eaLnBrk="1" latinLnBrk="0" hangingPunct="1">
                        <a:lnSpc>
                          <a:spcPct val="150000"/>
                        </a:lnSpc>
                        <a:spcAft>
                          <a:spcPts val="0"/>
                        </a:spcAft>
                      </a:pPr>
                      <a:r>
                        <a:rPr lang="en-US" sz="1600" kern="1200" dirty="0" smtClean="0">
                          <a:solidFill>
                            <a:schemeClr val="dk1"/>
                          </a:solidFill>
                          <a:latin typeface="+mn-lt"/>
                          <a:ea typeface="+mn-ea"/>
                          <a:cs typeface="+mn-cs"/>
                        </a:rPr>
                        <a:t>0.002</a:t>
                      </a:r>
                    </a:p>
                  </a:txBody>
                  <a:tcPr marL="68580" marR="68580" marT="0" marB="0"/>
                </a:tc>
                <a:tc>
                  <a:txBody>
                    <a:bodyPr/>
                    <a:lstStyle/>
                    <a:p>
                      <a:pPr rtl="1"/>
                      <a:r>
                        <a:rPr lang="en-US" dirty="0" smtClean="0"/>
                        <a:t>94</a:t>
                      </a:r>
                      <a:endParaRPr lang="ar-SA" dirty="0"/>
                    </a:p>
                  </a:txBody>
                  <a:tcPr/>
                </a:tc>
                <a:tc>
                  <a:txBody>
                    <a:bodyPr/>
                    <a:lstStyle/>
                    <a:p>
                      <a:pPr rtl="1"/>
                      <a:r>
                        <a:rPr lang="en-US" dirty="0" smtClean="0"/>
                        <a:t>C</a:t>
                      </a:r>
                      <a:endParaRPr lang="ar-SA" dirty="0"/>
                    </a:p>
                  </a:txBody>
                  <a:tcPr/>
                </a:tc>
              </a:tr>
              <a:tr h="352295">
                <a:tc>
                  <a:txBody>
                    <a:bodyPr/>
                    <a:lstStyle/>
                    <a:p>
                      <a:pPr marL="0" algn="r" defTabSz="914400" rtl="0" eaLnBrk="1" latinLnBrk="0" hangingPunct="1">
                        <a:lnSpc>
                          <a:spcPct val="150000"/>
                        </a:lnSpc>
                        <a:spcAft>
                          <a:spcPts val="0"/>
                        </a:spcAft>
                      </a:pPr>
                      <a:r>
                        <a:rPr lang="en-US" sz="1800" kern="1200" dirty="0" smtClean="0">
                          <a:solidFill>
                            <a:schemeClr val="dk1"/>
                          </a:solidFill>
                          <a:latin typeface="+mn-lt"/>
                          <a:ea typeface="+mn-ea"/>
                          <a:cs typeface="+mn-cs"/>
                        </a:rPr>
                        <a:t>4</a:t>
                      </a:r>
                    </a:p>
                  </a:txBody>
                  <a:tcPr marL="68580" marR="68580" marT="0" marB="0"/>
                </a:tc>
                <a:tc>
                  <a:txBody>
                    <a:bodyPr/>
                    <a:lstStyle/>
                    <a:p>
                      <a:pPr marL="0" algn="r" defTabSz="914400" rtl="0" eaLnBrk="1" latinLnBrk="0" hangingPunct="1">
                        <a:lnSpc>
                          <a:spcPct val="150000"/>
                        </a:lnSpc>
                        <a:spcAft>
                          <a:spcPts val="0"/>
                        </a:spcAft>
                      </a:pPr>
                      <a:r>
                        <a:rPr lang="en-US" sz="1800" kern="1200" dirty="0" smtClean="0">
                          <a:solidFill>
                            <a:schemeClr val="dk1"/>
                          </a:solidFill>
                          <a:latin typeface="+mn-lt"/>
                          <a:ea typeface="+mn-ea"/>
                          <a:cs typeface="+mn-cs"/>
                        </a:rPr>
                        <a:t>14</a:t>
                      </a:r>
                    </a:p>
                  </a:txBody>
                  <a:tcPr marL="68580" marR="68580" marT="0" marB="0"/>
                </a:tc>
                <a:tc>
                  <a:txBody>
                    <a:bodyPr/>
                    <a:lstStyle/>
                    <a:p>
                      <a:pPr marL="0" algn="r" defTabSz="914400" rtl="0" eaLnBrk="1" latinLnBrk="0" hangingPunct="1">
                        <a:lnSpc>
                          <a:spcPct val="150000"/>
                        </a:lnSpc>
                        <a:spcAft>
                          <a:spcPts val="0"/>
                        </a:spcAft>
                      </a:pPr>
                      <a:r>
                        <a:rPr lang="en-US" sz="1800" kern="1200" dirty="0" smtClean="0">
                          <a:solidFill>
                            <a:schemeClr val="dk1"/>
                          </a:solidFill>
                          <a:latin typeface="+mn-lt"/>
                          <a:ea typeface="+mn-ea"/>
                          <a:cs typeface="+mn-cs"/>
                        </a:rPr>
                        <a:t>475</a:t>
                      </a:r>
                    </a:p>
                  </a:txBody>
                  <a:tcPr marL="68580" marR="68580" marT="0" marB="0"/>
                </a:tc>
                <a:tc>
                  <a:txBody>
                    <a:bodyPr/>
                    <a:lstStyle/>
                    <a:p>
                      <a:pPr algn="r" rtl="0">
                        <a:lnSpc>
                          <a:spcPct val="150000"/>
                        </a:lnSpc>
                        <a:spcAft>
                          <a:spcPts val="0"/>
                        </a:spcAft>
                      </a:pPr>
                      <a:r>
                        <a:rPr lang="en-US" sz="1800" kern="1200" dirty="0" smtClean="0">
                          <a:solidFill>
                            <a:schemeClr val="dk1"/>
                          </a:solidFill>
                          <a:latin typeface="+mn-lt"/>
                          <a:ea typeface="+mn-ea"/>
                          <a:cs typeface="+mn-cs"/>
                        </a:rPr>
                        <a:t>356</a:t>
                      </a:r>
                    </a:p>
                  </a:txBody>
                  <a:tcPr marL="68580" marR="68580" marT="0" marB="0"/>
                </a:tc>
                <a:tc>
                  <a:txBody>
                    <a:bodyPr/>
                    <a:lstStyle/>
                    <a:p>
                      <a:pPr marL="0" algn="l" defTabSz="914400" rtl="1" eaLnBrk="1" latinLnBrk="0" hangingPunct="1">
                        <a:lnSpc>
                          <a:spcPct val="150000"/>
                        </a:lnSpc>
                        <a:spcAft>
                          <a:spcPts val="0"/>
                        </a:spcAft>
                      </a:pPr>
                      <a:r>
                        <a:rPr lang="en-US" sz="1600" kern="1200" dirty="0" smtClean="0">
                          <a:solidFill>
                            <a:schemeClr val="dk1"/>
                          </a:solidFill>
                          <a:latin typeface="+mn-lt"/>
                          <a:ea typeface="+mn-ea"/>
                          <a:cs typeface="+mn-cs"/>
                        </a:rPr>
                        <a:t>0.002</a:t>
                      </a:r>
                    </a:p>
                  </a:txBody>
                  <a:tcPr marL="68580" marR="68580" marT="0" marB="0"/>
                </a:tc>
                <a:tc>
                  <a:txBody>
                    <a:bodyPr/>
                    <a:lstStyle/>
                    <a:p>
                      <a:pPr rtl="1"/>
                      <a:r>
                        <a:rPr lang="en-US" dirty="0" smtClean="0"/>
                        <a:t>72</a:t>
                      </a:r>
                      <a:endParaRPr lang="ar-SA" dirty="0"/>
                    </a:p>
                  </a:txBody>
                  <a:tcPr/>
                </a:tc>
                <a:tc>
                  <a:txBody>
                    <a:bodyPr/>
                    <a:lstStyle/>
                    <a:p>
                      <a:pPr rtl="1"/>
                      <a:r>
                        <a:rPr lang="en-US" dirty="0" smtClean="0"/>
                        <a:t>D</a:t>
                      </a:r>
                      <a:endParaRPr lang="ar-SA" dirty="0"/>
                    </a:p>
                  </a:txBody>
                  <a:tcPr/>
                </a:tc>
              </a:tr>
            </a:tbl>
          </a:graphicData>
        </a:graphic>
      </p:graphicFrame>
      <p:pic>
        <p:nvPicPr>
          <p:cNvPr id="8" name="Picture 4"/>
          <p:cNvPicPr>
            <a:picLocks noGrp="1" noChangeAspect="1" noChangeArrowheads="1"/>
          </p:cNvPicPr>
          <p:nvPr>
            <p:ph idx="1"/>
          </p:nvPr>
        </p:nvPicPr>
        <p:blipFill>
          <a:blip r:embed="rId2"/>
          <a:srcRect/>
          <a:stretch>
            <a:fillRect/>
          </a:stretch>
        </p:blipFill>
        <p:spPr bwMode="auto">
          <a:xfrm>
            <a:off x="381000" y="3221221"/>
            <a:ext cx="8540361" cy="3103379"/>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762000"/>
          </a:xfrm>
        </p:spPr>
        <p:txBody>
          <a:bodyPr>
            <a:normAutofit/>
          </a:bodyPr>
          <a:lstStyle/>
          <a:p>
            <a:pPr algn="l"/>
            <a:r>
              <a:rPr lang="en-US" sz="2800" dirty="0" smtClean="0"/>
              <a:t>Footings plan:</a:t>
            </a:r>
            <a:endParaRPr lang="ar-SA" sz="2800" dirty="0"/>
          </a:p>
        </p:txBody>
      </p:sp>
      <p:pic>
        <p:nvPicPr>
          <p:cNvPr id="9" name="عنصر نائب للمحتوى 8" descr="footings.PNG"/>
          <p:cNvPicPr>
            <a:picLocks noGrp="1" noChangeAspect="1"/>
          </p:cNvPicPr>
          <p:nvPr>
            <p:ph idx="1"/>
          </p:nvPr>
        </p:nvPicPr>
        <p:blipFill>
          <a:blip r:embed="rId2"/>
          <a:stretch>
            <a:fillRect/>
          </a:stretch>
        </p:blipFill>
        <p:spPr>
          <a:xfrm>
            <a:off x="1371600" y="1243730"/>
            <a:ext cx="5943600" cy="4882433"/>
          </a:xfrm>
        </p:spPr>
      </p:pic>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ar-SA" smtClean="0"/>
              <a:pPr/>
              <a:t>27</a:t>
            </a:fld>
            <a:endParaRPr lang="ar-S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عنوان 10"/>
          <p:cNvSpPr>
            <a:spLocks noGrp="1"/>
          </p:cNvSpPr>
          <p:nvPr>
            <p:ph type="title"/>
          </p:nvPr>
        </p:nvSpPr>
        <p:spPr>
          <a:xfrm>
            <a:off x="457200" y="609600"/>
            <a:ext cx="8229600" cy="914400"/>
          </a:xfrm>
        </p:spPr>
        <p:txBody>
          <a:bodyPr>
            <a:normAutofit/>
          </a:bodyPr>
          <a:lstStyle/>
          <a:p>
            <a:r>
              <a:rPr lang="en-US" sz="2800" dirty="0" smtClean="0"/>
              <a:t>Footing detail:</a:t>
            </a:r>
            <a:endParaRPr lang="en-US" sz="2800" dirty="0"/>
          </a:p>
        </p:txBody>
      </p:sp>
      <p:pic>
        <p:nvPicPr>
          <p:cNvPr id="10" name="عنصر نائب للمحتوى 9" descr="footing.PNG"/>
          <p:cNvPicPr>
            <a:picLocks noGrp="1" noChangeAspect="1"/>
          </p:cNvPicPr>
          <p:nvPr>
            <p:ph idx="1"/>
          </p:nvPr>
        </p:nvPicPr>
        <p:blipFill>
          <a:blip r:embed="rId2"/>
          <a:stretch>
            <a:fillRect/>
          </a:stretch>
        </p:blipFill>
        <p:spPr>
          <a:xfrm>
            <a:off x="1676400" y="1752600"/>
            <a:ext cx="5668568" cy="4144963"/>
          </a:xfrm>
        </p:spPr>
      </p:pic>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t>Retaining wall:</a:t>
            </a:r>
            <a:endParaRPr lang="en-US" sz="2800" dirty="0"/>
          </a:p>
        </p:txBody>
      </p:sp>
      <p:pic>
        <p:nvPicPr>
          <p:cNvPr id="7" name="عنصر نائب للمحتوى 6" descr="retain.PNG"/>
          <p:cNvPicPr>
            <a:picLocks noGrp="1" noChangeAspect="1"/>
          </p:cNvPicPr>
          <p:nvPr>
            <p:ph idx="1"/>
          </p:nvPr>
        </p:nvPicPr>
        <p:blipFill>
          <a:blip r:embed="rId2"/>
          <a:stretch>
            <a:fillRect/>
          </a:stretch>
        </p:blipFill>
        <p:spPr>
          <a:xfrm>
            <a:off x="2667000" y="1059488"/>
            <a:ext cx="5105400" cy="5227874"/>
          </a:xfrm>
        </p:spPr>
      </p:pic>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dirty="0" smtClean="0"/>
              <a:t>Outline:</a:t>
            </a:r>
            <a:endParaRPr lang="en-US" dirty="0"/>
          </a:p>
        </p:txBody>
      </p:sp>
      <p:sp>
        <p:nvSpPr>
          <p:cNvPr id="3" name="Content Placeholder 2"/>
          <p:cNvSpPr>
            <a:spLocks noGrp="1"/>
          </p:cNvSpPr>
          <p:nvPr>
            <p:ph idx="1"/>
          </p:nvPr>
        </p:nvSpPr>
        <p:spPr>
          <a:xfrm>
            <a:off x="1365997" y="1295400"/>
            <a:ext cx="6412006" cy="4830763"/>
          </a:xfrm>
        </p:spPr>
        <p:txBody>
          <a:bodyPr/>
          <a:lstStyle/>
          <a:p>
            <a:r>
              <a:rPr lang="en-US" sz="2400" dirty="0" smtClean="0">
                <a:solidFill>
                  <a:schemeClr val="accent2">
                    <a:lumMod val="50000"/>
                  </a:schemeClr>
                </a:solidFill>
              </a:rPr>
              <a:t>introduction</a:t>
            </a:r>
          </a:p>
          <a:p>
            <a:r>
              <a:rPr lang="en-US" sz="2400" dirty="0" smtClean="0">
                <a:solidFill>
                  <a:schemeClr val="accent2">
                    <a:lumMod val="50000"/>
                  </a:schemeClr>
                </a:solidFill>
              </a:rPr>
              <a:t>Architectural design.</a:t>
            </a:r>
          </a:p>
          <a:p>
            <a:r>
              <a:rPr lang="en-US" sz="2400" dirty="0" smtClean="0">
                <a:solidFill>
                  <a:schemeClr val="accent2">
                    <a:lumMod val="50000"/>
                  </a:schemeClr>
                </a:solidFill>
              </a:rPr>
              <a:t>Structural design.</a:t>
            </a:r>
          </a:p>
          <a:p>
            <a:r>
              <a:rPr lang="en-US" sz="2400" dirty="0" smtClean="0">
                <a:solidFill>
                  <a:schemeClr val="accent2">
                    <a:lumMod val="50000"/>
                  </a:schemeClr>
                </a:solidFill>
              </a:rPr>
              <a:t>Environmental design.</a:t>
            </a:r>
          </a:p>
          <a:p>
            <a:r>
              <a:rPr lang="en-US" sz="2400" dirty="0" smtClean="0">
                <a:solidFill>
                  <a:schemeClr val="accent2">
                    <a:lumMod val="50000"/>
                  </a:schemeClr>
                </a:solidFill>
              </a:rPr>
              <a:t>Mechanical design.</a:t>
            </a:r>
          </a:p>
          <a:p>
            <a:r>
              <a:rPr lang="en-US" sz="2400" dirty="0" smtClean="0">
                <a:solidFill>
                  <a:schemeClr val="accent2">
                    <a:lumMod val="50000"/>
                  </a:schemeClr>
                </a:solidFill>
              </a:rPr>
              <a:t>Electrical design.</a:t>
            </a:r>
          </a:p>
          <a:p>
            <a:r>
              <a:rPr lang="en-US" sz="2400" dirty="0" smtClean="0">
                <a:solidFill>
                  <a:schemeClr val="accent2">
                    <a:lumMod val="50000"/>
                  </a:schemeClr>
                </a:solidFill>
              </a:rPr>
              <a:t>Solution to common existing problems.</a:t>
            </a:r>
          </a:p>
          <a:p>
            <a:endParaRPr lang="en-US" dirty="0" smtClean="0"/>
          </a:p>
        </p:txBody>
      </p:sp>
      <p:sp>
        <p:nvSpPr>
          <p:cNvPr id="5" name="Footer Placeholder 4"/>
          <p:cNvSpPr>
            <a:spLocks noGrp="1"/>
          </p:cNvSpPr>
          <p:nvPr>
            <p:ph type="ftr" sz="quarter" idx="11"/>
          </p:nvPr>
        </p:nvSpPr>
        <p:spPr/>
        <p:txBody>
          <a:bodyPr/>
          <a:lstStyle/>
          <a:p>
            <a:r>
              <a:rPr lang="en-US" dirty="0" smtClean="0"/>
              <a:t>Masjid Design</a:t>
            </a:r>
          </a:p>
          <a:p>
            <a:endParaRPr lang="en-US" dirty="0"/>
          </a:p>
        </p:txBody>
      </p:sp>
      <p:sp>
        <p:nvSpPr>
          <p:cNvPr id="6" name="Slide Number Placeholder 5"/>
          <p:cNvSpPr>
            <a:spLocks noGrp="1"/>
          </p:cNvSpPr>
          <p:nvPr>
            <p:ph type="sldNum" sz="quarter" idx="12"/>
          </p:nvPr>
        </p:nvSpPr>
        <p:spPr/>
        <p:txBody>
          <a:bodyPr/>
          <a:lstStyle/>
          <a:p>
            <a:fld id="{26B73CA7-29A5-4015-A1D0-5DB764762A4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t>Dome Design</a:t>
            </a:r>
            <a:endParaRPr lang="ar-SA" sz="2800" dirty="0"/>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dirty="0" smtClean="0"/>
              <a:t>Masjid Design</a:t>
            </a:r>
            <a:endParaRPr lang="en-US" dirty="0"/>
          </a:p>
        </p:txBody>
      </p:sp>
      <p:sp>
        <p:nvSpPr>
          <p:cNvPr id="6" name="عنصر نائب لرقم الشريحة 5"/>
          <p:cNvSpPr>
            <a:spLocks noGrp="1"/>
          </p:cNvSpPr>
          <p:nvPr>
            <p:ph type="sldNum" sz="quarter" idx="12"/>
          </p:nvPr>
        </p:nvSpPr>
        <p:spPr/>
        <p:txBody>
          <a:bodyPr/>
          <a:lstStyle/>
          <a:p>
            <a:fld id="{26B73CA7-29A5-4015-A1D0-5DB764762A4B}" type="slidenum">
              <a:rPr lang="ar-SA" smtClean="0"/>
              <a:pPr/>
              <a:t>30</a:t>
            </a:fld>
            <a:endParaRPr lang="ar-SA"/>
          </a:p>
        </p:txBody>
      </p:sp>
      <p:pic>
        <p:nvPicPr>
          <p:cNvPr id="7" name="عنصر نائب للمحتوى 6"/>
          <p:cNvPicPr>
            <a:picLocks noGrp="1"/>
          </p:cNvPicPr>
          <p:nvPr>
            <p:ph idx="1"/>
          </p:nvPr>
        </p:nvPicPr>
        <p:blipFill>
          <a:blip r:embed="rId2">
            <a:lum contrast="40000"/>
          </a:blip>
          <a:srcRect/>
          <a:stretch>
            <a:fillRect/>
          </a:stretch>
        </p:blipFill>
        <p:spPr bwMode="auto">
          <a:xfrm>
            <a:off x="2057400" y="1600200"/>
            <a:ext cx="4953000" cy="4147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t>Dome Design</a:t>
            </a:r>
            <a:endParaRPr lang="ar-SA" sz="2800" dirty="0"/>
          </a:p>
        </p:txBody>
      </p:sp>
      <p:sp>
        <p:nvSpPr>
          <p:cNvPr id="3" name="عنصر نائب للمحتوى 2"/>
          <p:cNvSpPr>
            <a:spLocks noGrp="1"/>
          </p:cNvSpPr>
          <p:nvPr>
            <p:ph idx="1"/>
          </p:nvPr>
        </p:nvSpPr>
        <p:spPr/>
        <p:txBody>
          <a:bodyPr>
            <a:normAutofit/>
          </a:bodyPr>
          <a:lstStyle/>
          <a:p>
            <a:r>
              <a:rPr lang="en-US" sz="2400" dirty="0" smtClean="0">
                <a:solidFill>
                  <a:schemeClr val="accent2">
                    <a:lumMod val="50000"/>
                  </a:schemeClr>
                </a:solidFill>
              </a:rPr>
              <a:t>Live Load=1KN/m2</a:t>
            </a:r>
          </a:p>
          <a:p>
            <a:r>
              <a:rPr lang="en-US" sz="2400" dirty="0" smtClean="0">
                <a:solidFill>
                  <a:schemeClr val="accent2">
                    <a:lumMod val="50000"/>
                  </a:schemeClr>
                </a:solidFill>
              </a:rPr>
              <a:t>Radius for Dome=8m</a:t>
            </a:r>
          </a:p>
          <a:p>
            <a:r>
              <a:rPr lang="en-US" sz="2400" dirty="0" smtClean="0">
                <a:solidFill>
                  <a:schemeClr val="accent2">
                    <a:lumMod val="50000"/>
                  </a:schemeClr>
                </a:solidFill>
              </a:rPr>
              <a:t>Max. height =8m</a:t>
            </a:r>
          </a:p>
          <a:p>
            <a:r>
              <a:rPr lang="en-US" sz="2400" dirty="0" smtClean="0">
                <a:solidFill>
                  <a:schemeClr val="accent2">
                    <a:lumMod val="50000"/>
                  </a:schemeClr>
                </a:solidFill>
              </a:rPr>
              <a:t>θ= 90</a:t>
            </a:r>
          </a:p>
          <a:p>
            <a:r>
              <a:rPr lang="en-US" sz="2400" dirty="0" smtClean="0">
                <a:solidFill>
                  <a:schemeClr val="accent2">
                    <a:lumMod val="50000"/>
                  </a:schemeClr>
                </a:solidFill>
              </a:rPr>
              <a:t>Pu=36KN</a:t>
            </a:r>
          </a:p>
          <a:p>
            <a:r>
              <a:rPr lang="en-US" sz="2400" dirty="0" smtClean="0">
                <a:solidFill>
                  <a:schemeClr val="accent2">
                    <a:lumMod val="50000"/>
                  </a:schemeClr>
                </a:solidFill>
              </a:rPr>
              <a:t>As=300mm2/m </a:t>
            </a:r>
            <a:r>
              <a:rPr lang="en-US" sz="2400" dirty="0" smtClean="0">
                <a:solidFill>
                  <a:schemeClr val="accent2">
                    <a:lumMod val="50000"/>
                  </a:schemeClr>
                </a:solidFill>
                <a:cs typeface="Arial"/>
              </a:rPr>
              <a:t>→1</a:t>
            </a:r>
            <a:r>
              <a:rPr lang="en-US" sz="2400" dirty="0" smtClean="0">
                <a:solidFill>
                  <a:schemeClr val="accent2">
                    <a:lumMod val="50000"/>
                  </a:schemeClr>
                </a:solidFill>
              </a:rPr>
              <a:t> θ20/200mm.</a:t>
            </a:r>
          </a:p>
          <a:p>
            <a:endParaRPr lang="ar-SA" sz="2400" dirty="0">
              <a:solidFill>
                <a:schemeClr val="accent2">
                  <a:lumMod val="50000"/>
                </a:schemeClr>
              </a:solidFill>
            </a:endParaRPr>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ar-SA" smtClean="0"/>
              <a:pPr/>
              <a:t>31</a:t>
            </a:fld>
            <a:endParaRPr lang="ar-S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9900" y="954741"/>
            <a:ext cx="7315200" cy="874059"/>
          </a:xfrm>
        </p:spPr>
        <p:txBody>
          <a:bodyPr>
            <a:normAutofit/>
          </a:bodyPr>
          <a:lstStyle/>
          <a:p>
            <a:r>
              <a:rPr lang="en-US" sz="2800" dirty="0" smtClean="0"/>
              <a:t>Minaret design:</a:t>
            </a:r>
            <a:endParaRPr lang="en-US" sz="2800" dirty="0"/>
          </a:p>
        </p:txBody>
      </p:sp>
      <p:sp>
        <p:nvSpPr>
          <p:cNvPr id="7" name="عنوان فرعي 6"/>
          <p:cNvSpPr>
            <a:spLocks noGrp="1"/>
          </p:cNvSpPr>
          <p:nvPr>
            <p:ph type="subTitle" idx="1"/>
          </p:nvPr>
        </p:nvSpPr>
        <p:spPr>
          <a:xfrm>
            <a:off x="622300" y="1905000"/>
            <a:ext cx="7531100" cy="3581400"/>
          </a:xfrm>
        </p:spPr>
        <p:txBody>
          <a:bodyPr>
            <a:normAutofit lnSpcReduction="10000"/>
          </a:bodyPr>
          <a:lstStyle/>
          <a:p>
            <a:r>
              <a:rPr lang="en-US" sz="2400" dirty="0" smtClean="0">
                <a:solidFill>
                  <a:schemeClr val="accent2">
                    <a:lumMod val="50000"/>
                  </a:schemeClr>
                </a:solidFill>
              </a:rPr>
              <a:t>Minaret is a critical part I structural design process because of its dimensions &amp; its </a:t>
            </a:r>
            <a:r>
              <a:rPr lang="en-US" sz="2400" dirty="0" smtClean="0">
                <a:solidFill>
                  <a:schemeClr val="accent2">
                    <a:lumMod val="50000"/>
                  </a:schemeClr>
                </a:solidFill>
              </a:rPr>
              <a:t>exposure </a:t>
            </a:r>
            <a:r>
              <a:rPr lang="en-US" sz="2400" dirty="0" smtClean="0">
                <a:solidFill>
                  <a:schemeClr val="accent2">
                    <a:lumMod val="50000"/>
                  </a:schemeClr>
                </a:solidFill>
              </a:rPr>
              <a:t>to wind loads.</a:t>
            </a:r>
          </a:p>
          <a:p>
            <a:r>
              <a:rPr lang="en-US" sz="2400" dirty="0" smtClean="0">
                <a:solidFill>
                  <a:schemeClr val="accent2">
                    <a:lumMod val="50000"/>
                  </a:schemeClr>
                </a:solidFill>
              </a:rPr>
              <a:t>prosperities of  the defined section:</a:t>
            </a:r>
          </a:p>
          <a:p>
            <a:r>
              <a:rPr lang="en-US" sz="2400" dirty="0" smtClean="0">
                <a:solidFill>
                  <a:schemeClr val="accent2">
                    <a:lumMod val="50000"/>
                  </a:schemeClr>
                </a:solidFill>
              </a:rPr>
              <a:t>Concrete </a:t>
            </a:r>
            <a:r>
              <a:rPr lang="en-US" sz="2400" dirty="0" err="1" smtClean="0">
                <a:solidFill>
                  <a:schemeClr val="accent2">
                    <a:lumMod val="50000"/>
                  </a:schemeClr>
                </a:solidFill>
              </a:rPr>
              <a:t>f’c</a:t>
            </a:r>
            <a:r>
              <a:rPr lang="en-US" sz="2400" dirty="0" smtClean="0">
                <a:solidFill>
                  <a:schemeClr val="accent2">
                    <a:lumMod val="50000"/>
                  </a:schemeClr>
                </a:solidFill>
              </a:rPr>
              <a:t>= 28 </a:t>
            </a:r>
            <a:r>
              <a:rPr lang="en-US" sz="2400" dirty="0" err="1" smtClean="0">
                <a:solidFill>
                  <a:schemeClr val="accent2">
                    <a:lumMod val="50000"/>
                  </a:schemeClr>
                </a:solidFill>
              </a:rPr>
              <a:t>Mpa</a:t>
            </a:r>
            <a:r>
              <a:rPr lang="en-US" sz="2400" dirty="0" smtClean="0">
                <a:solidFill>
                  <a:schemeClr val="accent2">
                    <a:lumMod val="50000"/>
                  </a:schemeClr>
                </a:solidFill>
              </a:rPr>
              <a:t>, ϒ=25 KN/M</a:t>
            </a:r>
            <a:r>
              <a:rPr lang="en-US" sz="2400" baseline="30000" dirty="0" smtClean="0">
                <a:solidFill>
                  <a:schemeClr val="accent2">
                    <a:lumMod val="50000"/>
                  </a:schemeClr>
                </a:solidFill>
              </a:rPr>
              <a:t>2</a:t>
            </a:r>
            <a:r>
              <a:rPr lang="en-US" sz="2400" dirty="0" smtClean="0">
                <a:solidFill>
                  <a:schemeClr val="accent2">
                    <a:lumMod val="50000"/>
                  </a:schemeClr>
                </a:solidFill>
              </a:rPr>
              <a:t>, E=2.5e8.</a:t>
            </a:r>
          </a:p>
          <a:p>
            <a:r>
              <a:rPr lang="en-US" sz="2400" dirty="0" smtClean="0">
                <a:solidFill>
                  <a:schemeClr val="accent2">
                    <a:lumMod val="50000"/>
                  </a:schemeClr>
                </a:solidFill>
              </a:rPr>
              <a:t>Super imposed dead load= 26.5 KN/m.</a:t>
            </a:r>
          </a:p>
          <a:p>
            <a:r>
              <a:rPr lang="en-US" sz="2400" dirty="0" smtClean="0">
                <a:solidFill>
                  <a:schemeClr val="accent2">
                    <a:lumMod val="50000"/>
                  </a:schemeClr>
                </a:solidFill>
              </a:rPr>
              <a:t>wind </a:t>
            </a:r>
            <a:r>
              <a:rPr lang="en-US" sz="2400" dirty="0" smtClean="0">
                <a:solidFill>
                  <a:schemeClr val="accent2">
                    <a:lumMod val="50000"/>
                  </a:schemeClr>
                </a:solidFill>
              </a:rPr>
              <a:t>load= 0.065754KN/m</a:t>
            </a:r>
          </a:p>
          <a:p>
            <a:endParaRPr lang="en-US" dirty="0"/>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457200" y="609600"/>
            <a:ext cx="3008312" cy="762000"/>
          </a:xfrm>
        </p:spPr>
        <p:txBody>
          <a:bodyPr>
            <a:normAutofit fontScale="90000"/>
          </a:bodyPr>
          <a:lstStyle/>
          <a:p>
            <a:r>
              <a:rPr lang="en-US" sz="3100" dirty="0" smtClean="0"/>
              <a:t>SAP checks:</a:t>
            </a:r>
            <a:r>
              <a:rPr lang="en-US" dirty="0" smtClean="0"/>
              <a:t/>
            </a:r>
            <a:br>
              <a:rPr lang="en-US" dirty="0" smtClean="0"/>
            </a:br>
            <a:endParaRPr lang="en-US" dirty="0"/>
          </a:p>
        </p:txBody>
      </p:sp>
      <p:sp>
        <p:nvSpPr>
          <p:cNvPr id="9" name="عنصر نائب للنص 8"/>
          <p:cNvSpPr>
            <a:spLocks noGrp="1"/>
          </p:cNvSpPr>
          <p:nvPr>
            <p:ph type="body" sz="half" idx="2"/>
          </p:nvPr>
        </p:nvSpPr>
        <p:spPr>
          <a:xfrm>
            <a:off x="609600" y="1295400"/>
            <a:ext cx="2971800" cy="4851398"/>
          </a:xfrm>
        </p:spPr>
        <p:txBody>
          <a:bodyPr>
            <a:normAutofit/>
          </a:bodyPr>
          <a:lstStyle/>
          <a:p>
            <a:pPr>
              <a:buFont typeface="Arial" pitchFamily="34" charset="0"/>
              <a:buChar char="•"/>
            </a:pPr>
            <a:r>
              <a:rPr lang="en-US" sz="2400" dirty="0" smtClean="0">
                <a:solidFill>
                  <a:schemeClr val="accent2">
                    <a:lumMod val="50000"/>
                  </a:schemeClr>
                </a:solidFill>
              </a:rPr>
              <a:t> Compatibility</a:t>
            </a:r>
            <a:endParaRPr lang="en-US" sz="2400" dirty="0">
              <a:solidFill>
                <a:schemeClr val="accent2">
                  <a:lumMod val="50000"/>
                </a:schemeClr>
              </a:solidFill>
            </a:endParaRPr>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33</a:t>
            </a:fld>
            <a:endParaRPr lang="en-US"/>
          </a:p>
        </p:txBody>
      </p:sp>
      <p:pic>
        <p:nvPicPr>
          <p:cNvPr id="11" name="صورة 10" descr="MINARET DEFORMEDD SHAPE.PNG"/>
          <p:cNvPicPr>
            <a:picLocks noChangeAspect="1"/>
          </p:cNvPicPr>
          <p:nvPr/>
        </p:nvPicPr>
        <p:blipFill>
          <a:blip r:embed="rId2"/>
          <a:stretch>
            <a:fillRect/>
          </a:stretch>
        </p:blipFill>
        <p:spPr>
          <a:xfrm>
            <a:off x="4724400" y="1447800"/>
            <a:ext cx="3333918" cy="44958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فرعي 8"/>
          <p:cNvSpPr>
            <a:spLocks noGrp="1"/>
          </p:cNvSpPr>
          <p:nvPr>
            <p:ph type="subTitle" idx="1"/>
          </p:nvPr>
        </p:nvSpPr>
        <p:spPr>
          <a:xfrm>
            <a:off x="685800" y="685800"/>
            <a:ext cx="7162800" cy="5410200"/>
          </a:xfrm>
        </p:spPr>
        <p:txBody>
          <a:bodyPr>
            <a:normAutofit/>
          </a:bodyPr>
          <a:lstStyle/>
          <a:p>
            <a:pPr>
              <a:lnSpc>
                <a:spcPct val="100000"/>
              </a:lnSpc>
              <a:buFont typeface="Arial" pitchFamily="34" charset="0"/>
              <a:buChar char="•"/>
            </a:pPr>
            <a:r>
              <a:rPr lang="en-US" sz="2400" dirty="0" smtClean="0">
                <a:solidFill>
                  <a:schemeClr val="accent2">
                    <a:lumMod val="50000"/>
                  </a:schemeClr>
                </a:solidFill>
              </a:rPr>
              <a:t> </a:t>
            </a:r>
            <a:r>
              <a:rPr lang="en-US" sz="2000" dirty="0" smtClean="0">
                <a:solidFill>
                  <a:schemeClr val="accent2">
                    <a:lumMod val="50000"/>
                  </a:schemeClr>
                </a:solidFill>
              </a:rPr>
              <a:t>Equilibrium check:</a:t>
            </a:r>
          </a:p>
          <a:p>
            <a:pPr>
              <a:lnSpc>
                <a:spcPct val="100000"/>
              </a:lnSpc>
            </a:pPr>
            <a:r>
              <a:rPr lang="en-US" sz="2000" dirty="0" smtClean="0">
                <a:solidFill>
                  <a:schemeClr val="accent2">
                    <a:lumMod val="50000"/>
                  </a:schemeClr>
                </a:solidFill>
              </a:rPr>
              <a:t>Reading from SAP= 2153.4 KN.</a:t>
            </a:r>
          </a:p>
          <a:p>
            <a:pPr>
              <a:lnSpc>
                <a:spcPct val="100000"/>
              </a:lnSpc>
            </a:pPr>
            <a:r>
              <a:rPr lang="en-US" sz="2000" dirty="0" smtClean="0">
                <a:solidFill>
                  <a:schemeClr val="accent2">
                    <a:lumMod val="50000"/>
                  </a:schemeClr>
                </a:solidFill>
              </a:rPr>
              <a:t>Total= 1702+26.5*3.7*4+59.7= 2145.9 KN</a:t>
            </a:r>
          </a:p>
          <a:p>
            <a:pPr>
              <a:lnSpc>
                <a:spcPct val="100000"/>
              </a:lnSpc>
            </a:pPr>
            <a:r>
              <a:rPr lang="en-US" sz="2000" dirty="0" smtClean="0">
                <a:solidFill>
                  <a:schemeClr val="accent2">
                    <a:lumMod val="50000"/>
                  </a:schemeClr>
                </a:solidFill>
              </a:rPr>
              <a:t>Error= 0 %</a:t>
            </a:r>
          </a:p>
          <a:p>
            <a:pPr lvl="0">
              <a:lnSpc>
                <a:spcPct val="100000"/>
              </a:lnSpc>
              <a:buFont typeface="Arial" pitchFamily="34" charset="0"/>
              <a:buChar char="•"/>
            </a:pPr>
            <a:r>
              <a:rPr lang="en-US" sz="2000" dirty="0" smtClean="0">
                <a:solidFill>
                  <a:schemeClr val="accent2">
                    <a:lumMod val="50000"/>
                  </a:schemeClr>
                </a:solidFill>
              </a:rPr>
              <a:t> Stress-strain check:</a:t>
            </a:r>
          </a:p>
          <a:p>
            <a:pPr>
              <a:lnSpc>
                <a:spcPct val="100000"/>
              </a:lnSpc>
            </a:pPr>
            <a:r>
              <a:rPr lang="en-US" sz="2000" dirty="0" smtClean="0">
                <a:solidFill>
                  <a:schemeClr val="accent2">
                    <a:lumMod val="50000"/>
                  </a:schemeClr>
                </a:solidFill>
              </a:rPr>
              <a:t>NL= -244.3 </a:t>
            </a:r>
            <a:r>
              <a:rPr lang="en-US" sz="2000" dirty="0" err="1" smtClean="0">
                <a:solidFill>
                  <a:schemeClr val="accent2">
                    <a:lumMod val="50000"/>
                  </a:schemeClr>
                </a:solidFill>
              </a:rPr>
              <a:t>KN.m</a:t>
            </a:r>
            <a:endParaRPr lang="en-US" sz="2000" dirty="0" smtClean="0">
              <a:solidFill>
                <a:schemeClr val="accent2">
                  <a:lumMod val="50000"/>
                </a:schemeClr>
              </a:solidFill>
            </a:endParaRPr>
          </a:p>
          <a:p>
            <a:pPr>
              <a:lnSpc>
                <a:spcPct val="100000"/>
              </a:lnSpc>
            </a:pPr>
            <a:r>
              <a:rPr lang="en-US" sz="2000" dirty="0" smtClean="0">
                <a:solidFill>
                  <a:schemeClr val="accent2">
                    <a:lumMod val="50000"/>
                  </a:schemeClr>
                </a:solidFill>
              </a:rPr>
              <a:t>F</a:t>
            </a:r>
            <a:r>
              <a:rPr lang="en-US" sz="2000" baseline="-25000" dirty="0" smtClean="0">
                <a:solidFill>
                  <a:schemeClr val="accent2">
                    <a:lumMod val="50000"/>
                  </a:schemeClr>
                </a:solidFill>
              </a:rPr>
              <a:t>22 </a:t>
            </a:r>
            <a:r>
              <a:rPr lang="en-US" sz="2000" dirty="0" smtClean="0">
                <a:solidFill>
                  <a:schemeClr val="accent2">
                    <a:lumMod val="50000"/>
                  </a:schemeClr>
                </a:solidFill>
              </a:rPr>
              <a:t>from SAP= -224 </a:t>
            </a:r>
            <a:r>
              <a:rPr lang="en-US" sz="2000" dirty="0" err="1" smtClean="0">
                <a:solidFill>
                  <a:schemeClr val="accent2">
                    <a:lumMod val="50000"/>
                  </a:schemeClr>
                </a:solidFill>
              </a:rPr>
              <a:t>KN.m</a:t>
            </a:r>
            <a:endParaRPr lang="en-US" sz="2000" dirty="0" smtClean="0">
              <a:solidFill>
                <a:schemeClr val="accent2">
                  <a:lumMod val="50000"/>
                </a:schemeClr>
              </a:solidFill>
            </a:endParaRPr>
          </a:p>
          <a:p>
            <a:pPr lvl="0">
              <a:lnSpc>
                <a:spcPct val="100000"/>
              </a:lnSpc>
              <a:buFont typeface="Arial" pitchFamily="34" charset="0"/>
              <a:buChar char="•"/>
            </a:pPr>
            <a:r>
              <a:rPr lang="en-US" sz="2000" dirty="0" smtClean="0">
                <a:solidFill>
                  <a:schemeClr val="accent2">
                    <a:lumMod val="50000"/>
                  </a:schemeClr>
                </a:solidFill>
              </a:rPr>
              <a:t> Base shear check:</a:t>
            </a:r>
          </a:p>
          <a:p>
            <a:pPr>
              <a:lnSpc>
                <a:spcPct val="100000"/>
              </a:lnSpc>
            </a:pPr>
            <a:r>
              <a:rPr lang="en-US" sz="2000" dirty="0" smtClean="0">
                <a:solidFill>
                  <a:schemeClr val="accent2">
                    <a:lumMod val="50000"/>
                  </a:schemeClr>
                </a:solidFill>
              </a:rPr>
              <a:t>Tb from SAP= 0.04 sec. Vs from SAP= 286 tonne.</a:t>
            </a:r>
          </a:p>
          <a:p>
            <a:r>
              <a:rPr lang="en-US" sz="2000" dirty="0" smtClean="0">
                <a:solidFill>
                  <a:schemeClr val="accent2">
                    <a:lumMod val="50000"/>
                  </a:schemeClr>
                </a:solidFill>
              </a:rPr>
              <a:t>Vs from Tb hand= 267.5 tonne.</a:t>
            </a:r>
          </a:p>
          <a:p>
            <a:endParaRPr lang="en-US" dirty="0"/>
          </a:p>
        </p:txBody>
      </p:sp>
      <p:sp>
        <p:nvSpPr>
          <p:cNvPr id="5" name="عنصر نائب للتاريخ 4"/>
          <p:cNvSpPr>
            <a:spLocks noGrp="1"/>
          </p:cNvSpPr>
          <p:nvPr>
            <p:ph type="dt" sz="half" idx="10"/>
          </p:nvPr>
        </p:nvSpPr>
        <p:spPr/>
        <p:txBody>
          <a:bodyPr/>
          <a:lstStyle/>
          <a:p>
            <a:fld id="{117A9860-2947-4549-A25A-C7ACC9B80A49}" type="datetime4">
              <a:rPr lang="en-US" smtClean="0"/>
              <a:pPr/>
              <a:t>January 7, 2013</a:t>
            </a:fld>
            <a:endParaRPr lang="en-US"/>
          </a:p>
        </p:txBody>
      </p:sp>
      <p:sp>
        <p:nvSpPr>
          <p:cNvPr id="6" name="عنصر نائب للتذييل 5"/>
          <p:cNvSpPr>
            <a:spLocks noGrp="1"/>
          </p:cNvSpPr>
          <p:nvPr>
            <p:ph type="ftr" sz="quarter" idx="11"/>
          </p:nvPr>
        </p:nvSpPr>
        <p:spPr/>
        <p:txBody>
          <a:bodyPr/>
          <a:lstStyle/>
          <a:p>
            <a:r>
              <a:rPr lang="en-US" smtClean="0"/>
              <a:t>Sample footer</a:t>
            </a:r>
            <a:endParaRPr lang="en-US"/>
          </a:p>
        </p:txBody>
      </p:sp>
      <p:sp>
        <p:nvSpPr>
          <p:cNvPr id="7" name="عنصر نائب لرقم الشريحة 6"/>
          <p:cNvSpPr>
            <a:spLocks noGrp="1"/>
          </p:cNvSpPr>
          <p:nvPr>
            <p:ph type="sldNum" sz="quarter" idx="12"/>
          </p:nvPr>
        </p:nvSpPr>
        <p:spPr/>
        <p:txBody>
          <a:bodyPr/>
          <a:lstStyle/>
          <a:p>
            <a:fld id="{26B73CA7-29A5-4015-A1D0-5DB764762A4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فرعي 7"/>
          <p:cNvSpPr>
            <a:spLocks noGrp="1"/>
          </p:cNvSpPr>
          <p:nvPr>
            <p:ph type="subTitle" idx="1"/>
          </p:nvPr>
        </p:nvSpPr>
        <p:spPr>
          <a:xfrm>
            <a:off x="533400" y="609600"/>
            <a:ext cx="7683500" cy="5410200"/>
          </a:xfrm>
        </p:spPr>
        <p:txBody>
          <a:bodyPr>
            <a:normAutofit fontScale="85000" lnSpcReduction="20000"/>
          </a:bodyPr>
          <a:lstStyle/>
          <a:p>
            <a:pPr lvl="0"/>
            <a:r>
              <a:rPr lang="en-US" sz="2400" dirty="0" smtClean="0">
                <a:solidFill>
                  <a:schemeClr val="accent2">
                    <a:lumMod val="50000"/>
                  </a:schemeClr>
                </a:solidFill>
              </a:rPr>
              <a:t>Wall design:</a:t>
            </a:r>
          </a:p>
          <a:p>
            <a:r>
              <a:rPr lang="en-US" sz="2400" dirty="0" smtClean="0">
                <a:solidFill>
                  <a:schemeClr val="accent2">
                    <a:lumMod val="50000"/>
                  </a:schemeClr>
                </a:solidFill>
              </a:rPr>
              <a:t>The shear wall is under tension =-224KN</a:t>
            </a:r>
          </a:p>
          <a:p>
            <a:r>
              <a:rPr lang="en-US" sz="2400" dirty="0" smtClean="0">
                <a:solidFill>
                  <a:schemeClr val="accent2">
                    <a:lumMod val="50000"/>
                  </a:schemeClr>
                </a:solidFill>
              </a:rPr>
              <a:t>As= F</a:t>
            </a:r>
            <a:r>
              <a:rPr lang="en-US" sz="2400" baseline="-25000" dirty="0" smtClean="0">
                <a:solidFill>
                  <a:schemeClr val="accent2">
                    <a:lumMod val="50000"/>
                  </a:schemeClr>
                </a:solidFill>
              </a:rPr>
              <a:t>22</a:t>
            </a:r>
            <a:r>
              <a:rPr lang="en-US" sz="2400" dirty="0" smtClean="0">
                <a:solidFill>
                  <a:schemeClr val="accent2">
                    <a:lumMod val="50000"/>
                  </a:schemeClr>
                </a:solidFill>
              </a:rPr>
              <a:t>/0.9fy= 0.59mm</a:t>
            </a:r>
            <a:r>
              <a:rPr lang="en-US" sz="2400" baseline="30000" dirty="0" smtClean="0">
                <a:solidFill>
                  <a:schemeClr val="accent2">
                    <a:lumMod val="50000"/>
                  </a:schemeClr>
                </a:solidFill>
              </a:rPr>
              <a:t>2 </a:t>
            </a:r>
            <a:endParaRPr lang="en-US" sz="2400" dirty="0" smtClean="0">
              <a:solidFill>
                <a:schemeClr val="accent2">
                  <a:lumMod val="50000"/>
                </a:schemeClr>
              </a:solidFill>
            </a:endParaRPr>
          </a:p>
          <a:p>
            <a:r>
              <a:rPr lang="en-US" sz="2400" dirty="0" smtClean="0">
                <a:solidFill>
                  <a:schemeClr val="accent2">
                    <a:lumMod val="50000"/>
                  </a:schemeClr>
                </a:solidFill>
              </a:rPr>
              <a:t>As min= 0.0018bd= As min=0.0018*b*d</a:t>
            </a:r>
          </a:p>
          <a:p>
            <a:r>
              <a:rPr lang="en-US" sz="2400" dirty="0" smtClean="0">
                <a:solidFill>
                  <a:schemeClr val="accent2">
                    <a:lumMod val="50000"/>
                  </a:schemeClr>
                </a:solidFill>
              </a:rPr>
              <a:t>As min=306 mm</a:t>
            </a:r>
            <a:r>
              <a:rPr lang="en-US" sz="2400" baseline="30000" dirty="0" smtClean="0">
                <a:solidFill>
                  <a:schemeClr val="accent2">
                    <a:lumMod val="50000"/>
                  </a:schemeClr>
                </a:solidFill>
              </a:rPr>
              <a:t>2</a:t>
            </a:r>
            <a:endParaRPr lang="en-US" sz="2400" dirty="0" smtClean="0">
              <a:solidFill>
                <a:schemeClr val="accent2">
                  <a:lumMod val="50000"/>
                </a:schemeClr>
              </a:solidFill>
            </a:endParaRPr>
          </a:p>
          <a:p>
            <a:r>
              <a:rPr lang="en-US" sz="2400" dirty="0" smtClean="0">
                <a:solidFill>
                  <a:schemeClr val="accent2">
                    <a:lumMod val="50000"/>
                  </a:schemeClr>
                </a:solidFill>
              </a:rPr>
              <a:t>As &lt; As min </a:t>
            </a:r>
            <a:r>
              <a:rPr lang="en-US" sz="2400" b="1" dirty="0" smtClean="0">
                <a:solidFill>
                  <a:schemeClr val="accent2">
                    <a:lumMod val="50000"/>
                  </a:schemeClr>
                </a:solidFill>
              </a:rPr>
              <a:t>-----</a:t>
            </a:r>
            <a:r>
              <a:rPr lang="en-US" sz="2400" b="1" dirty="0" smtClean="0">
                <a:solidFill>
                  <a:schemeClr val="accent2">
                    <a:lumMod val="50000"/>
                  </a:schemeClr>
                </a:solidFill>
                <a:sym typeface="Wingdings"/>
              </a:rPr>
              <a:t></a:t>
            </a:r>
            <a:r>
              <a:rPr lang="en-US" sz="2400" b="1" dirty="0" smtClean="0">
                <a:solidFill>
                  <a:schemeClr val="accent2">
                    <a:lumMod val="50000"/>
                  </a:schemeClr>
                </a:solidFill>
              </a:rPr>
              <a:t> use </a:t>
            </a:r>
            <a:r>
              <a:rPr lang="en-US" sz="2400" dirty="0" smtClean="0">
                <a:solidFill>
                  <a:schemeClr val="accent2">
                    <a:lumMod val="50000"/>
                  </a:schemeClr>
                </a:solidFill>
              </a:rPr>
              <a:t>As min</a:t>
            </a:r>
            <a:r>
              <a:rPr lang="en-US" sz="2400" b="1" dirty="0" smtClean="0">
                <a:solidFill>
                  <a:schemeClr val="accent2">
                    <a:lumMod val="50000"/>
                  </a:schemeClr>
                </a:solidFill>
              </a:rPr>
              <a:t> </a:t>
            </a:r>
            <a:endParaRPr lang="en-US" sz="2400" dirty="0" smtClean="0">
              <a:solidFill>
                <a:schemeClr val="accent2">
                  <a:lumMod val="50000"/>
                </a:schemeClr>
              </a:solidFill>
            </a:endParaRPr>
          </a:p>
          <a:p>
            <a:r>
              <a:rPr lang="en-US" sz="2400" dirty="0" smtClean="0">
                <a:solidFill>
                  <a:schemeClr val="accent2">
                    <a:lumMod val="50000"/>
                  </a:schemeClr>
                </a:solidFill>
              </a:rPr>
              <a:t>Number of bars needed= As min/Ø</a:t>
            </a:r>
          </a:p>
          <a:p>
            <a:r>
              <a:rPr lang="en-US" sz="2400" dirty="0" smtClean="0">
                <a:solidFill>
                  <a:schemeClr val="accent2">
                    <a:lumMod val="50000"/>
                  </a:schemeClr>
                </a:solidFill>
              </a:rPr>
              <a:t>Ø=8mm</a:t>
            </a:r>
          </a:p>
          <a:p>
            <a:r>
              <a:rPr lang="en-US" sz="2400" dirty="0" smtClean="0">
                <a:solidFill>
                  <a:schemeClr val="accent2">
                    <a:lumMod val="50000"/>
                  </a:schemeClr>
                </a:solidFill>
              </a:rPr>
              <a:t>Number of bars needed=306/50.3= 6 bars</a:t>
            </a:r>
          </a:p>
          <a:p>
            <a:r>
              <a:rPr lang="en-US" sz="2400" dirty="0" smtClean="0">
                <a:solidFill>
                  <a:schemeClr val="accent2">
                    <a:lumMod val="50000"/>
                  </a:schemeClr>
                </a:solidFill>
              </a:rPr>
              <a:t>Use 6 Ø8 /m in both directions.</a:t>
            </a:r>
          </a:p>
          <a:p>
            <a:endParaRPr lang="en-US" dirty="0"/>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نص 8"/>
          <p:cNvSpPr>
            <a:spLocks noGrp="1"/>
          </p:cNvSpPr>
          <p:nvPr>
            <p:ph type="body" sz="half" idx="2"/>
          </p:nvPr>
        </p:nvSpPr>
        <p:spPr>
          <a:xfrm>
            <a:off x="533400" y="609600"/>
            <a:ext cx="7772400" cy="5537199"/>
          </a:xfrm>
        </p:spPr>
        <p:txBody>
          <a:bodyPr>
            <a:noAutofit/>
          </a:bodyPr>
          <a:lstStyle/>
          <a:p>
            <a:pPr>
              <a:lnSpc>
                <a:spcPct val="100000"/>
              </a:lnSpc>
            </a:pPr>
            <a:r>
              <a:rPr lang="en-US" sz="1800" dirty="0" smtClean="0">
                <a:solidFill>
                  <a:schemeClr val="accent2">
                    <a:lumMod val="50000"/>
                  </a:schemeClr>
                </a:solidFill>
              </a:rPr>
              <a:t>Assume </a:t>
            </a:r>
            <a:r>
              <a:rPr lang="en-US" sz="1800" dirty="0" err="1" smtClean="0">
                <a:solidFill>
                  <a:schemeClr val="accent2">
                    <a:lumMod val="50000"/>
                  </a:schemeClr>
                </a:solidFill>
              </a:rPr>
              <a:t>Q</a:t>
            </a:r>
            <a:r>
              <a:rPr lang="en-US" sz="1800" baseline="-25000" dirty="0" err="1" smtClean="0">
                <a:solidFill>
                  <a:schemeClr val="accent2">
                    <a:lumMod val="50000"/>
                  </a:schemeClr>
                </a:solidFill>
              </a:rPr>
              <a:t>all</a:t>
            </a:r>
            <a:r>
              <a:rPr lang="en-US" sz="1800" baseline="-25000" dirty="0" smtClean="0">
                <a:solidFill>
                  <a:schemeClr val="accent2">
                    <a:lumMod val="50000"/>
                  </a:schemeClr>
                </a:solidFill>
              </a:rPr>
              <a:t> </a:t>
            </a:r>
            <a:r>
              <a:rPr lang="en-US" sz="1800" dirty="0" smtClean="0">
                <a:solidFill>
                  <a:schemeClr val="accent2">
                    <a:lumMod val="50000"/>
                  </a:schemeClr>
                </a:solidFill>
              </a:rPr>
              <a:t>= 1000 KN , since the load is from earthquake we can increase </a:t>
            </a:r>
            <a:r>
              <a:rPr lang="en-US" sz="1800" dirty="0" err="1" smtClean="0">
                <a:solidFill>
                  <a:schemeClr val="accent2">
                    <a:lumMod val="50000"/>
                  </a:schemeClr>
                </a:solidFill>
              </a:rPr>
              <a:t>Q</a:t>
            </a:r>
            <a:r>
              <a:rPr lang="en-US" sz="1800" baseline="-25000" dirty="0" err="1" smtClean="0">
                <a:solidFill>
                  <a:schemeClr val="accent2">
                    <a:lumMod val="50000"/>
                  </a:schemeClr>
                </a:solidFill>
              </a:rPr>
              <a:t>all</a:t>
            </a:r>
            <a:r>
              <a:rPr lang="en-US" sz="1800" baseline="-25000" dirty="0" smtClean="0">
                <a:solidFill>
                  <a:schemeClr val="accent2">
                    <a:lumMod val="50000"/>
                  </a:schemeClr>
                </a:solidFill>
              </a:rPr>
              <a:t> </a:t>
            </a:r>
            <a:r>
              <a:rPr lang="en-US" sz="1800" dirty="0" smtClean="0">
                <a:solidFill>
                  <a:schemeClr val="accent2">
                    <a:lumMod val="50000"/>
                  </a:schemeClr>
                </a:solidFill>
              </a:rPr>
              <a:t>by 4/3 so </a:t>
            </a:r>
            <a:r>
              <a:rPr lang="en-US" sz="1800" dirty="0" err="1" smtClean="0">
                <a:solidFill>
                  <a:schemeClr val="accent2">
                    <a:lumMod val="50000"/>
                  </a:schemeClr>
                </a:solidFill>
              </a:rPr>
              <a:t>Q</a:t>
            </a:r>
            <a:r>
              <a:rPr lang="en-US" sz="1800" baseline="-25000" dirty="0" err="1" smtClean="0">
                <a:solidFill>
                  <a:schemeClr val="accent2">
                    <a:lumMod val="50000"/>
                  </a:schemeClr>
                </a:solidFill>
              </a:rPr>
              <a:t>all</a:t>
            </a:r>
            <a:r>
              <a:rPr lang="en-US" sz="1800" dirty="0" smtClean="0">
                <a:solidFill>
                  <a:schemeClr val="accent2">
                    <a:lumMod val="50000"/>
                  </a:schemeClr>
                </a:solidFill>
              </a:rPr>
              <a:t>=1333 KN.</a:t>
            </a:r>
          </a:p>
          <a:p>
            <a:pPr>
              <a:lnSpc>
                <a:spcPct val="100000"/>
              </a:lnSpc>
            </a:pPr>
            <a:r>
              <a:rPr lang="en-US" sz="1800" dirty="0" smtClean="0">
                <a:solidFill>
                  <a:schemeClr val="accent2">
                    <a:lumMod val="50000"/>
                  </a:schemeClr>
                </a:solidFill>
              </a:rPr>
              <a:t>The needed number of piles: </a:t>
            </a:r>
          </a:p>
          <a:p>
            <a:pPr>
              <a:lnSpc>
                <a:spcPct val="100000"/>
              </a:lnSpc>
            </a:pPr>
            <a:r>
              <a:rPr lang="en-US" sz="1800" dirty="0" smtClean="0">
                <a:solidFill>
                  <a:schemeClr val="accent2">
                    <a:lumMod val="50000"/>
                  </a:schemeClr>
                </a:solidFill>
              </a:rPr>
              <a:t>R≤ </a:t>
            </a:r>
            <a:r>
              <a:rPr lang="en-US" sz="1800" dirty="0" err="1" smtClean="0">
                <a:solidFill>
                  <a:schemeClr val="accent2">
                    <a:lumMod val="50000"/>
                  </a:schemeClr>
                </a:solidFill>
              </a:rPr>
              <a:t>Q</a:t>
            </a:r>
            <a:r>
              <a:rPr lang="en-US" sz="1800" baseline="-25000" dirty="0" err="1" smtClean="0">
                <a:solidFill>
                  <a:schemeClr val="accent2">
                    <a:lumMod val="50000"/>
                  </a:schemeClr>
                </a:solidFill>
              </a:rPr>
              <a:t>all</a:t>
            </a:r>
            <a:endParaRPr lang="en-US" sz="1800" dirty="0" smtClean="0">
              <a:solidFill>
                <a:schemeClr val="accent2">
                  <a:lumMod val="50000"/>
                </a:schemeClr>
              </a:solidFill>
            </a:endParaRPr>
          </a:p>
          <a:p>
            <a:pPr>
              <a:lnSpc>
                <a:spcPct val="100000"/>
              </a:lnSpc>
            </a:pPr>
            <a:r>
              <a:rPr lang="en-US" sz="1800" dirty="0" smtClean="0">
                <a:solidFill>
                  <a:schemeClr val="accent2">
                    <a:lumMod val="50000"/>
                  </a:schemeClr>
                </a:solidFill>
              </a:rPr>
              <a:t>P=2153.4 KN</a:t>
            </a:r>
          </a:p>
          <a:p>
            <a:pPr>
              <a:lnSpc>
                <a:spcPct val="100000"/>
              </a:lnSpc>
            </a:pPr>
            <a:r>
              <a:rPr lang="en-US" sz="1800" dirty="0" smtClean="0">
                <a:solidFill>
                  <a:schemeClr val="accent2">
                    <a:lumMod val="50000"/>
                  </a:schemeClr>
                </a:solidFill>
              </a:rPr>
              <a:t>N= 2153.4/1333= 1.66 --</a:t>
            </a:r>
            <a:r>
              <a:rPr lang="en-US" sz="1800" dirty="0" smtClean="0">
                <a:solidFill>
                  <a:schemeClr val="accent2">
                    <a:lumMod val="50000"/>
                  </a:schemeClr>
                </a:solidFill>
                <a:sym typeface="Wingdings"/>
              </a:rPr>
              <a:t></a:t>
            </a:r>
            <a:r>
              <a:rPr lang="en-US" sz="1800" dirty="0" smtClean="0">
                <a:solidFill>
                  <a:schemeClr val="accent2">
                    <a:lumMod val="50000"/>
                  </a:schemeClr>
                </a:solidFill>
              </a:rPr>
              <a:t> USE 2 Piles</a:t>
            </a:r>
          </a:p>
          <a:p>
            <a:pPr>
              <a:lnSpc>
                <a:spcPct val="100000"/>
              </a:lnSpc>
            </a:pPr>
            <a:r>
              <a:rPr lang="en-US" sz="1800" dirty="0" smtClean="0">
                <a:solidFill>
                  <a:schemeClr val="accent2">
                    <a:lumMod val="50000"/>
                  </a:schemeClr>
                </a:solidFill>
              </a:rPr>
              <a:t>Check if ok</a:t>
            </a:r>
          </a:p>
          <a:p>
            <a:pPr>
              <a:lnSpc>
                <a:spcPct val="100000"/>
              </a:lnSpc>
            </a:pPr>
            <a:r>
              <a:rPr lang="en-US" sz="1800" dirty="0" smtClean="0">
                <a:solidFill>
                  <a:schemeClr val="accent2">
                    <a:lumMod val="50000"/>
                  </a:schemeClr>
                </a:solidFill>
              </a:rPr>
              <a:t>R= P/N+ </a:t>
            </a:r>
            <a:r>
              <a:rPr lang="en-US" sz="1800" dirty="0" err="1" smtClean="0">
                <a:solidFill>
                  <a:schemeClr val="accent2">
                    <a:lumMod val="50000"/>
                  </a:schemeClr>
                </a:solidFill>
              </a:rPr>
              <a:t>M</a:t>
            </a:r>
            <a:r>
              <a:rPr lang="en-US" sz="1800" baseline="-25000" dirty="0" err="1" smtClean="0">
                <a:solidFill>
                  <a:schemeClr val="accent2">
                    <a:lumMod val="50000"/>
                  </a:schemeClr>
                </a:solidFill>
              </a:rPr>
              <a:t>x</a:t>
            </a:r>
            <a:r>
              <a:rPr lang="en-US" sz="1800" dirty="0" err="1" smtClean="0">
                <a:solidFill>
                  <a:schemeClr val="accent2">
                    <a:lumMod val="50000"/>
                  </a:schemeClr>
                </a:solidFill>
              </a:rPr>
              <a:t>Y</a:t>
            </a:r>
            <a:r>
              <a:rPr lang="en-US" sz="1800" baseline="-25000" dirty="0" err="1" smtClean="0">
                <a:solidFill>
                  <a:schemeClr val="accent2">
                    <a:lumMod val="50000"/>
                  </a:schemeClr>
                </a:solidFill>
              </a:rPr>
              <a:t>max</a:t>
            </a:r>
            <a:r>
              <a:rPr lang="en-US" sz="1800" dirty="0" smtClean="0">
                <a:solidFill>
                  <a:schemeClr val="accent2">
                    <a:lumMod val="50000"/>
                  </a:schemeClr>
                </a:solidFill>
              </a:rPr>
              <a:t>/∑Y</a:t>
            </a:r>
            <a:r>
              <a:rPr lang="en-US" sz="1800" baseline="30000" dirty="0" smtClean="0">
                <a:solidFill>
                  <a:schemeClr val="accent2">
                    <a:lumMod val="50000"/>
                  </a:schemeClr>
                </a:solidFill>
              </a:rPr>
              <a:t>2</a:t>
            </a:r>
            <a:r>
              <a:rPr lang="en-US" sz="1800" dirty="0" smtClean="0">
                <a:solidFill>
                  <a:schemeClr val="accent2">
                    <a:lumMod val="50000"/>
                  </a:schemeClr>
                </a:solidFill>
              </a:rPr>
              <a:t>+ </a:t>
            </a:r>
            <a:r>
              <a:rPr lang="en-US" sz="1800" dirty="0" err="1" smtClean="0">
                <a:solidFill>
                  <a:schemeClr val="accent2">
                    <a:lumMod val="50000"/>
                  </a:schemeClr>
                </a:solidFill>
              </a:rPr>
              <a:t>M</a:t>
            </a:r>
            <a:r>
              <a:rPr lang="en-US" sz="1800" baseline="-25000" dirty="0" err="1" smtClean="0">
                <a:solidFill>
                  <a:schemeClr val="accent2">
                    <a:lumMod val="50000"/>
                  </a:schemeClr>
                </a:solidFill>
              </a:rPr>
              <a:t>y</a:t>
            </a:r>
            <a:r>
              <a:rPr lang="en-US" sz="1800" dirty="0" err="1" smtClean="0">
                <a:solidFill>
                  <a:schemeClr val="accent2">
                    <a:lumMod val="50000"/>
                  </a:schemeClr>
                </a:solidFill>
              </a:rPr>
              <a:t>X</a:t>
            </a:r>
            <a:r>
              <a:rPr lang="en-US" sz="1800" baseline="-25000" dirty="0" err="1" smtClean="0">
                <a:solidFill>
                  <a:schemeClr val="accent2">
                    <a:lumMod val="50000"/>
                  </a:schemeClr>
                </a:solidFill>
              </a:rPr>
              <a:t>max</a:t>
            </a:r>
            <a:r>
              <a:rPr lang="en-US" sz="1800" dirty="0" smtClean="0">
                <a:solidFill>
                  <a:schemeClr val="accent2">
                    <a:lumMod val="50000"/>
                  </a:schemeClr>
                </a:solidFill>
              </a:rPr>
              <a:t>/∑X</a:t>
            </a:r>
            <a:r>
              <a:rPr lang="en-US" sz="1800" baseline="30000" dirty="0" smtClean="0">
                <a:solidFill>
                  <a:schemeClr val="accent2">
                    <a:lumMod val="50000"/>
                  </a:schemeClr>
                </a:solidFill>
              </a:rPr>
              <a:t>2</a:t>
            </a:r>
            <a:endParaRPr lang="en-US" sz="1800" dirty="0" smtClean="0">
              <a:solidFill>
                <a:schemeClr val="accent2">
                  <a:lumMod val="50000"/>
                </a:schemeClr>
              </a:solidFill>
            </a:endParaRPr>
          </a:p>
          <a:p>
            <a:pPr>
              <a:lnSpc>
                <a:spcPct val="100000"/>
              </a:lnSpc>
            </a:pPr>
            <a:r>
              <a:rPr lang="en-US" sz="1800" dirty="0" smtClean="0">
                <a:solidFill>
                  <a:schemeClr val="accent2">
                    <a:lumMod val="50000"/>
                  </a:schemeClr>
                </a:solidFill>
              </a:rPr>
              <a:t>When N=2 -</a:t>
            </a:r>
            <a:r>
              <a:rPr lang="en-US" sz="1800" dirty="0" smtClean="0">
                <a:solidFill>
                  <a:schemeClr val="accent2">
                    <a:lumMod val="50000"/>
                  </a:schemeClr>
                </a:solidFill>
                <a:sym typeface="Wingdings"/>
              </a:rPr>
              <a:t></a:t>
            </a:r>
            <a:r>
              <a:rPr lang="en-US" sz="1800" dirty="0" smtClean="0">
                <a:solidFill>
                  <a:schemeClr val="accent2">
                    <a:lumMod val="50000"/>
                  </a:schemeClr>
                </a:solidFill>
              </a:rPr>
              <a:t> R=2405.9 &gt; 1333 -</a:t>
            </a:r>
            <a:r>
              <a:rPr lang="en-US" sz="1800" dirty="0" smtClean="0">
                <a:solidFill>
                  <a:schemeClr val="accent2">
                    <a:lumMod val="50000"/>
                  </a:schemeClr>
                </a:solidFill>
                <a:sym typeface="Wingdings"/>
              </a:rPr>
              <a:t></a:t>
            </a:r>
            <a:r>
              <a:rPr lang="en-US" sz="1800" dirty="0" smtClean="0">
                <a:solidFill>
                  <a:schemeClr val="accent2">
                    <a:lumMod val="50000"/>
                  </a:schemeClr>
                </a:solidFill>
              </a:rPr>
              <a:t> not ok</a:t>
            </a:r>
          </a:p>
          <a:p>
            <a:pPr>
              <a:lnSpc>
                <a:spcPct val="100000"/>
              </a:lnSpc>
            </a:pPr>
            <a:r>
              <a:rPr lang="en-US" sz="1800" dirty="0" smtClean="0">
                <a:solidFill>
                  <a:schemeClr val="accent2">
                    <a:lumMod val="50000"/>
                  </a:schemeClr>
                </a:solidFill>
              </a:rPr>
              <a:t>When N=6 -</a:t>
            </a:r>
            <a:r>
              <a:rPr lang="en-US" sz="1800" dirty="0" smtClean="0">
                <a:solidFill>
                  <a:schemeClr val="accent2">
                    <a:lumMod val="50000"/>
                  </a:schemeClr>
                </a:solidFill>
                <a:sym typeface="Wingdings"/>
              </a:rPr>
              <a:t></a:t>
            </a:r>
            <a:r>
              <a:rPr lang="en-US" sz="1800" dirty="0" smtClean="0">
                <a:solidFill>
                  <a:schemeClr val="accent2">
                    <a:lumMod val="50000"/>
                  </a:schemeClr>
                </a:solidFill>
              </a:rPr>
              <a:t> R=1465.8 &gt; 1333 -</a:t>
            </a:r>
            <a:r>
              <a:rPr lang="en-US" sz="1800" dirty="0" smtClean="0">
                <a:solidFill>
                  <a:schemeClr val="accent2">
                    <a:lumMod val="50000"/>
                  </a:schemeClr>
                </a:solidFill>
                <a:sym typeface="Wingdings"/>
              </a:rPr>
              <a:t></a:t>
            </a:r>
            <a:r>
              <a:rPr lang="en-US" sz="1800" dirty="0" smtClean="0">
                <a:solidFill>
                  <a:schemeClr val="accent2">
                    <a:lumMod val="50000"/>
                  </a:schemeClr>
                </a:solidFill>
              </a:rPr>
              <a:t> not ok</a:t>
            </a:r>
          </a:p>
          <a:p>
            <a:pPr>
              <a:lnSpc>
                <a:spcPct val="100000"/>
              </a:lnSpc>
            </a:pPr>
            <a:r>
              <a:rPr lang="en-US" sz="1800" dirty="0" smtClean="0">
                <a:solidFill>
                  <a:schemeClr val="accent2">
                    <a:lumMod val="50000"/>
                  </a:schemeClr>
                </a:solidFill>
              </a:rPr>
              <a:t>Figure 2:10 pile foundation.</a:t>
            </a:r>
            <a:endParaRPr lang="en-US" sz="1800" b="1" dirty="0" smtClean="0">
              <a:solidFill>
                <a:schemeClr val="accent2">
                  <a:lumMod val="50000"/>
                </a:schemeClr>
              </a:solidFill>
            </a:endParaRPr>
          </a:p>
          <a:p>
            <a:pPr>
              <a:lnSpc>
                <a:spcPct val="100000"/>
              </a:lnSpc>
            </a:pPr>
            <a:r>
              <a:rPr lang="en-US" sz="1800" dirty="0" smtClean="0">
                <a:solidFill>
                  <a:schemeClr val="accent2">
                    <a:lumMod val="50000"/>
                  </a:schemeClr>
                </a:solidFill>
              </a:rPr>
              <a:t>When N=7 -</a:t>
            </a:r>
            <a:r>
              <a:rPr lang="en-US" sz="1800" dirty="0" smtClean="0">
                <a:solidFill>
                  <a:schemeClr val="accent2">
                    <a:lumMod val="50000"/>
                  </a:schemeClr>
                </a:solidFill>
                <a:sym typeface="Wingdings"/>
              </a:rPr>
              <a:t></a:t>
            </a:r>
            <a:r>
              <a:rPr lang="en-US" sz="1800" dirty="0" smtClean="0">
                <a:solidFill>
                  <a:schemeClr val="accent2">
                    <a:lumMod val="50000"/>
                  </a:schemeClr>
                </a:solidFill>
              </a:rPr>
              <a:t> R=1197.25 &gt; 1333 -</a:t>
            </a:r>
            <a:r>
              <a:rPr lang="en-US" sz="1800" dirty="0" smtClean="0">
                <a:solidFill>
                  <a:schemeClr val="accent2">
                    <a:lumMod val="50000"/>
                  </a:schemeClr>
                </a:solidFill>
                <a:sym typeface="Wingdings"/>
              </a:rPr>
              <a:t></a:t>
            </a:r>
            <a:r>
              <a:rPr lang="en-US" sz="1800" dirty="0" smtClean="0">
                <a:solidFill>
                  <a:schemeClr val="accent2">
                    <a:lumMod val="50000"/>
                  </a:schemeClr>
                </a:solidFill>
              </a:rPr>
              <a:t> ok </a:t>
            </a:r>
            <a:endParaRPr lang="en-US" sz="1800" dirty="0">
              <a:solidFill>
                <a:schemeClr val="accent2">
                  <a:lumMod val="50000"/>
                </a:schemeClr>
              </a:solidFill>
            </a:endParaRPr>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36</a:t>
            </a:fld>
            <a:endParaRPr lang="en-US"/>
          </a:p>
        </p:txBody>
      </p:sp>
      <p:pic>
        <p:nvPicPr>
          <p:cNvPr id="10" name="صورة 9" descr="pile foundation.PNG"/>
          <p:cNvPicPr>
            <a:picLocks noChangeAspect="1"/>
          </p:cNvPicPr>
          <p:nvPr/>
        </p:nvPicPr>
        <p:blipFill>
          <a:blip r:embed="rId2"/>
          <a:stretch>
            <a:fillRect/>
          </a:stretch>
        </p:blipFill>
        <p:spPr>
          <a:xfrm>
            <a:off x="4572000" y="1143000"/>
            <a:ext cx="4153523" cy="413442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657F72-130E-4C34-9A93-CCCF9E53D2E2}"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37</a:t>
            </a:fld>
            <a:endParaRPr lang="en-US"/>
          </a:p>
        </p:txBody>
      </p:sp>
      <p:sp>
        <p:nvSpPr>
          <p:cNvPr id="7" name="Title 7"/>
          <p:cNvSpPr>
            <a:spLocks noGrp="1"/>
          </p:cNvSpPr>
          <p:nvPr>
            <p:ph type="title"/>
          </p:nvPr>
        </p:nvSpPr>
        <p:spPr>
          <a:xfrm>
            <a:off x="685800" y="2514600"/>
            <a:ext cx="8229600" cy="1325562"/>
          </a:xfrm>
        </p:spPr>
        <p:txBody>
          <a:bodyPr/>
          <a:lstStyle/>
          <a:p>
            <a:pPr algn="l"/>
            <a:r>
              <a:rPr lang="en-US" dirty="0" smtClean="0">
                <a:solidFill>
                  <a:schemeClr val="accent2">
                    <a:lumMod val="50000"/>
                  </a:schemeClr>
                </a:solidFill>
              </a:rPr>
              <a:t>Environmental Design</a:t>
            </a:r>
            <a:endParaRPr lang="en-U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50000"/>
                  </a:schemeClr>
                </a:solidFill>
                <a:cs typeface="Arial" pitchFamily="34" charset="0"/>
              </a:rPr>
              <a:t>Orientation and Sun Path </a:t>
            </a:r>
            <a:endParaRPr lang="en-US" dirty="0">
              <a:solidFill>
                <a:schemeClr val="accent2">
                  <a:lumMod val="50000"/>
                </a:schemeClr>
              </a:solidFill>
            </a:endParaRPr>
          </a:p>
        </p:txBody>
      </p:sp>
      <p:sp>
        <p:nvSpPr>
          <p:cNvPr id="3" name="Content Placeholder 2"/>
          <p:cNvSpPr>
            <a:spLocks noGrp="1"/>
          </p:cNvSpPr>
          <p:nvPr>
            <p:ph idx="1"/>
          </p:nvPr>
        </p:nvSpPr>
        <p:spPr>
          <a:xfrm>
            <a:off x="838200" y="1524000"/>
            <a:ext cx="7092203" cy="4830763"/>
          </a:xfrm>
        </p:spPr>
        <p:txBody>
          <a:bodyPr>
            <a:noAutofit/>
          </a:bodyPr>
          <a:lstStyle/>
          <a:p>
            <a:endParaRPr lang="en-US" sz="2400" dirty="0" smtClean="0"/>
          </a:p>
          <a:p>
            <a:endParaRPr lang="en-US" sz="2400" dirty="0"/>
          </a:p>
          <a:p>
            <a:r>
              <a:rPr lang="en-US" sz="2800" dirty="0" smtClean="0">
                <a:solidFill>
                  <a:schemeClr val="accent2">
                    <a:lumMod val="50000"/>
                  </a:schemeClr>
                </a:solidFill>
              </a:rPr>
              <a:t>The building is oriented toward Qibla, As for Nablus city its inclination from al-qibla is about 185.3 from the correct north.</a:t>
            </a:r>
          </a:p>
        </p:txBody>
      </p:sp>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228600"/>
            <a:ext cx="8534400" cy="6019800"/>
          </a:xfrm>
        </p:spPr>
        <p:txBody>
          <a:bodyPr>
            <a:noAutofit/>
          </a:bodyPr>
          <a:lstStyle/>
          <a:p>
            <a:endParaRPr lang="en-US" dirty="0" smtClean="0"/>
          </a:p>
          <a:p>
            <a:r>
              <a:rPr lang="en-US" dirty="0" smtClean="0">
                <a:solidFill>
                  <a:schemeClr val="accent2">
                    <a:lumMod val="50000"/>
                  </a:schemeClr>
                </a:solidFill>
                <a:latin typeface="+mj-lt"/>
              </a:rPr>
              <a:t>The sun path around the building in 21-Jan</a:t>
            </a:r>
          </a:p>
          <a:p>
            <a:endParaRPr lang="en-US" dirty="0">
              <a:solidFill>
                <a:schemeClr val="accent2">
                  <a:lumMod val="50000"/>
                </a:schemeClr>
              </a:solidFill>
            </a:endParaRPr>
          </a:p>
        </p:txBody>
      </p:sp>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dirty="0" smtClean="0"/>
              <a:t>Sample footer</a:t>
            </a:r>
            <a:endParaRPr lang="en-US" dirty="0"/>
          </a:p>
        </p:txBody>
      </p:sp>
      <p:sp>
        <p:nvSpPr>
          <p:cNvPr id="6" name="Slide Number Placeholder 5"/>
          <p:cNvSpPr>
            <a:spLocks noGrp="1"/>
          </p:cNvSpPr>
          <p:nvPr>
            <p:ph type="sldNum" sz="quarter" idx="12"/>
          </p:nvPr>
        </p:nvSpPr>
        <p:spPr/>
        <p:txBody>
          <a:bodyPr/>
          <a:lstStyle/>
          <a:p>
            <a:fld id="{26B73CA7-29A5-4015-A1D0-5DB764762A4B}" type="slidenum">
              <a:rPr lang="en-US" smtClean="0"/>
              <a:pPr/>
              <a:t>39</a:t>
            </a:fld>
            <a:endParaRPr lang="en-US"/>
          </a:p>
        </p:txBody>
      </p:sp>
      <p:pic>
        <p:nvPicPr>
          <p:cNvPr id="7" name="Picture 6" descr="sun path 2.PNG"/>
          <p:cNvPicPr>
            <a:picLocks noChangeAspect="1"/>
          </p:cNvPicPr>
          <p:nvPr/>
        </p:nvPicPr>
        <p:blipFill>
          <a:blip r:embed="rId3"/>
          <a:stretch>
            <a:fillRect/>
          </a:stretch>
        </p:blipFill>
        <p:spPr>
          <a:xfrm>
            <a:off x="1981200" y="1447800"/>
            <a:ext cx="5277587" cy="4182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Proposed site of Masjid:</a:t>
            </a:r>
            <a:endParaRPr lang="en-US" dirty="0"/>
          </a:p>
        </p:txBody>
      </p:sp>
      <p:sp>
        <p:nvSpPr>
          <p:cNvPr id="4" name="Date Placeholder 3"/>
          <p:cNvSpPr>
            <a:spLocks noGrp="1"/>
          </p:cNvSpPr>
          <p:nvPr>
            <p:ph type="dt" sz="half" idx="10"/>
          </p:nvPr>
        </p:nvSpPr>
        <p:spPr/>
        <p:txBody>
          <a:bodyPr/>
          <a:lstStyle/>
          <a:p>
            <a:fld id="{D4657F72-130E-4C34-9A93-CCCF9E53D2E2}"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4</a:t>
            </a:fld>
            <a:endParaRPr lang="en-US"/>
          </a:p>
        </p:txBody>
      </p:sp>
      <p:pic>
        <p:nvPicPr>
          <p:cNvPr id="9" name="صورة 1" descr="masjid land.PNG"/>
          <p:cNvPicPr>
            <a:picLocks noGrp="1"/>
          </p:cNvPicPr>
          <p:nvPr>
            <p:ph idx="1"/>
          </p:nvPr>
        </p:nvPicPr>
        <p:blipFill>
          <a:blip r:embed="rId2"/>
          <a:stretch>
            <a:fillRect/>
          </a:stretch>
        </p:blipFill>
        <p:spPr>
          <a:xfrm>
            <a:off x="1387996" y="1981200"/>
            <a:ext cx="6368008" cy="4144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543800" cy="5410200"/>
          </a:xfrm>
        </p:spPr>
        <p:txBody>
          <a:bodyPr/>
          <a:lstStyle/>
          <a:p>
            <a:r>
              <a:rPr lang="en-US" dirty="0" smtClean="0">
                <a:solidFill>
                  <a:schemeClr val="accent2">
                    <a:lumMod val="50000"/>
                  </a:schemeClr>
                </a:solidFill>
                <a:latin typeface="+mj-lt"/>
              </a:rPr>
              <a:t>The sun path around the building in 21-July</a:t>
            </a:r>
          </a:p>
          <a:p>
            <a:endParaRPr lang="en-US" dirty="0"/>
          </a:p>
        </p:txBody>
      </p:sp>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40</a:t>
            </a:fld>
            <a:endParaRPr lang="en-US"/>
          </a:p>
        </p:txBody>
      </p:sp>
      <p:pic>
        <p:nvPicPr>
          <p:cNvPr id="7" name="Picture 6" descr="sun path 1.PNG"/>
          <p:cNvPicPr>
            <a:picLocks noChangeAspect="1"/>
          </p:cNvPicPr>
          <p:nvPr/>
        </p:nvPicPr>
        <p:blipFill>
          <a:blip r:embed="rId2"/>
          <a:stretch>
            <a:fillRect/>
          </a:stretch>
        </p:blipFill>
        <p:spPr>
          <a:xfrm>
            <a:off x="2133600" y="1744037"/>
            <a:ext cx="5058184" cy="4489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577788"/>
          </a:xfrm>
        </p:spPr>
        <p:txBody>
          <a:bodyPr/>
          <a:lstStyle/>
          <a:p>
            <a:r>
              <a:rPr lang="en-US" dirty="0" smtClean="0">
                <a:solidFill>
                  <a:schemeClr val="accent2">
                    <a:lumMod val="50000"/>
                  </a:schemeClr>
                </a:solidFill>
                <a:cs typeface="Arial" pitchFamily="34" charset="0"/>
              </a:rPr>
              <a:t>Thermal Insulation and Simulation</a:t>
            </a:r>
            <a:endParaRPr lang="en-US" dirty="0">
              <a:solidFill>
                <a:schemeClr val="accent2">
                  <a:lumMod val="50000"/>
                </a:schemeClr>
              </a:solidFill>
            </a:endParaRPr>
          </a:p>
        </p:txBody>
      </p:sp>
      <p:sp>
        <p:nvSpPr>
          <p:cNvPr id="3" name="Content Placeholder 2"/>
          <p:cNvSpPr>
            <a:spLocks noGrp="1"/>
          </p:cNvSpPr>
          <p:nvPr>
            <p:ph idx="1"/>
          </p:nvPr>
        </p:nvSpPr>
        <p:spPr>
          <a:xfrm>
            <a:off x="838200" y="1371600"/>
            <a:ext cx="6939803" cy="4754563"/>
          </a:xfrm>
        </p:spPr>
        <p:txBody>
          <a:bodyPr/>
          <a:lstStyle/>
          <a:p>
            <a:r>
              <a:rPr lang="en-US" dirty="0" smtClean="0">
                <a:solidFill>
                  <a:schemeClr val="accent2">
                    <a:lumMod val="50000"/>
                  </a:schemeClr>
                </a:solidFill>
                <a:latin typeface="+mj-lt"/>
              </a:rPr>
              <a:t> 1- External Walls Section:</a:t>
            </a:r>
          </a:p>
          <a:p>
            <a:endParaRPr lang="en-US" dirty="0">
              <a:solidFill>
                <a:schemeClr val="accent2">
                  <a:lumMod val="50000"/>
                </a:schemeClr>
              </a:solidFill>
              <a:latin typeface="+mj-lt"/>
            </a:endParaRPr>
          </a:p>
        </p:txBody>
      </p:sp>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41</a:t>
            </a:fld>
            <a:endParaRPr lang="en-US"/>
          </a:p>
        </p:txBody>
      </p:sp>
      <p:pic>
        <p:nvPicPr>
          <p:cNvPr id="7" name="Picture 6" descr="U11.PNG"/>
          <p:cNvPicPr>
            <a:picLocks noChangeAspect="1"/>
          </p:cNvPicPr>
          <p:nvPr/>
        </p:nvPicPr>
        <p:blipFill>
          <a:blip r:embed="rId2"/>
          <a:stretch>
            <a:fillRect/>
          </a:stretch>
        </p:blipFill>
        <p:spPr>
          <a:xfrm>
            <a:off x="838200" y="1905000"/>
            <a:ext cx="7319064" cy="4429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6863603" cy="5440363"/>
          </a:xfrm>
        </p:spPr>
        <p:txBody>
          <a:bodyPr/>
          <a:lstStyle/>
          <a:p>
            <a:r>
              <a:rPr lang="en-US" dirty="0" smtClean="0"/>
              <a:t> </a:t>
            </a:r>
            <a:r>
              <a:rPr lang="en-US" dirty="0" smtClean="0">
                <a:solidFill>
                  <a:schemeClr val="accent2">
                    <a:lumMod val="50000"/>
                  </a:schemeClr>
                </a:solidFill>
                <a:latin typeface="+mj-lt"/>
              </a:rPr>
              <a:t>2- U Value (KW/m2) for the External Wall after Insulation:</a:t>
            </a:r>
          </a:p>
          <a:p>
            <a:endParaRPr lang="en-US" dirty="0"/>
          </a:p>
        </p:txBody>
      </p:sp>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42</a:t>
            </a:fld>
            <a:endParaRPr lang="en-US"/>
          </a:p>
        </p:txBody>
      </p:sp>
      <p:pic>
        <p:nvPicPr>
          <p:cNvPr id="8" name="Picture 7" descr="Capture.PNG"/>
          <p:cNvPicPr>
            <a:picLocks noChangeAspect="1"/>
          </p:cNvPicPr>
          <p:nvPr/>
        </p:nvPicPr>
        <p:blipFill>
          <a:blip r:embed="rId2"/>
          <a:stretch>
            <a:fillRect/>
          </a:stretch>
        </p:blipFill>
        <p:spPr>
          <a:xfrm>
            <a:off x="762000" y="1752600"/>
            <a:ext cx="7669282" cy="4619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33400"/>
            <a:ext cx="7772400" cy="5867400"/>
          </a:xfrm>
        </p:spPr>
        <p:txBody>
          <a:bodyPr/>
          <a:lstStyle/>
          <a:p>
            <a:r>
              <a:rPr lang="en-US" dirty="0" smtClean="0">
                <a:solidFill>
                  <a:schemeClr val="accent2">
                    <a:lumMod val="50000"/>
                  </a:schemeClr>
                </a:solidFill>
              </a:rPr>
              <a:t>3- Heating and Cooling Loads:</a:t>
            </a:r>
          </a:p>
          <a:p>
            <a:endParaRPr lang="en-US" dirty="0">
              <a:solidFill>
                <a:schemeClr val="accent2">
                  <a:lumMod val="50000"/>
                </a:schemeClr>
              </a:solidFill>
            </a:endParaRPr>
          </a:p>
        </p:txBody>
      </p:sp>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43</a:t>
            </a:fld>
            <a:endParaRPr lang="en-US"/>
          </a:p>
        </p:txBody>
      </p:sp>
      <p:pic>
        <p:nvPicPr>
          <p:cNvPr id="7" name="Picture 6" descr="Capture22.PNG"/>
          <p:cNvPicPr>
            <a:picLocks noChangeAspect="1"/>
          </p:cNvPicPr>
          <p:nvPr/>
        </p:nvPicPr>
        <p:blipFill>
          <a:blip r:embed="rId2"/>
          <a:stretch>
            <a:fillRect/>
          </a:stretch>
        </p:blipFill>
        <p:spPr>
          <a:xfrm>
            <a:off x="1828800" y="1066800"/>
            <a:ext cx="5486400" cy="5264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7620000" cy="5715000"/>
          </a:xfrm>
        </p:spPr>
        <p:txBody>
          <a:bodyPr/>
          <a:lstStyle/>
          <a:p>
            <a:r>
              <a:rPr lang="en-US" dirty="0" smtClean="0">
                <a:solidFill>
                  <a:schemeClr val="accent2">
                    <a:lumMod val="50000"/>
                  </a:schemeClr>
                </a:solidFill>
              </a:rPr>
              <a:t>3- Heating and Cooling Loads:</a:t>
            </a:r>
          </a:p>
          <a:p>
            <a:endParaRPr lang="en-US" dirty="0"/>
          </a:p>
        </p:txBody>
      </p:sp>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44</a:t>
            </a:fld>
            <a:endParaRPr lang="en-US"/>
          </a:p>
        </p:txBody>
      </p:sp>
      <p:pic>
        <p:nvPicPr>
          <p:cNvPr id="7" name="Picture 6" descr="heating and cooling.PNG"/>
          <p:cNvPicPr>
            <a:picLocks noChangeAspect="1"/>
          </p:cNvPicPr>
          <p:nvPr/>
        </p:nvPicPr>
        <p:blipFill>
          <a:blip r:embed="rId2"/>
          <a:stretch>
            <a:fillRect/>
          </a:stretch>
        </p:blipFill>
        <p:spPr>
          <a:xfrm>
            <a:off x="440993" y="1066800"/>
            <a:ext cx="8703007"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cs typeface="Arial" pitchFamily="34" charset="0"/>
              </a:rPr>
              <a:t>Solar Systems used</a:t>
            </a:r>
            <a:endParaRPr lang="en-US" dirty="0">
              <a:solidFill>
                <a:schemeClr val="accent2">
                  <a:lumMod val="50000"/>
                </a:schemeClr>
              </a:solidFill>
            </a:endParaRPr>
          </a:p>
        </p:txBody>
      </p:sp>
      <p:sp>
        <p:nvSpPr>
          <p:cNvPr id="3" name="Content Placeholder 2"/>
          <p:cNvSpPr>
            <a:spLocks noGrp="1"/>
          </p:cNvSpPr>
          <p:nvPr>
            <p:ph idx="1"/>
          </p:nvPr>
        </p:nvSpPr>
        <p:spPr>
          <a:xfrm>
            <a:off x="228600" y="1295400"/>
            <a:ext cx="8610600" cy="4876800"/>
          </a:xfrm>
        </p:spPr>
        <p:txBody>
          <a:bodyPr/>
          <a:lstStyle/>
          <a:p>
            <a:pPr lvl="0"/>
            <a:r>
              <a:rPr lang="en-US" dirty="0" smtClean="0">
                <a:solidFill>
                  <a:schemeClr val="accent2">
                    <a:lumMod val="50000"/>
                  </a:schemeClr>
                </a:solidFill>
                <a:latin typeface="+mj-lt"/>
              </a:rPr>
              <a:t>Solar Chimney in south elevation in prying hall</a:t>
            </a:r>
          </a:p>
          <a:p>
            <a:pPr lvl="0">
              <a:buNone/>
            </a:pPr>
            <a:r>
              <a:rPr lang="en-US" dirty="0" smtClean="0">
                <a:solidFill>
                  <a:schemeClr val="accent2">
                    <a:lumMod val="50000"/>
                  </a:schemeClr>
                </a:solidFill>
                <a:latin typeface="+mj-lt"/>
              </a:rPr>
              <a:t>For Ventilation:</a:t>
            </a:r>
          </a:p>
          <a:p>
            <a:pPr lvl="0">
              <a:buNone/>
            </a:pPr>
            <a:r>
              <a:rPr lang="en-US" dirty="0" smtClean="0">
                <a:solidFill>
                  <a:schemeClr val="accent2">
                    <a:lumMod val="50000"/>
                  </a:schemeClr>
                </a:solidFill>
                <a:latin typeface="+mj-lt"/>
              </a:rPr>
              <a:t>T</a:t>
            </a:r>
            <a:r>
              <a:rPr lang="en-US" baseline="-25000" dirty="0" smtClean="0">
                <a:solidFill>
                  <a:schemeClr val="accent2">
                    <a:lumMod val="50000"/>
                  </a:schemeClr>
                </a:solidFill>
                <a:latin typeface="+mj-lt"/>
              </a:rPr>
              <a:t>i</a:t>
            </a:r>
            <a:r>
              <a:rPr lang="en-US" dirty="0" smtClean="0">
                <a:solidFill>
                  <a:schemeClr val="accent2">
                    <a:lumMod val="50000"/>
                  </a:schemeClr>
                </a:solidFill>
                <a:latin typeface="+mj-lt"/>
              </a:rPr>
              <a:t> = 80 ˚F, T</a:t>
            </a:r>
            <a:r>
              <a:rPr lang="en-US" baseline="-25000" dirty="0" smtClean="0">
                <a:solidFill>
                  <a:schemeClr val="accent2">
                    <a:lumMod val="50000"/>
                  </a:schemeClr>
                </a:solidFill>
                <a:latin typeface="+mj-lt"/>
              </a:rPr>
              <a:t>out</a:t>
            </a:r>
            <a:r>
              <a:rPr lang="en-US" dirty="0" smtClean="0">
                <a:solidFill>
                  <a:schemeClr val="accent2">
                    <a:lumMod val="50000"/>
                  </a:schemeClr>
                </a:solidFill>
                <a:latin typeface="+mj-lt"/>
              </a:rPr>
              <a:t> = 140 ˚F, h = 10 ft. (3m), A</a:t>
            </a:r>
            <a:r>
              <a:rPr lang="en-US" baseline="-25000" dirty="0" smtClean="0">
                <a:solidFill>
                  <a:schemeClr val="accent2">
                    <a:lumMod val="50000"/>
                  </a:schemeClr>
                </a:solidFill>
                <a:latin typeface="+mj-lt"/>
              </a:rPr>
              <a:t> inlet</a:t>
            </a:r>
            <a:r>
              <a:rPr lang="en-US" dirty="0" smtClean="0">
                <a:solidFill>
                  <a:schemeClr val="accent2">
                    <a:lumMod val="50000"/>
                  </a:schemeClr>
                </a:solidFill>
                <a:latin typeface="+mj-lt"/>
              </a:rPr>
              <a:t> = A</a:t>
            </a:r>
            <a:r>
              <a:rPr lang="en-US" baseline="-25000" dirty="0" smtClean="0">
                <a:solidFill>
                  <a:schemeClr val="accent2">
                    <a:lumMod val="50000"/>
                  </a:schemeClr>
                </a:solidFill>
                <a:latin typeface="+mj-lt"/>
              </a:rPr>
              <a:t> outlet</a:t>
            </a:r>
            <a:r>
              <a:rPr lang="en-US" dirty="0" smtClean="0">
                <a:solidFill>
                  <a:schemeClr val="accent2">
                    <a:lumMod val="50000"/>
                  </a:schemeClr>
                </a:solidFill>
                <a:latin typeface="+mj-lt"/>
              </a:rPr>
              <a:t> = 2.1 ft</a:t>
            </a:r>
            <a:r>
              <a:rPr lang="en-US" baseline="30000" dirty="0" smtClean="0">
                <a:solidFill>
                  <a:schemeClr val="accent2">
                    <a:lumMod val="50000"/>
                  </a:schemeClr>
                </a:solidFill>
                <a:latin typeface="+mj-lt"/>
              </a:rPr>
              <a:t>2</a:t>
            </a:r>
            <a:r>
              <a:rPr lang="en-US" dirty="0" smtClean="0">
                <a:solidFill>
                  <a:schemeClr val="accent2">
                    <a:lumMod val="50000"/>
                  </a:schemeClr>
                </a:solidFill>
                <a:latin typeface="+mj-lt"/>
              </a:rPr>
              <a:t> ( 0.4 *1.4 = .28 m</a:t>
            </a:r>
            <a:r>
              <a:rPr lang="en-US" baseline="30000" dirty="0" smtClean="0">
                <a:solidFill>
                  <a:schemeClr val="accent2">
                    <a:lumMod val="50000"/>
                  </a:schemeClr>
                </a:solidFill>
                <a:latin typeface="+mj-lt"/>
              </a:rPr>
              <a:t>2</a:t>
            </a:r>
            <a:r>
              <a:rPr lang="en-US" dirty="0" smtClean="0">
                <a:solidFill>
                  <a:schemeClr val="accent2">
                    <a:lumMod val="50000"/>
                  </a:schemeClr>
                </a:solidFill>
                <a:latin typeface="+mj-lt"/>
              </a:rPr>
              <a:t>) and V</a:t>
            </a:r>
            <a:r>
              <a:rPr lang="en-US" baseline="-25000" dirty="0" smtClean="0">
                <a:solidFill>
                  <a:schemeClr val="accent2">
                    <a:lumMod val="50000"/>
                  </a:schemeClr>
                </a:solidFill>
                <a:latin typeface="+mj-lt"/>
              </a:rPr>
              <a:t>room</a:t>
            </a:r>
            <a:r>
              <a:rPr lang="en-US" dirty="0" smtClean="0">
                <a:solidFill>
                  <a:schemeClr val="accent2">
                    <a:lumMod val="50000"/>
                  </a:schemeClr>
                </a:solidFill>
                <a:latin typeface="+mj-lt"/>
              </a:rPr>
              <a:t> = 8898 ft.</a:t>
            </a:r>
            <a:r>
              <a:rPr lang="en-US" baseline="30000" dirty="0" smtClean="0">
                <a:solidFill>
                  <a:schemeClr val="accent2">
                    <a:lumMod val="50000"/>
                  </a:schemeClr>
                </a:solidFill>
                <a:latin typeface="+mj-lt"/>
              </a:rPr>
              <a:t>3</a:t>
            </a:r>
            <a:r>
              <a:rPr lang="en-US" dirty="0" smtClean="0">
                <a:solidFill>
                  <a:schemeClr val="accent2">
                    <a:lumMod val="50000"/>
                  </a:schemeClr>
                </a:solidFill>
                <a:latin typeface="+mj-lt"/>
              </a:rPr>
              <a:t> </a:t>
            </a:r>
          </a:p>
          <a:p>
            <a:pPr lvl="0">
              <a:buNone/>
            </a:pPr>
            <a:r>
              <a:rPr lang="en-US" dirty="0" smtClean="0">
                <a:solidFill>
                  <a:schemeClr val="accent2">
                    <a:lumMod val="50000"/>
                  </a:schemeClr>
                </a:solidFill>
                <a:latin typeface="+mj-lt"/>
              </a:rPr>
              <a:t>V = 486 *  = 512 ft./min</a:t>
            </a:r>
          </a:p>
          <a:p>
            <a:pPr lvl="0">
              <a:buNone/>
            </a:pPr>
            <a:r>
              <a:rPr lang="en-US" dirty="0" smtClean="0">
                <a:solidFill>
                  <a:schemeClr val="accent2">
                    <a:lumMod val="50000"/>
                  </a:schemeClr>
                </a:solidFill>
                <a:latin typeface="+mj-lt"/>
              </a:rPr>
              <a:t>Q = 540 * A *               , where T1 = (Ti + To)/2 and T2: Ambient Temp. Then Q= 56118 ft.</a:t>
            </a:r>
            <a:r>
              <a:rPr lang="en-US" baseline="30000" dirty="0" smtClean="0">
                <a:solidFill>
                  <a:schemeClr val="accent2">
                    <a:lumMod val="50000"/>
                  </a:schemeClr>
                </a:solidFill>
                <a:latin typeface="+mj-lt"/>
              </a:rPr>
              <a:t>3</a:t>
            </a:r>
            <a:r>
              <a:rPr lang="en-US" dirty="0" smtClean="0">
                <a:solidFill>
                  <a:schemeClr val="accent2">
                    <a:lumMod val="50000"/>
                  </a:schemeClr>
                </a:solidFill>
                <a:latin typeface="+mj-lt"/>
              </a:rPr>
              <a:t>/ hr.</a:t>
            </a:r>
          </a:p>
          <a:p>
            <a:pPr lvl="0">
              <a:buNone/>
            </a:pPr>
            <a:r>
              <a:rPr lang="en-US" dirty="0" smtClean="0">
                <a:solidFill>
                  <a:schemeClr val="accent2">
                    <a:lumMod val="50000"/>
                  </a:schemeClr>
                </a:solidFill>
                <a:latin typeface="+mj-lt"/>
              </a:rPr>
              <a:t>No. of Changing Air =  = 6 /hr. &gt; 5 it's OK</a:t>
            </a:r>
          </a:p>
          <a:p>
            <a:pPr>
              <a:buNone/>
            </a:pPr>
            <a:r>
              <a:rPr lang="en-US" dirty="0" smtClean="0">
                <a:solidFill>
                  <a:schemeClr val="accent2">
                    <a:lumMod val="50000"/>
                  </a:schemeClr>
                </a:solidFill>
                <a:latin typeface="+mj-lt"/>
              </a:rPr>
              <a:t> </a:t>
            </a:r>
          </a:p>
          <a:p>
            <a:endParaRPr lang="en-US" dirty="0"/>
          </a:p>
        </p:txBody>
      </p:sp>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45</a:t>
            </a:fld>
            <a:endParaRPr lang="en-US"/>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05000" y="3962400"/>
            <a:ext cx="1038225" cy="36195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cs typeface="Arial" pitchFamily="34" charset="0"/>
              </a:rPr>
              <a:t>Solar Systems used</a:t>
            </a:r>
            <a:endParaRPr lang="en-US" dirty="0"/>
          </a:p>
        </p:txBody>
      </p:sp>
      <p:sp>
        <p:nvSpPr>
          <p:cNvPr id="3" name="Content Placeholder 2"/>
          <p:cNvSpPr>
            <a:spLocks noGrp="1"/>
          </p:cNvSpPr>
          <p:nvPr>
            <p:ph idx="1"/>
          </p:nvPr>
        </p:nvSpPr>
        <p:spPr>
          <a:xfrm>
            <a:off x="381000" y="1676400"/>
            <a:ext cx="8382000" cy="4648200"/>
          </a:xfrm>
        </p:spPr>
        <p:txBody>
          <a:bodyPr/>
          <a:lstStyle/>
          <a:p>
            <a:pPr lvl="0"/>
            <a:r>
              <a:rPr lang="en-US" dirty="0" smtClean="0">
                <a:solidFill>
                  <a:schemeClr val="accent2">
                    <a:lumMod val="50000"/>
                  </a:schemeClr>
                </a:solidFill>
                <a:latin typeface="+mj-lt"/>
              </a:rPr>
              <a:t>For Heating:</a:t>
            </a:r>
          </a:p>
          <a:p>
            <a:pPr>
              <a:buNone/>
            </a:pPr>
            <a:r>
              <a:rPr lang="en-US" dirty="0" smtClean="0">
                <a:solidFill>
                  <a:schemeClr val="accent2">
                    <a:lumMod val="50000"/>
                  </a:schemeClr>
                </a:solidFill>
                <a:latin typeface="+mj-lt"/>
              </a:rPr>
              <a:t>It's designed at 21-January, and the heat gain from "South East" = 4 KW/m</a:t>
            </a:r>
            <a:r>
              <a:rPr lang="en-US" baseline="30000" dirty="0" smtClean="0">
                <a:solidFill>
                  <a:schemeClr val="accent2">
                    <a:lumMod val="50000"/>
                  </a:schemeClr>
                </a:solidFill>
                <a:latin typeface="+mj-lt"/>
              </a:rPr>
              <a:t>2</a:t>
            </a:r>
            <a:r>
              <a:rPr lang="en-US" dirty="0" smtClean="0">
                <a:solidFill>
                  <a:schemeClr val="accent2">
                    <a:lumMod val="50000"/>
                  </a:schemeClr>
                </a:solidFill>
                <a:latin typeface="+mj-lt"/>
              </a:rPr>
              <a:t>.day, CC=</a:t>
            </a:r>
          </a:p>
          <a:p>
            <a:pPr>
              <a:buNone/>
            </a:pPr>
            <a:r>
              <a:rPr lang="en-US" dirty="0" smtClean="0">
                <a:solidFill>
                  <a:schemeClr val="accent2">
                    <a:lumMod val="50000"/>
                  </a:schemeClr>
                </a:solidFill>
                <a:latin typeface="+mj-lt"/>
              </a:rPr>
              <a:t>Heating Gain = Sol. Gain * (1-cc) * eff. * A</a:t>
            </a:r>
            <a:r>
              <a:rPr lang="en-US" baseline="-25000" dirty="0" smtClean="0">
                <a:solidFill>
                  <a:schemeClr val="accent2">
                    <a:lumMod val="50000"/>
                  </a:schemeClr>
                </a:solidFill>
                <a:latin typeface="+mj-lt"/>
              </a:rPr>
              <a:t> Glass</a:t>
            </a:r>
            <a:endParaRPr lang="en-US" dirty="0" smtClean="0">
              <a:solidFill>
                <a:schemeClr val="accent2">
                  <a:lumMod val="50000"/>
                </a:schemeClr>
              </a:solidFill>
              <a:latin typeface="+mj-lt"/>
            </a:endParaRPr>
          </a:p>
          <a:p>
            <a:pPr>
              <a:buNone/>
            </a:pPr>
            <a:r>
              <a:rPr lang="en-US" dirty="0" smtClean="0">
                <a:solidFill>
                  <a:schemeClr val="accent2">
                    <a:lumMod val="50000"/>
                  </a:schemeClr>
                </a:solidFill>
                <a:latin typeface="+mj-lt"/>
              </a:rPr>
              <a:t>                        = (1- ) * 0.5 * 6 = 4.5 KW/day</a:t>
            </a:r>
          </a:p>
          <a:p>
            <a:endParaRPr lang="en-US" dirty="0">
              <a:solidFill>
                <a:schemeClr val="accent2">
                  <a:lumMod val="50000"/>
                </a:schemeClr>
              </a:solidFill>
              <a:latin typeface="+mj-lt"/>
            </a:endParaRPr>
          </a:p>
        </p:txBody>
      </p:sp>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46</a:t>
            </a:fld>
            <a:endParaRPr lang="en-US"/>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95600" y="2590800"/>
            <a:ext cx="95250" cy="504825"/>
          </a:xfrm>
          <a:prstGeom prst="rect">
            <a:avLst/>
          </a:prstGeom>
          <a:noFill/>
        </p:spPr>
      </p:pic>
      <p:pic>
        <p:nvPicPr>
          <p:cNvPr id="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67000" y="3733800"/>
            <a:ext cx="95250" cy="50482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cs typeface="Arial" pitchFamily="34" charset="0"/>
              </a:rPr>
              <a:t>Solar Systems used</a:t>
            </a:r>
            <a:endParaRPr lang="en-US" dirty="0"/>
          </a:p>
        </p:txBody>
      </p:sp>
      <p:pic>
        <p:nvPicPr>
          <p:cNvPr id="7" name="Content Placeholder 6" descr="chimney.PNG"/>
          <p:cNvPicPr>
            <a:picLocks noGrp="1" noChangeAspect="1"/>
          </p:cNvPicPr>
          <p:nvPr>
            <p:ph idx="1"/>
          </p:nvPr>
        </p:nvPicPr>
        <p:blipFill>
          <a:blip r:embed="rId2"/>
          <a:stretch>
            <a:fillRect/>
          </a:stretch>
        </p:blipFill>
        <p:spPr>
          <a:xfrm>
            <a:off x="1600200" y="1219200"/>
            <a:ext cx="5638800" cy="5111265"/>
          </a:xfrm>
        </p:spPr>
      </p:pic>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cs typeface="Arial" pitchFamily="34" charset="0"/>
              </a:rPr>
              <a:t>Shading Systems</a:t>
            </a:r>
            <a:endParaRPr lang="en-US" dirty="0">
              <a:solidFill>
                <a:schemeClr val="accent2">
                  <a:lumMod val="50000"/>
                </a:schemeClr>
              </a:solidFill>
            </a:endParaRPr>
          </a:p>
        </p:txBody>
      </p:sp>
      <p:sp>
        <p:nvSpPr>
          <p:cNvPr id="3" name="Content Placeholder 2"/>
          <p:cNvSpPr>
            <a:spLocks noGrp="1"/>
          </p:cNvSpPr>
          <p:nvPr>
            <p:ph idx="1"/>
          </p:nvPr>
        </p:nvSpPr>
        <p:spPr>
          <a:xfrm>
            <a:off x="228600" y="1371600"/>
            <a:ext cx="8686800" cy="5105400"/>
          </a:xfrm>
        </p:spPr>
        <p:txBody>
          <a:bodyPr/>
          <a:lstStyle/>
          <a:p>
            <a:r>
              <a:rPr lang="en-US" sz="2400" dirty="0" smtClean="0">
                <a:solidFill>
                  <a:schemeClr val="accent2">
                    <a:lumMod val="50000"/>
                  </a:schemeClr>
                </a:solidFill>
                <a:latin typeface="+mj-lt"/>
              </a:rPr>
              <a:t>In this project shadow used in west, east, and south windows</a:t>
            </a:r>
          </a:p>
        </p:txBody>
      </p:sp>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dirty="0"/>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48</a:t>
            </a:fld>
            <a:endParaRPr lang="en-US"/>
          </a:p>
        </p:txBody>
      </p:sp>
      <p:pic>
        <p:nvPicPr>
          <p:cNvPr id="7" name="Picture 6" descr="shading south.PNG"/>
          <p:cNvPicPr>
            <a:picLocks noChangeAspect="1"/>
          </p:cNvPicPr>
          <p:nvPr/>
        </p:nvPicPr>
        <p:blipFill>
          <a:blip r:embed="rId2"/>
          <a:stretch>
            <a:fillRect/>
          </a:stretch>
        </p:blipFill>
        <p:spPr>
          <a:xfrm>
            <a:off x="381000" y="2057400"/>
            <a:ext cx="3989584" cy="3010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shading.PNG"/>
          <p:cNvPicPr>
            <a:picLocks noChangeAspect="1"/>
          </p:cNvPicPr>
          <p:nvPr/>
        </p:nvPicPr>
        <p:blipFill>
          <a:blip r:embed="rId3"/>
          <a:stretch>
            <a:fillRect/>
          </a:stretch>
        </p:blipFill>
        <p:spPr>
          <a:xfrm>
            <a:off x="5867400" y="1828800"/>
            <a:ext cx="2032590" cy="3562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5181600" y="5562600"/>
            <a:ext cx="3352800" cy="369332"/>
          </a:xfrm>
          <a:prstGeom prst="rect">
            <a:avLst/>
          </a:prstGeom>
        </p:spPr>
        <p:txBody>
          <a:bodyPr wrap="square">
            <a:spAutoFit/>
          </a:bodyPr>
          <a:lstStyle/>
          <a:p>
            <a:pPr>
              <a:buNone/>
            </a:pPr>
            <a:r>
              <a:rPr lang="en-US" dirty="0" smtClean="0">
                <a:solidFill>
                  <a:schemeClr val="accent2">
                    <a:lumMod val="50000"/>
                  </a:schemeClr>
                </a:solidFill>
              </a:rPr>
              <a:t>Shadow in east &amp; west elevation</a:t>
            </a:r>
            <a:endParaRPr lang="en-US" dirty="0">
              <a:solidFill>
                <a:schemeClr val="accent2">
                  <a:lumMod val="50000"/>
                </a:schemeClr>
              </a:solidFill>
            </a:endParaRPr>
          </a:p>
        </p:txBody>
      </p:sp>
      <p:sp>
        <p:nvSpPr>
          <p:cNvPr id="10" name="Rectangle 9"/>
          <p:cNvSpPr/>
          <p:nvPr/>
        </p:nvSpPr>
        <p:spPr>
          <a:xfrm>
            <a:off x="609600" y="5486400"/>
            <a:ext cx="2971800" cy="369332"/>
          </a:xfrm>
          <a:prstGeom prst="rect">
            <a:avLst/>
          </a:prstGeom>
        </p:spPr>
        <p:txBody>
          <a:bodyPr wrap="square">
            <a:spAutoFit/>
          </a:bodyPr>
          <a:lstStyle/>
          <a:p>
            <a:pPr>
              <a:buNone/>
            </a:pPr>
            <a:r>
              <a:rPr lang="en-US" dirty="0" smtClean="0">
                <a:solidFill>
                  <a:schemeClr val="accent2">
                    <a:lumMod val="50000"/>
                  </a:schemeClr>
                </a:solidFill>
              </a:rPr>
              <a:t>Shadow in south elevation</a:t>
            </a:r>
            <a:endParaRPr lang="en-US" dirty="0">
              <a:solidFill>
                <a:schemeClr val="accent2">
                  <a:lumMod val="50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cs typeface="Arial" pitchFamily="34" charset="0"/>
              </a:rPr>
              <a:t>Acoustical System</a:t>
            </a:r>
            <a:endParaRPr lang="en-US" dirty="0">
              <a:solidFill>
                <a:schemeClr val="accent2">
                  <a:lumMod val="50000"/>
                </a:schemeClr>
              </a:solidFill>
            </a:endParaRPr>
          </a:p>
        </p:txBody>
      </p:sp>
      <p:sp>
        <p:nvSpPr>
          <p:cNvPr id="3" name="Content Placeholder 2"/>
          <p:cNvSpPr>
            <a:spLocks noGrp="1"/>
          </p:cNvSpPr>
          <p:nvPr>
            <p:ph idx="1"/>
          </p:nvPr>
        </p:nvSpPr>
        <p:spPr>
          <a:xfrm>
            <a:off x="304800" y="1600200"/>
            <a:ext cx="8458200" cy="4343400"/>
          </a:xfrm>
        </p:spPr>
        <p:txBody>
          <a:bodyPr>
            <a:normAutofit/>
          </a:bodyPr>
          <a:lstStyle/>
          <a:p>
            <a:r>
              <a:rPr lang="en-US" sz="2400" dirty="0" smtClean="0">
                <a:solidFill>
                  <a:schemeClr val="accent2">
                    <a:lumMod val="50000"/>
                  </a:schemeClr>
                </a:solidFill>
                <a:latin typeface="+mj-lt"/>
              </a:rPr>
              <a:t>Reverberation Time(RT60)</a:t>
            </a:r>
            <a:r>
              <a:rPr lang="en-US" sz="2400" dirty="0" smtClean="0"/>
              <a:t> </a:t>
            </a:r>
            <a:r>
              <a:rPr lang="en-US" sz="2400" dirty="0" smtClean="0">
                <a:solidFill>
                  <a:schemeClr val="accent2">
                    <a:lumMod val="50000"/>
                  </a:schemeClr>
                </a:solidFill>
                <a:latin typeface="+mj-lt"/>
              </a:rPr>
              <a:t>= 0.1611*V / S*α</a:t>
            </a:r>
          </a:p>
          <a:p>
            <a:r>
              <a:rPr lang="en-US" sz="2400" dirty="0" smtClean="0">
                <a:solidFill>
                  <a:schemeClr val="accent2">
                    <a:lumMod val="50000"/>
                  </a:schemeClr>
                </a:solidFill>
                <a:latin typeface="+mj-lt"/>
              </a:rPr>
              <a:t>RT60=1.5 Sabine </a:t>
            </a:r>
          </a:p>
          <a:p>
            <a:r>
              <a:rPr lang="en-US" sz="2400" dirty="0" smtClean="0">
                <a:solidFill>
                  <a:schemeClr val="accent2">
                    <a:lumMod val="50000"/>
                  </a:schemeClr>
                </a:solidFill>
                <a:latin typeface="+mj-lt"/>
              </a:rPr>
              <a:t>the required value of α = 0.3</a:t>
            </a:r>
          </a:p>
          <a:p>
            <a:r>
              <a:rPr lang="en-US" sz="2400" dirty="0" smtClean="0">
                <a:solidFill>
                  <a:schemeClr val="accent2">
                    <a:lumMod val="50000"/>
                  </a:schemeClr>
                </a:solidFill>
                <a:latin typeface="+mj-lt"/>
              </a:rPr>
              <a:t>But α value that we have from the walls, ceiling, and floor is 0.12</a:t>
            </a:r>
          </a:p>
          <a:p>
            <a:endParaRPr lang="en-US" sz="2400" dirty="0"/>
          </a:p>
        </p:txBody>
      </p:sp>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33600"/>
            <a:ext cx="6399213" cy="1590675"/>
          </a:xfrm>
        </p:spPr>
        <p:txBody>
          <a:bodyPr/>
          <a:lstStyle/>
          <a:p>
            <a:r>
              <a:rPr lang="en-US" dirty="0" smtClean="0">
                <a:solidFill>
                  <a:schemeClr val="accent2">
                    <a:lumMod val="50000"/>
                  </a:schemeClr>
                </a:solidFill>
              </a:rPr>
              <a:t>Architectural Design</a:t>
            </a:r>
            <a:endParaRPr lang="en-US" dirty="0">
              <a:solidFill>
                <a:schemeClr val="accent2">
                  <a:lumMod val="50000"/>
                </a:schemeClr>
              </a:solidFill>
            </a:endParaRPr>
          </a:p>
        </p:txBody>
      </p:sp>
      <p:sp>
        <p:nvSpPr>
          <p:cNvPr id="5" name="Footer Placeholder 4"/>
          <p:cNvSpPr>
            <a:spLocks noGrp="1"/>
          </p:cNvSpPr>
          <p:nvPr>
            <p:ph type="ftr" sz="quarter" idx="11"/>
          </p:nvPr>
        </p:nvSpPr>
        <p:spPr/>
        <p:txBody>
          <a:bodyPr/>
          <a:lstStyle/>
          <a:p>
            <a:r>
              <a:rPr lang="en-US" dirty="0" smtClean="0"/>
              <a:t>Masjid Design</a:t>
            </a:r>
            <a:endParaRPr lang="en-US" dirty="0"/>
          </a:p>
        </p:txBody>
      </p:sp>
      <p:sp>
        <p:nvSpPr>
          <p:cNvPr id="6" name="Slide Number Placeholder 5"/>
          <p:cNvSpPr>
            <a:spLocks noGrp="1"/>
          </p:cNvSpPr>
          <p:nvPr>
            <p:ph type="sldNum" sz="quarter" idx="12"/>
          </p:nvPr>
        </p:nvSpPr>
        <p:spPr/>
        <p:txBody>
          <a:bodyPr/>
          <a:lstStyle/>
          <a:p>
            <a:fld id="{26B73CA7-29A5-4015-A1D0-5DB764762A4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cs typeface="Arial" pitchFamily="34" charset="0"/>
              </a:rPr>
              <a:t>Acoustical System</a:t>
            </a:r>
            <a:endParaRPr lang="en-US" dirty="0"/>
          </a:p>
        </p:txBody>
      </p:sp>
      <p:sp>
        <p:nvSpPr>
          <p:cNvPr id="3" name="Content Placeholder 2"/>
          <p:cNvSpPr>
            <a:spLocks noGrp="1"/>
          </p:cNvSpPr>
          <p:nvPr>
            <p:ph idx="1"/>
          </p:nvPr>
        </p:nvSpPr>
        <p:spPr>
          <a:xfrm>
            <a:off x="304800" y="1676400"/>
            <a:ext cx="8534400" cy="4724400"/>
          </a:xfrm>
        </p:spPr>
        <p:txBody>
          <a:bodyPr/>
          <a:lstStyle/>
          <a:p>
            <a:pPr>
              <a:buNone/>
            </a:pPr>
            <a:r>
              <a:rPr lang="en-US" dirty="0" smtClean="0">
                <a:solidFill>
                  <a:schemeClr val="accent2">
                    <a:lumMod val="50000"/>
                  </a:schemeClr>
                </a:solidFill>
                <a:latin typeface="+mj-lt"/>
              </a:rPr>
              <a:t>To reach the required value of </a:t>
            </a:r>
            <a:r>
              <a:rPr lang="en-US" sz="2000" dirty="0" smtClean="0">
                <a:solidFill>
                  <a:schemeClr val="accent2">
                    <a:lumMod val="50000"/>
                  </a:schemeClr>
                </a:solidFill>
                <a:latin typeface="+mj-lt"/>
              </a:rPr>
              <a:t>α:</a:t>
            </a:r>
          </a:p>
          <a:p>
            <a:r>
              <a:rPr lang="en-US" dirty="0" smtClean="0">
                <a:solidFill>
                  <a:schemeClr val="accent2">
                    <a:lumMod val="50000"/>
                  </a:schemeClr>
                </a:solidFill>
                <a:latin typeface="+mj-lt"/>
              </a:rPr>
              <a:t>Create cavities in the walls of the prayer hall, with some absorbing material inside the cavity</a:t>
            </a:r>
          </a:p>
          <a:p>
            <a:r>
              <a:rPr lang="en-US" dirty="0" smtClean="0">
                <a:solidFill>
                  <a:schemeClr val="accent2">
                    <a:lumMod val="50000"/>
                  </a:schemeClr>
                </a:solidFill>
                <a:latin typeface="+mj-lt"/>
              </a:rPr>
              <a:t>To prevent sound creep and reflection in dome, the dome from inside can be coated with gypsum boards and the space between the dome and the board can be sound insulating material</a:t>
            </a:r>
          </a:p>
          <a:p>
            <a:r>
              <a:rPr lang="en-US" dirty="0" smtClean="0">
                <a:solidFill>
                  <a:schemeClr val="accent2">
                    <a:lumMod val="50000"/>
                  </a:schemeClr>
                </a:solidFill>
                <a:latin typeface="+mj-lt"/>
              </a:rPr>
              <a:t>In the garage, boards of rock wall can be installed to absorb the sound, also rough plaster finish must be applied over the walls to reduce sound reflections.</a:t>
            </a:r>
            <a:endParaRPr lang="en-US" dirty="0">
              <a:solidFill>
                <a:schemeClr val="accent2">
                  <a:lumMod val="50000"/>
                </a:schemeClr>
              </a:solidFill>
              <a:latin typeface="+mj-lt"/>
            </a:endParaRPr>
          </a:p>
        </p:txBody>
      </p:sp>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cs typeface="Arial" pitchFamily="34" charset="0"/>
              </a:rPr>
              <a:t>Acoustical System</a:t>
            </a:r>
            <a:endParaRPr lang="en-US" dirty="0"/>
          </a:p>
        </p:txBody>
      </p:sp>
      <p:sp>
        <p:nvSpPr>
          <p:cNvPr id="3" name="Content Placeholder 2"/>
          <p:cNvSpPr>
            <a:spLocks noGrp="1"/>
          </p:cNvSpPr>
          <p:nvPr>
            <p:ph idx="1"/>
          </p:nvPr>
        </p:nvSpPr>
        <p:spPr>
          <a:xfrm>
            <a:off x="381000" y="1371600"/>
            <a:ext cx="8458200" cy="4876800"/>
          </a:xfrm>
        </p:spPr>
        <p:txBody>
          <a:bodyPr>
            <a:normAutofit/>
          </a:bodyPr>
          <a:lstStyle/>
          <a:p>
            <a:pPr>
              <a:buNone/>
            </a:pPr>
            <a:r>
              <a:rPr lang="en-US" dirty="0" smtClean="0">
                <a:solidFill>
                  <a:schemeClr val="accent2">
                    <a:lumMod val="50000"/>
                  </a:schemeClr>
                </a:solidFill>
                <a:latin typeface="+mj-lt"/>
              </a:rPr>
              <a:t>Noise level calculations:</a:t>
            </a:r>
          </a:p>
          <a:p>
            <a:pPr>
              <a:buNone/>
            </a:pPr>
            <a:r>
              <a:rPr lang="en-US" dirty="0" smtClean="0">
                <a:solidFill>
                  <a:schemeClr val="accent2">
                    <a:lumMod val="50000"/>
                  </a:schemeClr>
                </a:solidFill>
                <a:latin typeface="+mj-lt"/>
              </a:rPr>
              <a:t>STC</a:t>
            </a:r>
            <a:r>
              <a:rPr lang="en-US" baseline="-25000" dirty="0" smtClean="0">
                <a:solidFill>
                  <a:schemeClr val="accent2">
                    <a:lumMod val="50000"/>
                  </a:schemeClr>
                </a:solidFill>
                <a:latin typeface="+mj-lt"/>
              </a:rPr>
              <a:t>(window)</a:t>
            </a:r>
            <a:r>
              <a:rPr lang="en-US" dirty="0" smtClean="0">
                <a:solidFill>
                  <a:schemeClr val="accent2">
                    <a:lumMod val="50000"/>
                  </a:schemeClr>
                </a:solidFill>
                <a:latin typeface="+mj-lt"/>
              </a:rPr>
              <a:t>= 40 db</a:t>
            </a:r>
          </a:p>
          <a:p>
            <a:pPr>
              <a:buNone/>
            </a:pPr>
            <a:r>
              <a:rPr lang="en-US" dirty="0" smtClean="0">
                <a:solidFill>
                  <a:schemeClr val="accent2">
                    <a:lumMod val="50000"/>
                  </a:schemeClr>
                </a:solidFill>
                <a:latin typeface="+mj-lt"/>
              </a:rPr>
              <a:t>STC</a:t>
            </a:r>
            <a:r>
              <a:rPr lang="en-US" baseline="-25000" dirty="0" smtClean="0">
                <a:solidFill>
                  <a:schemeClr val="accent2">
                    <a:lumMod val="50000"/>
                  </a:schemeClr>
                </a:solidFill>
                <a:latin typeface="+mj-lt"/>
              </a:rPr>
              <a:t>(wall)</a:t>
            </a:r>
            <a:r>
              <a:rPr lang="en-US" dirty="0" smtClean="0">
                <a:solidFill>
                  <a:schemeClr val="accent2">
                    <a:lumMod val="50000"/>
                  </a:schemeClr>
                </a:solidFill>
                <a:latin typeface="+mj-lt"/>
              </a:rPr>
              <a:t>=60 db</a:t>
            </a:r>
          </a:p>
          <a:p>
            <a:pPr>
              <a:buNone/>
            </a:pPr>
            <a:r>
              <a:rPr lang="en-US" dirty="0" err="1" smtClean="0">
                <a:solidFill>
                  <a:schemeClr val="accent2">
                    <a:lumMod val="50000"/>
                  </a:schemeClr>
                </a:solidFill>
                <a:latin typeface="+mj-lt"/>
              </a:rPr>
              <a:t>TL</a:t>
            </a:r>
            <a:r>
              <a:rPr lang="en-US" baseline="-25000" dirty="0" err="1" smtClean="0">
                <a:solidFill>
                  <a:schemeClr val="accent2">
                    <a:lumMod val="50000"/>
                  </a:schemeClr>
                </a:solidFill>
                <a:latin typeface="+mj-lt"/>
              </a:rPr>
              <a:t>c</a:t>
            </a:r>
            <a:r>
              <a:rPr lang="en-US" dirty="0" smtClean="0">
                <a:solidFill>
                  <a:schemeClr val="accent2">
                    <a:lumMod val="50000"/>
                  </a:schemeClr>
                </a:solidFill>
                <a:latin typeface="+mj-lt"/>
              </a:rPr>
              <a:t> for the wall = 46 db</a:t>
            </a:r>
          </a:p>
          <a:p>
            <a:pPr>
              <a:buNone/>
            </a:pPr>
            <a:r>
              <a:rPr lang="en-US" dirty="0" smtClean="0">
                <a:solidFill>
                  <a:schemeClr val="accent2">
                    <a:lumMod val="50000"/>
                  </a:schemeClr>
                </a:solidFill>
                <a:latin typeface="+mj-lt"/>
              </a:rPr>
              <a:t>NR= TL – 10 log (S </a:t>
            </a:r>
            <a:r>
              <a:rPr lang="en-US" baseline="-25000" dirty="0" smtClean="0">
                <a:solidFill>
                  <a:schemeClr val="accent2">
                    <a:lumMod val="50000"/>
                  </a:schemeClr>
                </a:solidFill>
                <a:latin typeface="+mj-lt"/>
              </a:rPr>
              <a:t>wall</a:t>
            </a:r>
            <a:r>
              <a:rPr lang="en-US" dirty="0" smtClean="0">
                <a:solidFill>
                  <a:schemeClr val="accent2">
                    <a:lumMod val="50000"/>
                  </a:schemeClr>
                </a:solidFill>
                <a:latin typeface="+mj-lt"/>
              </a:rPr>
              <a:t>/ S </a:t>
            </a:r>
            <a:r>
              <a:rPr lang="en-US" baseline="-25000" dirty="0" smtClean="0">
                <a:solidFill>
                  <a:schemeClr val="accent2">
                    <a:lumMod val="50000"/>
                  </a:schemeClr>
                </a:solidFill>
                <a:latin typeface="+mj-lt"/>
              </a:rPr>
              <a:t>total</a:t>
            </a:r>
            <a:r>
              <a:rPr lang="en-US" dirty="0" smtClean="0">
                <a:solidFill>
                  <a:schemeClr val="accent2">
                    <a:lumMod val="50000"/>
                  </a:schemeClr>
                </a:solidFill>
                <a:latin typeface="+mj-lt"/>
              </a:rPr>
              <a:t>* α) </a:t>
            </a:r>
          </a:p>
          <a:p>
            <a:pPr>
              <a:buNone/>
            </a:pPr>
            <a:r>
              <a:rPr lang="en-US" dirty="0" smtClean="0">
                <a:solidFill>
                  <a:schemeClr val="accent2">
                    <a:lumMod val="50000"/>
                  </a:schemeClr>
                </a:solidFill>
                <a:latin typeface="+mj-lt"/>
              </a:rPr>
              <a:t>NR = 44 db</a:t>
            </a:r>
          </a:p>
          <a:p>
            <a:pPr>
              <a:buNone/>
            </a:pPr>
            <a:r>
              <a:rPr lang="en-US" dirty="0" smtClean="0">
                <a:solidFill>
                  <a:schemeClr val="accent2">
                    <a:lumMod val="50000"/>
                  </a:schemeClr>
                </a:solidFill>
                <a:latin typeface="+mj-lt"/>
              </a:rPr>
              <a:t>But from the field we take approximate values for the level and the avg. was 90.6 db</a:t>
            </a:r>
          </a:p>
          <a:p>
            <a:pPr>
              <a:buNone/>
            </a:pPr>
            <a:r>
              <a:rPr lang="en-US" dirty="0" smtClean="0">
                <a:solidFill>
                  <a:schemeClr val="accent2">
                    <a:lumMod val="50000"/>
                  </a:schemeClr>
                </a:solidFill>
                <a:latin typeface="+mj-lt"/>
              </a:rPr>
              <a:t>So the noise level = 90.6 – 44 = 46.6 db </a:t>
            </a:r>
          </a:p>
          <a:p>
            <a:endParaRPr lang="en-US" dirty="0"/>
          </a:p>
        </p:txBody>
      </p:sp>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52</a:t>
            </a:fld>
            <a:endParaRPr lang="en-US"/>
          </a:p>
        </p:txBody>
      </p:sp>
      <p:sp>
        <p:nvSpPr>
          <p:cNvPr id="9" name="Title 1"/>
          <p:cNvSpPr>
            <a:spLocks noGrp="1"/>
          </p:cNvSpPr>
          <p:nvPr>
            <p:ph type="title"/>
          </p:nvPr>
        </p:nvSpPr>
        <p:spPr>
          <a:xfrm>
            <a:off x="1371600" y="2362200"/>
            <a:ext cx="8763000" cy="1577788"/>
          </a:xfrm>
        </p:spPr>
        <p:txBody>
          <a:bodyPr/>
          <a:lstStyle/>
          <a:p>
            <a:r>
              <a:rPr lang="en-US" dirty="0" smtClean="0">
                <a:solidFill>
                  <a:schemeClr val="accent2">
                    <a:lumMod val="50000"/>
                  </a:schemeClr>
                </a:solidFill>
              </a:rPr>
              <a:t>Mechanical Design</a:t>
            </a:r>
            <a:endParaRPr lang="en-U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Water supply system:</a:t>
            </a:r>
            <a:endParaRPr lang="en-US" dirty="0"/>
          </a:p>
        </p:txBody>
      </p:sp>
      <p:sp>
        <p:nvSpPr>
          <p:cNvPr id="10" name="Text Placeholder 9"/>
          <p:cNvSpPr>
            <a:spLocks noGrp="1"/>
          </p:cNvSpPr>
          <p:nvPr>
            <p:ph idx="1"/>
          </p:nvPr>
        </p:nvSpPr>
        <p:spPr/>
        <p:txBody>
          <a:bodyPr>
            <a:normAutofit/>
          </a:bodyPr>
          <a:lstStyle/>
          <a:p>
            <a:r>
              <a:rPr lang="en-US" sz="2400" dirty="0" smtClean="0">
                <a:solidFill>
                  <a:schemeClr val="accent2">
                    <a:lumMod val="50000"/>
                  </a:schemeClr>
                </a:solidFill>
              </a:rPr>
              <a:t>In the Masjid project the only space that needs water supply was the ablution area. the taps and toilets number was figured out using tables from the research was conducted in project one. </a:t>
            </a:r>
            <a:endParaRPr lang="en-US" sz="2400" dirty="0">
              <a:solidFill>
                <a:schemeClr val="accent2">
                  <a:lumMod val="50000"/>
                </a:schemeClr>
              </a:solidFill>
            </a:endParaRPr>
          </a:p>
        </p:txBody>
      </p:sp>
      <p:sp>
        <p:nvSpPr>
          <p:cNvPr id="4" name="Date Placeholder 3"/>
          <p:cNvSpPr>
            <a:spLocks noGrp="1"/>
          </p:cNvSpPr>
          <p:nvPr>
            <p:ph type="dt" sz="half" idx="10"/>
          </p:nvPr>
        </p:nvSpPr>
        <p:spPr/>
        <p:txBody>
          <a:bodyPr/>
          <a:lstStyle/>
          <a:p>
            <a:fld id="{D4657F72-130E-4C34-9A93-CCCF9E53D2E2}"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dirty="0"/>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54</a:t>
            </a:fld>
            <a:endParaRPr lang="en-US"/>
          </a:p>
        </p:txBody>
      </p:sp>
      <p:pic>
        <p:nvPicPr>
          <p:cNvPr id="17" name="Content Placeholder 16" descr="ablu 1.bmp"/>
          <p:cNvPicPr>
            <a:picLocks noGrp="1" noChangeAspect="1"/>
          </p:cNvPicPr>
          <p:nvPr>
            <p:ph sz="half" idx="1"/>
          </p:nvPr>
        </p:nvPicPr>
        <p:blipFill>
          <a:blip r:embed="rId2"/>
          <a:stretch>
            <a:fillRect/>
          </a:stretch>
        </p:blipFill>
        <p:spPr>
          <a:xfrm>
            <a:off x="304800" y="457200"/>
            <a:ext cx="6081104" cy="3868102"/>
          </a:xfrm>
        </p:spPr>
      </p:pic>
      <p:pic>
        <p:nvPicPr>
          <p:cNvPr id="18" name="Content Placeholder 17" descr="ablu 2.bmp"/>
          <p:cNvPicPr>
            <a:picLocks noGrp="1" noChangeAspect="1"/>
          </p:cNvPicPr>
          <p:nvPr>
            <p:ph sz="half" idx="2"/>
          </p:nvPr>
        </p:nvPicPr>
        <p:blipFill>
          <a:blip r:embed="rId3"/>
          <a:stretch>
            <a:fillRect/>
          </a:stretch>
        </p:blipFill>
        <p:spPr>
          <a:xfrm>
            <a:off x="4648200" y="2743200"/>
            <a:ext cx="4234439" cy="3581400"/>
          </a:xfrm>
        </p:spPr>
      </p:pic>
      <p:sp>
        <p:nvSpPr>
          <p:cNvPr id="19" name="TextBox 18"/>
          <p:cNvSpPr txBox="1"/>
          <p:nvPr/>
        </p:nvSpPr>
        <p:spPr>
          <a:xfrm>
            <a:off x="304800" y="4495800"/>
            <a:ext cx="3581400" cy="461665"/>
          </a:xfrm>
          <a:prstGeom prst="rect">
            <a:avLst/>
          </a:prstGeom>
          <a:noFill/>
        </p:spPr>
        <p:txBody>
          <a:bodyPr wrap="square" rtlCol="0">
            <a:spAutoFit/>
          </a:bodyPr>
          <a:lstStyle/>
          <a:p>
            <a:r>
              <a:rPr lang="en-US" sz="2400" dirty="0" smtClean="0">
                <a:solidFill>
                  <a:schemeClr val="accent2">
                    <a:lumMod val="50000"/>
                  </a:schemeClr>
                </a:solidFill>
              </a:rPr>
              <a:t>Men’s ablution area</a:t>
            </a:r>
            <a:endParaRPr lang="en-US" sz="2400" dirty="0">
              <a:solidFill>
                <a:schemeClr val="accent2">
                  <a:lumMod val="50000"/>
                </a:schemeClr>
              </a:solidFill>
            </a:endParaRPr>
          </a:p>
        </p:txBody>
      </p:sp>
      <p:sp>
        <p:nvSpPr>
          <p:cNvPr id="20" name="TextBox 19"/>
          <p:cNvSpPr txBox="1"/>
          <p:nvPr/>
        </p:nvSpPr>
        <p:spPr>
          <a:xfrm>
            <a:off x="6400800" y="1905000"/>
            <a:ext cx="3124200" cy="830997"/>
          </a:xfrm>
          <a:prstGeom prst="rect">
            <a:avLst/>
          </a:prstGeom>
          <a:noFill/>
        </p:spPr>
        <p:txBody>
          <a:bodyPr wrap="square" rtlCol="0">
            <a:spAutoFit/>
          </a:bodyPr>
          <a:lstStyle/>
          <a:p>
            <a:r>
              <a:rPr lang="en-US" sz="2400" dirty="0" smtClean="0">
                <a:solidFill>
                  <a:schemeClr val="accent2">
                    <a:lumMod val="50000"/>
                  </a:schemeClr>
                </a:solidFill>
              </a:rPr>
              <a:t>Women’s ablution area</a:t>
            </a:r>
            <a:endParaRPr lang="en-US" sz="2400" dirty="0">
              <a:solidFill>
                <a:schemeClr val="accent2">
                  <a:lumMod val="50000"/>
                </a:scheme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85800" y="457200"/>
            <a:ext cx="5638800" cy="1066800"/>
          </a:xfrm>
        </p:spPr>
        <p:txBody>
          <a:bodyPr/>
          <a:lstStyle/>
          <a:p>
            <a:r>
              <a:rPr lang="en-US" sz="2800" dirty="0" smtClean="0"/>
              <a:t>Diameter selection:</a:t>
            </a:r>
            <a:endParaRPr lang="en-US" sz="2800" dirty="0"/>
          </a:p>
        </p:txBody>
      </p:sp>
      <p:sp>
        <p:nvSpPr>
          <p:cNvPr id="10" name="Subtitle 9"/>
          <p:cNvSpPr>
            <a:spLocks noGrp="1"/>
          </p:cNvSpPr>
          <p:nvPr>
            <p:ph type="subTitle" idx="1"/>
          </p:nvPr>
        </p:nvSpPr>
        <p:spPr>
          <a:xfrm>
            <a:off x="762000" y="1371600"/>
            <a:ext cx="4343400" cy="1981200"/>
          </a:xfrm>
        </p:spPr>
        <p:txBody>
          <a:bodyPr>
            <a:normAutofit/>
          </a:bodyPr>
          <a:lstStyle/>
          <a:p>
            <a:r>
              <a:rPr lang="en-US" sz="2400" dirty="0" smtClean="0">
                <a:solidFill>
                  <a:schemeClr val="accent2">
                    <a:lumMod val="50000"/>
                  </a:schemeClr>
                </a:solidFill>
              </a:rPr>
              <a:t>the table below shows water demand in the men’s ablution area. </a:t>
            </a:r>
            <a:endParaRPr lang="en-US" sz="2400" dirty="0">
              <a:solidFill>
                <a:schemeClr val="accent2">
                  <a:lumMod val="50000"/>
                </a:schemeClr>
              </a:solidFill>
            </a:endParaRPr>
          </a:p>
        </p:txBody>
      </p:sp>
      <p:sp>
        <p:nvSpPr>
          <p:cNvPr id="5" name="Date Placeholder 4"/>
          <p:cNvSpPr>
            <a:spLocks noGrp="1"/>
          </p:cNvSpPr>
          <p:nvPr>
            <p:ph type="dt" sz="half" idx="10"/>
          </p:nvPr>
        </p:nvSpPr>
        <p:spPr/>
        <p:txBody>
          <a:bodyPr/>
          <a:lstStyle/>
          <a:p>
            <a:fld id="{AE6569A5-34E5-447C-A8BB-687F3F7AE27A}" type="datetime4">
              <a:rPr lang="en-US" smtClean="0"/>
              <a:pPr/>
              <a:t>January 7, 2013</a:t>
            </a:fld>
            <a:endParaRPr lang="en-US"/>
          </a:p>
        </p:txBody>
      </p:sp>
      <p:sp>
        <p:nvSpPr>
          <p:cNvPr id="6" name="Footer Placeholder 5"/>
          <p:cNvSpPr>
            <a:spLocks noGrp="1"/>
          </p:cNvSpPr>
          <p:nvPr>
            <p:ph type="ftr" sz="quarter" idx="11"/>
          </p:nvPr>
        </p:nvSpPr>
        <p:spPr/>
        <p:txBody>
          <a:bodyPr/>
          <a:lstStyle/>
          <a:p>
            <a:r>
              <a:rPr lang="en-US" smtClean="0"/>
              <a:t>Sample footer</a:t>
            </a:r>
            <a:endParaRPr lang="en-US"/>
          </a:p>
        </p:txBody>
      </p:sp>
      <p:sp>
        <p:nvSpPr>
          <p:cNvPr id="7" name="Slide Number Placeholder 6"/>
          <p:cNvSpPr>
            <a:spLocks noGrp="1"/>
          </p:cNvSpPr>
          <p:nvPr>
            <p:ph type="sldNum" sz="quarter" idx="12"/>
          </p:nvPr>
        </p:nvSpPr>
        <p:spPr/>
        <p:txBody>
          <a:bodyPr/>
          <a:lstStyle/>
          <a:p>
            <a:fld id="{26B73CA7-29A5-4015-A1D0-5DB764762A4B}" type="slidenum">
              <a:rPr lang="en-US" smtClean="0"/>
              <a:pPr/>
              <a:t>55</a:t>
            </a:fld>
            <a:endParaRPr lang="en-US"/>
          </a:p>
        </p:txBody>
      </p:sp>
      <p:pic>
        <p:nvPicPr>
          <p:cNvPr id="11" name="Picture 10" descr="ster cal 1.bmp"/>
          <p:cNvPicPr>
            <a:picLocks noChangeAspect="1"/>
          </p:cNvPicPr>
          <p:nvPr/>
        </p:nvPicPr>
        <p:blipFill>
          <a:blip r:embed="rId2"/>
          <a:stretch>
            <a:fillRect/>
          </a:stretch>
        </p:blipFill>
        <p:spPr>
          <a:xfrm>
            <a:off x="838200" y="2819400"/>
            <a:ext cx="8020415" cy="1905000"/>
          </a:xfrm>
          <a:prstGeom prst="rect">
            <a:avLst/>
          </a:prstGeom>
        </p:spPr>
      </p:pic>
      <p:sp>
        <p:nvSpPr>
          <p:cNvPr id="12" name="TextBox 11"/>
          <p:cNvSpPr txBox="1"/>
          <p:nvPr/>
        </p:nvSpPr>
        <p:spPr>
          <a:xfrm>
            <a:off x="838200" y="4800600"/>
            <a:ext cx="2895600" cy="1477328"/>
          </a:xfrm>
          <a:prstGeom prst="rect">
            <a:avLst/>
          </a:prstGeom>
          <a:noFill/>
        </p:spPr>
        <p:txBody>
          <a:bodyPr wrap="square" rtlCol="0">
            <a:spAutoFit/>
          </a:bodyPr>
          <a:lstStyle/>
          <a:p>
            <a:r>
              <a:rPr lang="en-US" dirty="0" smtClean="0"/>
              <a:t>Diameter selection:</a:t>
            </a:r>
          </a:p>
          <a:p>
            <a:r>
              <a:rPr lang="en-US" dirty="0" smtClean="0"/>
              <a:t>Main vertical: 2.5 inches.</a:t>
            </a:r>
          </a:p>
          <a:p>
            <a:r>
              <a:rPr lang="en-US" dirty="0" smtClean="0"/>
              <a:t>Main horizontal: 2 inches.</a:t>
            </a:r>
          </a:p>
          <a:p>
            <a:r>
              <a:rPr lang="en-US" dirty="0" smtClean="0"/>
              <a:t>Branch: ¾ inches.</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457200" y="685800"/>
            <a:ext cx="3008312" cy="914400"/>
          </a:xfrm>
        </p:spPr>
        <p:txBody>
          <a:bodyPr/>
          <a:lstStyle/>
          <a:p>
            <a:r>
              <a:rPr lang="en-US" dirty="0" smtClean="0"/>
              <a:t>Water tabs:</a:t>
            </a:r>
            <a:endParaRPr lang="en-US" dirty="0"/>
          </a:p>
        </p:txBody>
      </p:sp>
      <p:sp>
        <p:nvSpPr>
          <p:cNvPr id="9" name="عنصر نائب للنص 8"/>
          <p:cNvSpPr>
            <a:spLocks noGrp="1"/>
          </p:cNvSpPr>
          <p:nvPr>
            <p:ph type="body" sz="half" idx="2"/>
          </p:nvPr>
        </p:nvSpPr>
        <p:spPr>
          <a:xfrm>
            <a:off x="609600" y="1524000"/>
            <a:ext cx="3200400" cy="4622798"/>
          </a:xfrm>
        </p:spPr>
        <p:txBody>
          <a:bodyPr>
            <a:noAutofit/>
          </a:bodyPr>
          <a:lstStyle/>
          <a:p>
            <a:r>
              <a:rPr lang="en-US" sz="2400" dirty="0" smtClean="0">
                <a:solidFill>
                  <a:schemeClr val="accent2">
                    <a:lumMod val="50000"/>
                  </a:schemeClr>
                </a:solidFill>
              </a:rPr>
              <a:t>Special type of water faucets to be used in the wudu area, to minimize the amount of consumed water.</a:t>
            </a:r>
            <a:endParaRPr lang="en-US" sz="2400" dirty="0">
              <a:solidFill>
                <a:schemeClr val="accent2">
                  <a:lumMod val="50000"/>
                </a:schemeClr>
              </a:solidFill>
            </a:endParaRPr>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dirty="0"/>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56</a:t>
            </a:fld>
            <a:endParaRPr lang="en-US"/>
          </a:p>
        </p:txBody>
      </p:sp>
      <p:pic>
        <p:nvPicPr>
          <p:cNvPr id="10" name="Picture 0" descr="cbe9caa5_e9acf87d_504c_48ae_aaad_19b744ecf6c6.jpg"/>
          <p:cNvPicPr>
            <a:picLocks noGrp="1"/>
          </p:cNvPicPr>
          <p:nvPr>
            <p:ph type="pic" idx="1"/>
          </p:nvPr>
        </p:nvPicPr>
        <p:blipFill>
          <a:blip r:embed="rId2"/>
          <a:srcRect l="9091" r="9091"/>
          <a:stretch>
            <a:fillRect/>
          </a:stretch>
        </p:blipFill>
        <p:spPr>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4400" dirty="0" smtClean="0"/>
              <a:t>Sanitary system:</a:t>
            </a:r>
            <a:endParaRPr lang="en-US" sz="4400" dirty="0"/>
          </a:p>
        </p:txBody>
      </p:sp>
      <p:pic>
        <p:nvPicPr>
          <p:cNvPr id="9" name="عنصر نائب للمحتوى 8" descr="site plan sanitary.bmp"/>
          <p:cNvPicPr>
            <a:picLocks noGrp="1" noChangeAspect="1"/>
          </p:cNvPicPr>
          <p:nvPr>
            <p:ph idx="1"/>
          </p:nvPr>
        </p:nvPicPr>
        <p:blipFill>
          <a:blip r:embed="rId2"/>
          <a:stretch>
            <a:fillRect/>
          </a:stretch>
        </p:blipFill>
        <p:spPr>
          <a:xfrm>
            <a:off x="838200" y="1366742"/>
            <a:ext cx="6613742" cy="4759422"/>
          </a:xfrm>
        </p:spPr>
      </p:pic>
      <p:sp>
        <p:nvSpPr>
          <p:cNvPr id="5" name="عنصر نائب للتاريخ 4"/>
          <p:cNvSpPr>
            <a:spLocks noGrp="1"/>
          </p:cNvSpPr>
          <p:nvPr>
            <p:ph type="dt" sz="half" idx="10"/>
          </p:nvPr>
        </p:nvSpPr>
        <p:spPr/>
        <p:txBody>
          <a:bodyPr/>
          <a:lstStyle/>
          <a:p>
            <a:fld id="{AE6569A5-34E5-447C-A8BB-687F3F7AE27A}" type="datetime4">
              <a:rPr lang="en-US" smtClean="0"/>
              <a:pPr/>
              <a:t>January 7, 2013</a:t>
            </a:fld>
            <a:endParaRPr lang="en-US"/>
          </a:p>
        </p:txBody>
      </p:sp>
      <p:sp>
        <p:nvSpPr>
          <p:cNvPr id="6" name="عنصر نائب للتذييل 5"/>
          <p:cNvSpPr>
            <a:spLocks noGrp="1"/>
          </p:cNvSpPr>
          <p:nvPr>
            <p:ph type="ftr" sz="quarter" idx="11"/>
          </p:nvPr>
        </p:nvSpPr>
        <p:spPr/>
        <p:txBody>
          <a:bodyPr/>
          <a:lstStyle/>
          <a:p>
            <a:r>
              <a:rPr lang="en-US" smtClean="0"/>
              <a:t>Sample footer</a:t>
            </a:r>
            <a:endParaRPr lang="en-US"/>
          </a:p>
        </p:txBody>
      </p:sp>
      <p:sp>
        <p:nvSpPr>
          <p:cNvPr id="7" name="عنصر نائب لرقم الشريحة 6"/>
          <p:cNvSpPr>
            <a:spLocks noGrp="1"/>
          </p:cNvSpPr>
          <p:nvPr>
            <p:ph type="sldNum" sz="quarter" idx="12"/>
          </p:nvPr>
        </p:nvSpPr>
        <p:spPr/>
        <p:txBody>
          <a:bodyPr/>
          <a:lstStyle/>
          <a:p>
            <a:fld id="{26B73CA7-29A5-4015-A1D0-5DB764762A4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304800" y="990600"/>
            <a:ext cx="2438400" cy="1524000"/>
          </a:xfrm>
        </p:spPr>
        <p:txBody>
          <a:bodyPr>
            <a:normAutofit/>
          </a:bodyPr>
          <a:lstStyle/>
          <a:p>
            <a:pPr algn="l"/>
            <a:r>
              <a:rPr lang="en-US" sz="2400" dirty="0" smtClean="0"/>
              <a:t>Men’s ablution area</a:t>
            </a:r>
            <a:endParaRPr lang="en-US" sz="2400" dirty="0"/>
          </a:p>
        </p:txBody>
      </p:sp>
      <p:pic>
        <p:nvPicPr>
          <p:cNvPr id="10" name="عنصر نائب للمحتوى 9" descr="sanit 1.PNG"/>
          <p:cNvPicPr>
            <a:picLocks noGrp="1" noChangeAspect="1"/>
          </p:cNvPicPr>
          <p:nvPr>
            <p:ph sz="half" idx="1"/>
          </p:nvPr>
        </p:nvPicPr>
        <p:blipFill>
          <a:blip r:embed="rId2"/>
          <a:stretch>
            <a:fillRect/>
          </a:stretch>
        </p:blipFill>
        <p:spPr>
          <a:xfrm>
            <a:off x="2743200" y="609600"/>
            <a:ext cx="6400800" cy="3244682"/>
          </a:xfrm>
        </p:spPr>
      </p:pic>
      <p:pic>
        <p:nvPicPr>
          <p:cNvPr id="11" name="عنصر نائب للمحتوى 10" descr="sanit 2.PNG"/>
          <p:cNvPicPr>
            <a:picLocks noGrp="1" noChangeAspect="1"/>
          </p:cNvPicPr>
          <p:nvPr>
            <p:ph sz="half" idx="2"/>
          </p:nvPr>
        </p:nvPicPr>
        <p:blipFill>
          <a:blip r:embed="rId3"/>
          <a:stretch>
            <a:fillRect/>
          </a:stretch>
        </p:blipFill>
        <p:spPr>
          <a:xfrm>
            <a:off x="533400" y="3326822"/>
            <a:ext cx="4495800" cy="3167495"/>
          </a:xfrm>
        </p:spPr>
      </p:pic>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58</a:t>
            </a:fld>
            <a:endParaRPr lang="en-US"/>
          </a:p>
        </p:txBody>
      </p:sp>
      <p:sp>
        <p:nvSpPr>
          <p:cNvPr id="12" name="عنوان 6"/>
          <p:cNvSpPr txBox="1">
            <a:spLocks/>
          </p:cNvSpPr>
          <p:nvPr/>
        </p:nvSpPr>
        <p:spPr>
          <a:xfrm>
            <a:off x="5181600" y="4267200"/>
            <a:ext cx="2438400" cy="1524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60000"/>
                    <a:lumOff val="40000"/>
                  </a:schemeClr>
                </a:solidFill>
                <a:effectLst/>
                <a:uLnTx/>
                <a:uFillTx/>
                <a:latin typeface="+mj-lt"/>
                <a:ea typeface="+mj-ea"/>
                <a:cs typeface="+mj-cs"/>
              </a:rPr>
              <a:t>women's ablution area</a:t>
            </a:r>
            <a:endParaRPr kumimoji="0" lang="en-US" sz="2400" b="0" i="0" u="none" strike="noStrike" kern="1200" cap="none" spc="0" normalizeH="0" baseline="0" noProof="0" dirty="0">
              <a:ln>
                <a:noFill/>
              </a:ln>
              <a:solidFill>
                <a:schemeClr val="tx1">
                  <a:lumMod val="60000"/>
                  <a:lumOff val="40000"/>
                </a:schemeClr>
              </a:solidFill>
              <a:effectLst/>
              <a:uLnTx/>
              <a:uFillTx/>
              <a:latin typeface="+mj-lt"/>
              <a:ea typeface="+mj-ea"/>
              <a:cs typeface="+mj-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a:xfrm>
            <a:off x="228600" y="0"/>
            <a:ext cx="5257800" cy="1325562"/>
          </a:xfrm>
        </p:spPr>
        <p:txBody>
          <a:bodyPr/>
          <a:lstStyle/>
          <a:p>
            <a:r>
              <a:rPr lang="en-US" dirty="0" smtClean="0"/>
              <a:t>Grey water system:</a:t>
            </a:r>
            <a:endParaRPr lang="en-US" dirty="0"/>
          </a:p>
        </p:txBody>
      </p:sp>
      <p:pic>
        <p:nvPicPr>
          <p:cNvPr id="12" name="عنصر نائب للمحتوى 11" descr="grey1.PNG"/>
          <p:cNvPicPr>
            <a:picLocks noGrp="1" noChangeAspect="1"/>
          </p:cNvPicPr>
          <p:nvPr>
            <p:ph sz="half" idx="1"/>
          </p:nvPr>
        </p:nvPicPr>
        <p:blipFill>
          <a:blip r:embed="rId2"/>
          <a:stretch>
            <a:fillRect/>
          </a:stretch>
        </p:blipFill>
        <p:spPr>
          <a:xfrm>
            <a:off x="228600" y="1295400"/>
            <a:ext cx="5257800" cy="2975287"/>
          </a:xfrm>
        </p:spPr>
      </p:pic>
      <p:pic>
        <p:nvPicPr>
          <p:cNvPr id="13" name="عنصر نائب للمحتوى 12" descr="grey2.PNG"/>
          <p:cNvPicPr>
            <a:picLocks noGrp="1" noChangeAspect="1"/>
          </p:cNvPicPr>
          <p:nvPr>
            <p:ph sz="half" idx="2"/>
          </p:nvPr>
        </p:nvPicPr>
        <p:blipFill>
          <a:blip r:embed="rId3"/>
          <a:stretch>
            <a:fillRect/>
          </a:stretch>
        </p:blipFill>
        <p:spPr>
          <a:xfrm>
            <a:off x="4191000" y="3200400"/>
            <a:ext cx="4618037" cy="3240576"/>
          </a:xfrm>
        </p:spPr>
      </p:pic>
      <p:sp>
        <p:nvSpPr>
          <p:cNvPr id="5" name="عنصر نائب للتاريخ 4"/>
          <p:cNvSpPr>
            <a:spLocks noGrp="1"/>
          </p:cNvSpPr>
          <p:nvPr>
            <p:ph type="dt" sz="half" idx="10"/>
          </p:nvPr>
        </p:nvSpPr>
        <p:spPr/>
        <p:txBody>
          <a:bodyPr/>
          <a:lstStyle/>
          <a:p>
            <a:fld id="{117A9860-2947-4549-A25A-C7ACC9B80A49}" type="datetime4">
              <a:rPr lang="en-US" smtClean="0"/>
              <a:pPr/>
              <a:t>January 7, 2013</a:t>
            </a:fld>
            <a:endParaRPr lang="en-US"/>
          </a:p>
        </p:txBody>
      </p:sp>
      <p:sp>
        <p:nvSpPr>
          <p:cNvPr id="6" name="عنصر نائب للتذييل 5"/>
          <p:cNvSpPr>
            <a:spLocks noGrp="1"/>
          </p:cNvSpPr>
          <p:nvPr>
            <p:ph type="ftr" sz="quarter" idx="11"/>
          </p:nvPr>
        </p:nvSpPr>
        <p:spPr/>
        <p:txBody>
          <a:bodyPr/>
          <a:lstStyle/>
          <a:p>
            <a:r>
              <a:rPr lang="en-US" smtClean="0"/>
              <a:t>Sample footer</a:t>
            </a:r>
            <a:endParaRPr lang="en-US"/>
          </a:p>
        </p:txBody>
      </p:sp>
      <p:sp>
        <p:nvSpPr>
          <p:cNvPr id="7" name="عنصر نائب لرقم الشريحة 6"/>
          <p:cNvSpPr>
            <a:spLocks noGrp="1"/>
          </p:cNvSpPr>
          <p:nvPr>
            <p:ph type="sldNum" sz="quarter" idx="12"/>
          </p:nvPr>
        </p:nvSpPr>
        <p:spPr/>
        <p:txBody>
          <a:bodyPr/>
          <a:lstStyle/>
          <a:p>
            <a:fld id="{26B73CA7-29A5-4015-A1D0-5DB764762A4B}" type="slidenum">
              <a:rPr lang="en-US" smtClean="0"/>
              <a:pPr/>
              <a:t>59</a:t>
            </a:fld>
            <a:endParaRPr lang="en-US"/>
          </a:p>
        </p:txBody>
      </p:sp>
      <p:sp>
        <p:nvSpPr>
          <p:cNvPr id="14" name="عنوان 6"/>
          <p:cNvSpPr txBox="1">
            <a:spLocks/>
          </p:cNvSpPr>
          <p:nvPr/>
        </p:nvSpPr>
        <p:spPr>
          <a:xfrm>
            <a:off x="228600" y="4267200"/>
            <a:ext cx="3962400" cy="838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60000"/>
                    <a:lumOff val="40000"/>
                  </a:schemeClr>
                </a:solidFill>
                <a:effectLst/>
                <a:uLnTx/>
                <a:uFillTx/>
                <a:latin typeface="+mj-lt"/>
                <a:ea typeface="+mj-ea"/>
                <a:cs typeface="+mj-cs"/>
              </a:rPr>
              <a:t>Men’s ablution area</a:t>
            </a:r>
            <a:endParaRPr kumimoji="0" lang="en-US" sz="2400" b="0" i="0" u="none" strike="noStrike" kern="1200" cap="none" spc="0" normalizeH="0" baseline="0" noProof="0" dirty="0">
              <a:ln>
                <a:noFill/>
              </a:ln>
              <a:solidFill>
                <a:schemeClr val="tx1">
                  <a:lumMod val="60000"/>
                  <a:lumOff val="40000"/>
                </a:schemeClr>
              </a:solidFill>
              <a:effectLst/>
              <a:uLnTx/>
              <a:uFillTx/>
              <a:latin typeface="+mj-lt"/>
              <a:ea typeface="+mj-ea"/>
              <a:cs typeface="+mj-cs"/>
            </a:endParaRPr>
          </a:p>
        </p:txBody>
      </p:sp>
      <p:sp>
        <p:nvSpPr>
          <p:cNvPr id="15" name="عنوان 6"/>
          <p:cNvSpPr txBox="1">
            <a:spLocks/>
          </p:cNvSpPr>
          <p:nvPr/>
        </p:nvSpPr>
        <p:spPr>
          <a:xfrm>
            <a:off x="5486400" y="2362200"/>
            <a:ext cx="3886200" cy="838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60000"/>
                    <a:lumOff val="40000"/>
                  </a:schemeClr>
                </a:solidFill>
                <a:effectLst/>
                <a:uLnTx/>
                <a:uFillTx/>
                <a:latin typeface="+mj-lt"/>
                <a:ea typeface="+mj-ea"/>
                <a:cs typeface="+mj-cs"/>
              </a:rPr>
              <a:t>women's ablution area</a:t>
            </a:r>
            <a:endParaRPr kumimoji="0" lang="en-US" sz="2400" b="0" i="0" u="none" strike="noStrike" kern="1200" cap="none" spc="0" normalizeH="0" baseline="0" noProof="0" dirty="0">
              <a:ln>
                <a:noFill/>
              </a:ln>
              <a:solidFill>
                <a:schemeClr val="tx1">
                  <a:lumMod val="60000"/>
                  <a:lumOff val="40000"/>
                </a:schemeClr>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Site plan</a:t>
            </a:r>
            <a:endParaRPr lang="en-US" dirty="0"/>
          </a:p>
        </p:txBody>
      </p:sp>
      <p:pic>
        <p:nvPicPr>
          <p:cNvPr id="10" name="Content Placeholder 9" descr="Capture.PNG"/>
          <p:cNvPicPr>
            <a:picLocks noGrp="1" noChangeAspect="1"/>
          </p:cNvPicPr>
          <p:nvPr>
            <p:ph idx="1"/>
          </p:nvPr>
        </p:nvPicPr>
        <p:blipFill>
          <a:blip r:embed="rId2"/>
          <a:stretch>
            <a:fillRect/>
          </a:stretch>
        </p:blipFill>
        <p:spPr>
          <a:xfrm>
            <a:off x="1219200" y="1489776"/>
            <a:ext cx="6062968" cy="4636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Footer Placeholder 4"/>
          <p:cNvSpPr>
            <a:spLocks noGrp="1"/>
          </p:cNvSpPr>
          <p:nvPr>
            <p:ph type="ftr" sz="quarter" idx="11"/>
          </p:nvPr>
        </p:nvSpPr>
        <p:spPr/>
        <p:txBody>
          <a:bodyPr/>
          <a:lstStyle/>
          <a:p>
            <a:r>
              <a:rPr lang="en-US" dirty="0" smtClean="0"/>
              <a:t>Sample footer</a:t>
            </a:r>
            <a:endParaRPr lang="en-US" dirty="0"/>
          </a:p>
        </p:txBody>
      </p:sp>
      <p:sp>
        <p:nvSpPr>
          <p:cNvPr id="6" name="Slide Number Placeholder 5"/>
          <p:cNvSpPr>
            <a:spLocks noGrp="1"/>
          </p:cNvSpPr>
          <p:nvPr>
            <p:ph type="sldNum" sz="quarter" idx="12"/>
          </p:nvPr>
        </p:nvSpPr>
        <p:spPr/>
        <p:txBody>
          <a:bodyPr/>
          <a:lstStyle/>
          <a:p>
            <a:fld id="{26B73CA7-29A5-4015-A1D0-5DB764762A4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a:xfrm>
            <a:off x="228600" y="533400"/>
            <a:ext cx="4800600" cy="641350"/>
          </a:xfrm>
        </p:spPr>
        <p:txBody>
          <a:bodyPr>
            <a:normAutofit/>
          </a:bodyPr>
          <a:lstStyle/>
          <a:p>
            <a:r>
              <a:rPr lang="en-US" dirty="0" smtClean="0"/>
              <a:t>Sanitary sample calculation:</a:t>
            </a:r>
            <a:endParaRPr lang="en-US" dirty="0"/>
          </a:p>
        </p:txBody>
      </p:sp>
      <p:sp>
        <p:nvSpPr>
          <p:cNvPr id="5" name="عنصر نائب للتاريخ 4"/>
          <p:cNvSpPr>
            <a:spLocks noGrp="1"/>
          </p:cNvSpPr>
          <p:nvPr>
            <p:ph type="dt" sz="half" idx="10"/>
          </p:nvPr>
        </p:nvSpPr>
        <p:spPr/>
        <p:txBody>
          <a:bodyPr/>
          <a:lstStyle/>
          <a:p>
            <a:fld id="{AE6569A5-34E5-447C-A8BB-687F3F7AE27A}" type="datetime4">
              <a:rPr lang="en-US" smtClean="0"/>
              <a:pPr/>
              <a:t>January 7, 2013</a:t>
            </a:fld>
            <a:endParaRPr lang="en-US"/>
          </a:p>
        </p:txBody>
      </p:sp>
      <p:sp>
        <p:nvSpPr>
          <p:cNvPr id="6" name="عنصر نائب للتذييل 5"/>
          <p:cNvSpPr>
            <a:spLocks noGrp="1"/>
          </p:cNvSpPr>
          <p:nvPr>
            <p:ph type="ftr" sz="quarter" idx="11"/>
          </p:nvPr>
        </p:nvSpPr>
        <p:spPr/>
        <p:txBody>
          <a:bodyPr/>
          <a:lstStyle/>
          <a:p>
            <a:r>
              <a:rPr lang="en-US" smtClean="0"/>
              <a:t>Sample footer</a:t>
            </a:r>
            <a:endParaRPr lang="en-US"/>
          </a:p>
        </p:txBody>
      </p:sp>
      <p:sp>
        <p:nvSpPr>
          <p:cNvPr id="7" name="عنصر نائب لرقم الشريحة 6"/>
          <p:cNvSpPr>
            <a:spLocks noGrp="1"/>
          </p:cNvSpPr>
          <p:nvPr>
            <p:ph type="sldNum" sz="quarter" idx="12"/>
          </p:nvPr>
        </p:nvSpPr>
        <p:spPr/>
        <p:txBody>
          <a:bodyPr/>
          <a:lstStyle/>
          <a:p>
            <a:fld id="{26B73CA7-29A5-4015-A1D0-5DB764762A4B}" type="slidenum">
              <a:rPr lang="en-US" smtClean="0"/>
              <a:pPr/>
              <a:t>60</a:t>
            </a:fld>
            <a:endParaRPr lang="en-US"/>
          </a:p>
        </p:txBody>
      </p:sp>
      <p:pic>
        <p:nvPicPr>
          <p:cNvPr id="15" name="صورة 14" descr="MECH.PNG"/>
          <p:cNvPicPr>
            <a:picLocks noChangeAspect="1"/>
          </p:cNvPicPr>
          <p:nvPr/>
        </p:nvPicPr>
        <p:blipFill>
          <a:blip r:embed="rId2"/>
          <a:stretch>
            <a:fillRect/>
          </a:stretch>
        </p:blipFill>
        <p:spPr>
          <a:xfrm>
            <a:off x="1828800" y="1219200"/>
            <a:ext cx="4829860" cy="3429000"/>
          </a:xfrm>
          <a:prstGeom prst="rect">
            <a:avLst/>
          </a:prstGeom>
        </p:spPr>
      </p:pic>
      <p:pic>
        <p:nvPicPr>
          <p:cNvPr id="16" name="صورة 15" descr="san.PNG"/>
          <p:cNvPicPr>
            <a:picLocks noChangeAspect="1"/>
          </p:cNvPicPr>
          <p:nvPr/>
        </p:nvPicPr>
        <p:blipFill>
          <a:blip r:embed="rId3"/>
          <a:stretch>
            <a:fillRect/>
          </a:stretch>
        </p:blipFill>
        <p:spPr>
          <a:xfrm>
            <a:off x="990600" y="4648200"/>
            <a:ext cx="7381011" cy="895443"/>
          </a:xfrm>
          <a:prstGeom prst="rect">
            <a:avLst/>
          </a:prstGeom>
        </p:spPr>
      </p:pic>
      <p:pic>
        <p:nvPicPr>
          <p:cNvPr id="17" name="صورة 16" descr="san2.PNG"/>
          <p:cNvPicPr>
            <a:picLocks noChangeAspect="1"/>
          </p:cNvPicPr>
          <p:nvPr/>
        </p:nvPicPr>
        <p:blipFill>
          <a:blip r:embed="rId4"/>
          <a:stretch>
            <a:fillRect/>
          </a:stretch>
        </p:blipFill>
        <p:spPr>
          <a:xfrm>
            <a:off x="990600" y="5486400"/>
            <a:ext cx="4724400" cy="847969"/>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p:txBody>
          <a:bodyPr>
            <a:normAutofit/>
          </a:bodyPr>
          <a:lstStyle/>
          <a:p>
            <a:pPr algn="l"/>
            <a:r>
              <a:rPr lang="en-US" sz="2800" dirty="0" smtClean="0"/>
              <a:t>Fire </a:t>
            </a:r>
            <a:r>
              <a:rPr lang="en-US" sz="2800" dirty="0" smtClean="0"/>
              <a:t>protection system</a:t>
            </a:r>
            <a:r>
              <a:rPr lang="en-US" sz="2800" dirty="0" smtClean="0"/>
              <a:t>:</a:t>
            </a:r>
            <a:endParaRPr lang="en-US" sz="2800" dirty="0"/>
          </a:p>
        </p:txBody>
      </p:sp>
      <p:pic>
        <p:nvPicPr>
          <p:cNvPr id="11" name="عنصر نائب للمحتوى 10" descr="fire.PNG"/>
          <p:cNvPicPr>
            <a:picLocks noGrp="1" noChangeAspect="1"/>
          </p:cNvPicPr>
          <p:nvPr>
            <p:ph sz="half" idx="1"/>
          </p:nvPr>
        </p:nvPicPr>
        <p:blipFill>
          <a:blip r:embed="rId2"/>
          <a:stretch>
            <a:fillRect/>
          </a:stretch>
        </p:blipFill>
        <p:spPr>
          <a:xfrm>
            <a:off x="696159" y="1291830"/>
            <a:ext cx="3441035" cy="4707606"/>
          </a:xfrm>
        </p:spPr>
      </p:pic>
      <p:sp>
        <p:nvSpPr>
          <p:cNvPr id="5" name="عنصر نائب للتاريخ 4"/>
          <p:cNvSpPr>
            <a:spLocks noGrp="1"/>
          </p:cNvSpPr>
          <p:nvPr>
            <p:ph type="dt" sz="half" idx="10"/>
          </p:nvPr>
        </p:nvSpPr>
        <p:spPr/>
        <p:txBody>
          <a:bodyPr/>
          <a:lstStyle/>
          <a:p>
            <a:fld id="{117A9860-2947-4549-A25A-C7ACC9B80A49}" type="datetime4">
              <a:rPr lang="en-US" smtClean="0"/>
              <a:pPr/>
              <a:t>January 7, 2013</a:t>
            </a:fld>
            <a:endParaRPr lang="en-US"/>
          </a:p>
        </p:txBody>
      </p:sp>
      <p:sp>
        <p:nvSpPr>
          <p:cNvPr id="6" name="عنصر نائب للتذييل 5"/>
          <p:cNvSpPr>
            <a:spLocks noGrp="1"/>
          </p:cNvSpPr>
          <p:nvPr>
            <p:ph type="ftr" sz="quarter" idx="11"/>
          </p:nvPr>
        </p:nvSpPr>
        <p:spPr/>
        <p:txBody>
          <a:bodyPr/>
          <a:lstStyle/>
          <a:p>
            <a:r>
              <a:rPr lang="en-US" smtClean="0"/>
              <a:t>Sample footer</a:t>
            </a:r>
            <a:endParaRPr lang="en-US"/>
          </a:p>
        </p:txBody>
      </p:sp>
      <p:sp>
        <p:nvSpPr>
          <p:cNvPr id="7" name="عنصر نائب لرقم الشريحة 6"/>
          <p:cNvSpPr>
            <a:spLocks noGrp="1"/>
          </p:cNvSpPr>
          <p:nvPr>
            <p:ph type="sldNum" sz="quarter" idx="12"/>
          </p:nvPr>
        </p:nvSpPr>
        <p:spPr/>
        <p:txBody>
          <a:bodyPr/>
          <a:lstStyle/>
          <a:p>
            <a:fld id="{26B73CA7-29A5-4015-A1D0-5DB764762A4B}" type="slidenum">
              <a:rPr lang="en-US" smtClean="0"/>
              <a:pPr/>
              <a:t>61</a:t>
            </a:fld>
            <a:endParaRPr lang="en-US"/>
          </a:p>
        </p:txBody>
      </p:sp>
      <p:pic>
        <p:nvPicPr>
          <p:cNvPr id="12" name="Picture 1" descr="Fire-Hose-Cabinet7.jpg"/>
          <p:cNvPicPr>
            <a:picLocks noGrp="1"/>
          </p:cNvPicPr>
          <p:nvPr>
            <p:ph sz="half" idx="2"/>
          </p:nvPr>
        </p:nvPicPr>
        <p:blipFill>
          <a:blip r:embed="rId3"/>
          <a:stretch>
            <a:fillRect/>
          </a:stretch>
        </p:blipFill>
        <p:spPr>
          <a:xfrm>
            <a:off x="4876800" y="2133600"/>
            <a:ext cx="3048000" cy="3050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a:xfrm>
            <a:off x="457200" y="533400"/>
            <a:ext cx="5257800" cy="1093694"/>
          </a:xfrm>
        </p:spPr>
        <p:txBody>
          <a:bodyPr>
            <a:normAutofit/>
          </a:bodyPr>
          <a:lstStyle/>
          <a:p>
            <a:pPr algn="l"/>
            <a:r>
              <a:rPr lang="en-US" sz="2800" dirty="0" smtClean="0"/>
              <a:t>Tank system:</a:t>
            </a:r>
            <a:endParaRPr lang="en-US" sz="2800" dirty="0"/>
          </a:p>
        </p:txBody>
      </p:sp>
      <p:pic>
        <p:nvPicPr>
          <p:cNvPr id="10" name="عنصر نائب للمحتوى 9" descr="roof install.bmp"/>
          <p:cNvPicPr>
            <a:picLocks noGrp="1" noChangeAspect="1"/>
          </p:cNvPicPr>
          <p:nvPr>
            <p:ph sz="half" idx="1"/>
          </p:nvPr>
        </p:nvPicPr>
        <p:blipFill>
          <a:blip r:embed="rId2"/>
          <a:stretch>
            <a:fillRect/>
          </a:stretch>
        </p:blipFill>
        <p:spPr>
          <a:xfrm>
            <a:off x="6324600" y="228600"/>
            <a:ext cx="2819400" cy="3062219"/>
          </a:xfrm>
        </p:spPr>
      </p:pic>
      <p:pic>
        <p:nvPicPr>
          <p:cNvPr id="12" name="عنصر نائب للمحتوى 11" descr="tanks.bmp"/>
          <p:cNvPicPr>
            <a:picLocks noGrp="1" noChangeAspect="1"/>
          </p:cNvPicPr>
          <p:nvPr>
            <p:ph sz="half" idx="2"/>
          </p:nvPr>
        </p:nvPicPr>
        <p:blipFill>
          <a:blip r:embed="rId3"/>
          <a:stretch>
            <a:fillRect/>
          </a:stretch>
        </p:blipFill>
        <p:spPr>
          <a:xfrm>
            <a:off x="381000" y="2438400"/>
            <a:ext cx="6873808" cy="3895141"/>
          </a:xfrm>
        </p:spPr>
      </p:pic>
      <p:sp>
        <p:nvSpPr>
          <p:cNvPr id="5" name="عنصر نائب للتاريخ 4"/>
          <p:cNvSpPr>
            <a:spLocks noGrp="1"/>
          </p:cNvSpPr>
          <p:nvPr>
            <p:ph type="dt" sz="half" idx="10"/>
          </p:nvPr>
        </p:nvSpPr>
        <p:spPr/>
        <p:txBody>
          <a:bodyPr/>
          <a:lstStyle/>
          <a:p>
            <a:fld id="{117A9860-2947-4549-A25A-C7ACC9B80A49}" type="datetime4">
              <a:rPr lang="en-US" smtClean="0"/>
              <a:pPr/>
              <a:t>January 7, 2013</a:t>
            </a:fld>
            <a:endParaRPr lang="en-US"/>
          </a:p>
        </p:txBody>
      </p:sp>
      <p:sp>
        <p:nvSpPr>
          <p:cNvPr id="6" name="عنصر نائب للتذييل 5"/>
          <p:cNvSpPr>
            <a:spLocks noGrp="1"/>
          </p:cNvSpPr>
          <p:nvPr>
            <p:ph type="ftr" sz="quarter" idx="11"/>
          </p:nvPr>
        </p:nvSpPr>
        <p:spPr/>
        <p:txBody>
          <a:bodyPr/>
          <a:lstStyle/>
          <a:p>
            <a:r>
              <a:rPr lang="en-US" smtClean="0"/>
              <a:t>Sample footer</a:t>
            </a:r>
            <a:endParaRPr lang="en-US"/>
          </a:p>
        </p:txBody>
      </p:sp>
      <p:sp>
        <p:nvSpPr>
          <p:cNvPr id="7" name="عنصر نائب لرقم الشريحة 6"/>
          <p:cNvSpPr>
            <a:spLocks noGrp="1"/>
          </p:cNvSpPr>
          <p:nvPr>
            <p:ph type="sldNum" sz="quarter" idx="12"/>
          </p:nvPr>
        </p:nvSpPr>
        <p:spPr/>
        <p:txBody>
          <a:bodyPr/>
          <a:lstStyle/>
          <a:p>
            <a:fld id="{26B73CA7-29A5-4015-A1D0-5DB764762A4B}"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63</a:t>
            </a:fld>
            <a:endParaRPr lang="en-US"/>
          </a:p>
        </p:txBody>
      </p:sp>
      <p:sp>
        <p:nvSpPr>
          <p:cNvPr id="9" name="Title 1"/>
          <p:cNvSpPr>
            <a:spLocks noGrp="1"/>
          </p:cNvSpPr>
          <p:nvPr>
            <p:ph type="title"/>
          </p:nvPr>
        </p:nvSpPr>
        <p:spPr>
          <a:xfrm>
            <a:off x="1371600" y="2362200"/>
            <a:ext cx="8763000" cy="1577788"/>
          </a:xfrm>
        </p:spPr>
        <p:txBody>
          <a:bodyPr/>
          <a:lstStyle/>
          <a:p>
            <a:r>
              <a:rPr lang="en-US" dirty="0" smtClean="0">
                <a:solidFill>
                  <a:schemeClr val="accent2">
                    <a:lumMod val="50000"/>
                  </a:schemeClr>
                </a:solidFill>
              </a:rPr>
              <a:t>Electrical Design</a:t>
            </a:r>
            <a:endParaRPr lang="en-U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ctrTitle"/>
          </p:nvPr>
        </p:nvSpPr>
        <p:spPr>
          <a:xfrm>
            <a:off x="469900" y="954741"/>
            <a:ext cx="7315200" cy="1102659"/>
          </a:xfrm>
        </p:spPr>
        <p:txBody>
          <a:bodyPr/>
          <a:lstStyle/>
          <a:p>
            <a:r>
              <a:rPr lang="en-US" sz="4400" dirty="0" smtClean="0"/>
              <a:t>Artificial lighting design</a:t>
            </a:r>
            <a:r>
              <a:rPr lang="en-US" dirty="0" smtClean="0"/>
              <a:t>:</a:t>
            </a:r>
            <a:endParaRPr lang="en-US" dirty="0"/>
          </a:p>
        </p:txBody>
      </p:sp>
      <p:sp>
        <p:nvSpPr>
          <p:cNvPr id="9" name="عنوان فرعي 8"/>
          <p:cNvSpPr>
            <a:spLocks noGrp="1"/>
          </p:cNvSpPr>
          <p:nvPr>
            <p:ph type="subTitle" idx="1"/>
          </p:nvPr>
        </p:nvSpPr>
        <p:spPr>
          <a:xfrm>
            <a:off x="609600" y="2133600"/>
            <a:ext cx="6159500" cy="1600200"/>
          </a:xfrm>
        </p:spPr>
        <p:txBody>
          <a:bodyPr>
            <a:normAutofit/>
          </a:bodyPr>
          <a:lstStyle/>
          <a:p>
            <a:r>
              <a:rPr lang="en-US" sz="2400" dirty="0" smtClean="0">
                <a:solidFill>
                  <a:schemeClr val="accent2">
                    <a:lumMod val="50000"/>
                  </a:schemeClr>
                </a:solidFill>
              </a:rPr>
              <a:t>For each </a:t>
            </a:r>
            <a:r>
              <a:rPr lang="en-US" sz="2400" dirty="0" smtClean="0">
                <a:solidFill>
                  <a:schemeClr val="accent2">
                    <a:lumMod val="50000"/>
                  </a:schemeClr>
                </a:solidFill>
              </a:rPr>
              <a:t>space </a:t>
            </a:r>
            <a:r>
              <a:rPr lang="en-US" sz="2400" dirty="0" smtClean="0">
                <a:solidFill>
                  <a:schemeClr val="accent2">
                    <a:lumMod val="50000"/>
                  </a:schemeClr>
                </a:solidFill>
              </a:rPr>
              <a:t>we design it for </a:t>
            </a:r>
            <a:r>
              <a:rPr lang="en-US" sz="2400" dirty="0" smtClean="0">
                <a:solidFill>
                  <a:schemeClr val="accent2">
                    <a:lumMod val="50000"/>
                  </a:schemeClr>
                </a:solidFill>
              </a:rPr>
              <a:t>masjid </a:t>
            </a:r>
            <a:r>
              <a:rPr lang="en-US" sz="2400" dirty="0" smtClean="0">
                <a:solidFill>
                  <a:schemeClr val="accent2">
                    <a:lumMod val="50000"/>
                  </a:schemeClr>
                </a:solidFill>
              </a:rPr>
              <a:t>we take consideration code recommendation’s for Lux. Or (watt/m2) in workplace each room.</a:t>
            </a:r>
            <a:endParaRPr lang="en-US" sz="2400" dirty="0">
              <a:solidFill>
                <a:schemeClr val="accent2">
                  <a:lumMod val="50000"/>
                </a:schemeClr>
              </a:solidFill>
            </a:endParaRPr>
          </a:p>
        </p:txBody>
      </p:sp>
      <p:sp>
        <p:nvSpPr>
          <p:cNvPr id="4" name="عنصر نائب للتاريخ 3"/>
          <p:cNvSpPr>
            <a:spLocks noGrp="1"/>
          </p:cNvSpPr>
          <p:nvPr>
            <p:ph type="dt" sz="half" idx="10"/>
          </p:nvPr>
        </p:nvSpPr>
        <p:spPr/>
        <p:txBody>
          <a:bodyPr/>
          <a:lstStyle/>
          <a:p>
            <a:fld id="{D4657F72-130E-4C34-9A93-CCCF9E53D2E2}"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64</a:t>
            </a:fld>
            <a:endParaRPr lang="en-US"/>
          </a:p>
        </p:txBody>
      </p:sp>
      <p:graphicFrame>
        <p:nvGraphicFramePr>
          <p:cNvPr id="10" name="جدول 9"/>
          <p:cNvGraphicFramePr>
            <a:graphicFrameLocks noGrp="1"/>
          </p:cNvGraphicFramePr>
          <p:nvPr/>
        </p:nvGraphicFramePr>
        <p:xfrm>
          <a:off x="990601" y="4038600"/>
          <a:ext cx="4427854" cy="2286000"/>
        </p:xfrm>
        <a:graphic>
          <a:graphicData uri="http://schemas.openxmlformats.org/drawingml/2006/table">
            <a:tbl>
              <a:tblPr/>
              <a:tblGrid>
                <a:gridCol w="2027943"/>
                <a:gridCol w="2399911"/>
              </a:tblGrid>
              <a:tr h="288898">
                <a:tc>
                  <a:txBody>
                    <a:bodyPr/>
                    <a:lstStyle/>
                    <a:p>
                      <a:pPr marL="0" marR="0">
                        <a:lnSpc>
                          <a:spcPct val="150000"/>
                        </a:lnSpc>
                        <a:spcBef>
                          <a:spcPts val="0"/>
                        </a:spcBef>
                        <a:spcAft>
                          <a:spcPts val="0"/>
                        </a:spcAft>
                      </a:pPr>
                      <a:r>
                        <a:rPr lang="en-US" sz="2000" b="1" dirty="0">
                          <a:solidFill>
                            <a:srgbClr val="0B5294"/>
                          </a:solidFill>
                          <a:latin typeface="Calibri"/>
                          <a:ea typeface="Times New Roman"/>
                          <a:cs typeface="Majalla UI"/>
                        </a:rPr>
                        <a:t>Room</a:t>
                      </a:r>
                      <a:endParaRPr lang="en-US" sz="2000" dirty="0">
                        <a:solidFill>
                          <a:srgbClr val="0B5294"/>
                        </a:solidFill>
                        <a:latin typeface="Constantia"/>
                        <a:ea typeface="Constantia"/>
                        <a:cs typeface="Majalla UI"/>
                      </a:endParaRPr>
                    </a:p>
                  </a:txBody>
                  <a:tcPr marL="68580" marR="68580" marT="0" marB="0">
                    <a:lnL>
                      <a:noFill/>
                    </a:lnL>
                    <a:lnR>
                      <a:noFill/>
                    </a:lnR>
                    <a:lnT w="12700" cap="flat" cmpd="sng" algn="ctr">
                      <a:solidFill>
                        <a:srgbClr val="0F6FC6"/>
                      </a:solidFill>
                      <a:prstDash val="solid"/>
                      <a:round/>
                      <a:headEnd type="none" w="med" len="med"/>
                      <a:tailEnd type="none" w="med" len="med"/>
                    </a:lnT>
                    <a:lnB w="12700" cap="flat" cmpd="sng" algn="ctr">
                      <a:solidFill>
                        <a:srgbClr val="0F6FC6"/>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solidFill>
                            <a:srgbClr val="0B5294"/>
                          </a:solidFill>
                          <a:latin typeface="Calibri"/>
                          <a:ea typeface="Times New Roman"/>
                          <a:cs typeface="Majalla UI"/>
                        </a:rPr>
                        <a:t>Em (Lux.)</a:t>
                      </a:r>
                      <a:endParaRPr lang="en-US" sz="2000" dirty="0">
                        <a:solidFill>
                          <a:srgbClr val="0B5294"/>
                        </a:solidFill>
                        <a:latin typeface="Constantia"/>
                        <a:ea typeface="Constantia"/>
                        <a:cs typeface="Majalla UI"/>
                      </a:endParaRPr>
                    </a:p>
                  </a:txBody>
                  <a:tcPr marL="68580" marR="68580" marT="0" marB="0">
                    <a:lnL>
                      <a:noFill/>
                    </a:lnL>
                    <a:lnR>
                      <a:noFill/>
                    </a:lnR>
                    <a:lnT w="12700" cap="flat" cmpd="sng" algn="ctr">
                      <a:solidFill>
                        <a:srgbClr val="0F6FC6"/>
                      </a:solidFill>
                      <a:prstDash val="solid"/>
                      <a:round/>
                      <a:headEnd type="none" w="med" len="med"/>
                      <a:tailEnd type="none" w="med" len="med"/>
                    </a:lnT>
                    <a:lnB w="12700" cap="flat" cmpd="sng" algn="ctr">
                      <a:solidFill>
                        <a:srgbClr val="0F6FC6"/>
                      </a:solidFill>
                      <a:prstDash val="solid"/>
                      <a:round/>
                      <a:headEnd type="none" w="med" len="med"/>
                      <a:tailEnd type="none" w="med" len="med"/>
                    </a:lnB>
                  </a:tcPr>
                </a:tc>
              </a:tr>
              <a:tr h="288898">
                <a:tc>
                  <a:txBody>
                    <a:bodyPr/>
                    <a:lstStyle/>
                    <a:p>
                      <a:pPr marL="0" marR="0">
                        <a:lnSpc>
                          <a:spcPct val="150000"/>
                        </a:lnSpc>
                        <a:spcBef>
                          <a:spcPts val="0"/>
                        </a:spcBef>
                        <a:spcAft>
                          <a:spcPts val="0"/>
                        </a:spcAft>
                      </a:pPr>
                      <a:r>
                        <a:rPr lang="en-US" sz="2000" b="1">
                          <a:solidFill>
                            <a:srgbClr val="0B5294"/>
                          </a:solidFill>
                          <a:latin typeface="Calibri"/>
                          <a:ea typeface="+mn-ea"/>
                          <a:cs typeface="Constantia"/>
                        </a:rPr>
                        <a:t>Room1</a:t>
                      </a:r>
                      <a:endParaRPr lang="en-US" sz="2000">
                        <a:solidFill>
                          <a:srgbClr val="0B5294"/>
                        </a:solidFill>
                        <a:latin typeface="Constantia"/>
                        <a:ea typeface="Constantia"/>
                        <a:cs typeface="Majalla UI"/>
                      </a:endParaRPr>
                    </a:p>
                  </a:txBody>
                  <a:tcPr marL="68580" marR="68580" marT="0" marB="0">
                    <a:lnL>
                      <a:noFill/>
                    </a:lnL>
                    <a:lnR>
                      <a:noFill/>
                    </a:lnR>
                    <a:lnT w="12700" cap="flat" cmpd="sng" algn="ctr">
                      <a:solidFill>
                        <a:srgbClr val="0F6FC6"/>
                      </a:solidFill>
                      <a:prstDash val="solid"/>
                      <a:round/>
                      <a:headEnd type="none" w="med" len="med"/>
                      <a:tailEnd type="none" w="med" len="med"/>
                    </a:lnT>
                    <a:lnB>
                      <a:noFill/>
                    </a:lnB>
                    <a:solidFill>
                      <a:srgbClr val="BADBF9"/>
                    </a:solidFill>
                  </a:tcPr>
                </a:tc>
                <a:tc>
                  <a:txBody>
                    <a:bodyPr/>
                    <a:lstStyle/>
                    <a:p>
                      <a:pPr marL="0" marR="0">
                        <a:lnSpc>
                          <a:spcPct val="150000"/>
                        </a:lnSpc>
                        <a:spcBef>
                          <a:spcPts val="0"/>
                        </a:spcBef>
                        <a:spcAft>
                          <a:spcPts val="0"/>
                        </a:spcAft>
                      </a:pPr>
                      <a:r>
                        <a:rPr lang="en-US" sz="2000" dirty="0">
                          <a:solidFill>
                            <a:srgbClr val="0B5294"/>
                          </a:solidFill>
                          <a:latin typeface="Calibri"/>
                          <a:ea typeface="+mn-ea"/>
                          <a:cs typeface="Constantia"/>
                        </a:rPr>
                        <a:t>300</a:t>
                      </a:r>
                      <a:endParaRPr lang="en-US" sz="2000" dirty="0">
                        <a:solidFill>
                          <a:srgbClr val="0B5294"/>
                        </a:solidFill>
                        <a:latin typeface="Constantia"/>
                        <a:ea typeface="Constantia"/>
                        <a:cs typeface="Majalla UI"/>
                      </a:endParaRPr>
                    </a:p>
                  </a:txBody>
                  <a:tcPr marL="68580" marR="68580" marT="0" marB="0">
                    <a:lnL>
                      <a:noFill/>
                    </a:lnL>
                    <a:lnR>
                      <a:noFill/>
                    </a:lnR>
                    <a:lnT w="12700" cap="flat" cmpd="sng" algn="ctr">
                      <a:solidFill>
                        <a:srgbClr val="0F6FC6"/>
                      </a:solidFill>
                      <a:prstDash val="solid"/>
                      <a:round/>
                      <a:headEnd type="none" w="med" len="med"/>
                      <a:tailEnd type="none" w="med" len="med"/>
                    </a:lnT>
                    <a:lnB>
                      <a:noFill/>
                    </a:lnB>
                    <a:solidFill>
                      <a:srgbClr val="BADBF9"/>
                    </a:solidFill>
                  </a:tcPr>
                </a:tc>
              </a:tr>
              <a:tr h="448668">
                <a:tc>
                  <a:txBody>
                    <a:bodyPr/>
                    <a:lstStyle/>
                    <a:p>
                      <a:pPr marL="0" marR="0">
                        <a:lnSpc>
                          <a:spcPct val="150000"/>
                        </a:lnSpc>
                        <a:spcBef>
                          <a:spcPts val="0"/>
                        </a:spcBef>
                        <a:spcAft>
                          <a:spcPts val="0"/>
                        </a:spcAft>
                      </a:pPr>
                      <a:r>
                        <a:rPr lang="en-US" sz="2000" b="1">
                          <a:solidFill>
                            <a:srgbClr val="0B5294"/>
                          </a:solidFill>
                          <a:latin typeface="Calibri"/>
                          <a:ea typeface="+mn-ea"/>
                          <a:cs typeface="Constantia"/>
                        </a:rPr>
                        <a:t>Room 2</a:t>
                      </a:r>
                      <a:endParaRPr lang="en-US" sz="2000">
                        <a:solidFill>
                          <a:srgbClr val="0B5294"/>
                        </a:solidFill>
                        <a:latin typeface="Constantia"/>
                        <a:ea typeface="Constantia"/>
                        <a:cs typeface="Majalla UI"/>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2000" dirty="0">
                          <a:solidFill>
                            <a:srgbClr val="0B5294"/>
                          </a:solidFill>
                          <a:latin typeface="Calibri"/>
                          <a:ea typeface="+mn-ea"/>
                          <a:cs typeface="Constantia"/>
                        </a:rPr>
                        <a:t>300</a:t>
                      </a:r>
                      <a:endParaRPr lang="en-US" sz="2000" dirty="0">
                        <a:solidFill>
                          <a:srgbClr val="0B5294"/>
                        </a:solidFill>
                        <a:latin typeface="Constantia"/>
                        <a:ea typeface="Constantia"/>
                        <a:cs typeface="Majalla UI"/>
                      </a:endParaRPr>
                    </a:p>
                  </a:txBody>
                  <a:tcPr marL="68580" marR="68580" marT="0" marB="0">
                    <a:lnL>
                      <a:noFill/>
                    </a:lnL>
                    <a:lnR>
                      <a:noFill/>
                    </a:lnR>
                    <a:lnT>
                      <a:noFill/>
                    </a:lnT>
                    <a:lnB>
                      <a:noFill/>
                    </a:lnB>
                  </a:tcPr>
                </a:tc>
              </a:tr>
              <a:tr h="288898">
                <a:tc>
                  <a:txBody>
                    <a:bodyPr/>
                    <a:lstStyle/>
                    <a:p>
                      <a:pPr marL="0" marR="0">
                        <a:lnSpc>
                          <a:spcPct val="150000"/>
                        </a:lnSpc>
                        <a:spcBef>
                          <a:spcPts val="0"/>
                        </a:spcBef>
                        <a:spcAft>
                          <a:spcPts val="0"/>
                        </a:spcAft>
                      </a:pPr>
                      <a:r>
                        <a:rPr lang="en-US" sz="2000" b="1">
                          <a:solidFill>
                            <a:srgbClr val="0B5294"/>
                          </a:solidFill>
                          <a:latin typeface="Calibri"/>
                          <a:ea typeface="Times New Roman"/>
                          <a:cs typeface="Majalla UI"/>
                        </a:rPr>
                        <a:t>Room 3</a:t>
                      </a:r>
                      <a:endParaRPr lang="en-US" sz="2000">
                        <a:solidFill>
                          <a:srgbClr val="0B5294"/>
                        </a:solidFill>
                        <a:latin typeface="Constantia"/>
                        <a:ea typeface="Constantia"/>
                        <a:cs typeface="Majalla UI"/>
                      </a:endParaRPr>
                    </a:p>
                  </a:txBody>
                  <a:tcPr marL="68580" marR="68580" marT="0" marB="0">
                    <a:lnL>
                      <a:noFill/>
                    </a:lnL>
                    <a:lnR>
                      <a:noFill/>
                    </a:lnR>
                    <a:lnT>
                      <a:noFill/>
                    </a:lnT>
                    <a:lnB>
                      <a:noFill/>
                    </a:lnB>
                    <a:solidFill>
                      <a:srgbClr val="BADBF9"/>
                    </a:solidFill>
                  </a:tcPr>
                </a:tc>
                <a:tc>
                  <a:txBody>
                    <a:bodyPr/>
                    <a:lstStyle/>
                    <a:p>
                      <a:pPr marL="0" marR="0">
                        <a:lnSpc>
                          <a:spcPct val="150000"/>
                        </a:lnSpc>
                        <a:spcBef>
                          <a:spcPts val="0"/>
                        </a:spcBef>
                        <a:spcAft>
                          <a:spcPts val="0"/>
                        </a:spcAft>
                      </a:pPr>
                      <a:r>
                        <a:rPr lang="en-US" sz="2000" dirty="0">
                          <a:solidFill>
                            <a:srgbClr val="0B5294"/>
                          </a:solidFill>
                          <a:latin typeface="Calibri"/>
                          <a:ea typeface="+mn-ea"/>
                          <a:cs typeface="Constantia"/>
                        </a:rPr>
                        <a:t>300</a:t>
                      </a:r>
                      <a:endParaRPr lang="en-US" sz="2000" dirty="0">
                        <a:solidFill>
                          <a:srgbClr val="0B5294"/>
                        </a:solidFill>
                        <a:latin typeface="Constantia"/>
                        <a:ea typeface="Constantia"/>
                        <a:cs typeface="Majalla UI"/>
                      </a:endParaRPr>
                    </a:p>
                  </a:txBody>
                  <a:tcPr marL="68580" marR="68580" marT="0" marB="0">
                    <a:lnL>
                      <a:noFill/>
                    </a:lnL>
                    <a:lnR>
                      <a:noFill/>
                    </a:lnR>
                    <a:lnT>
                      <a:noFill/>
                    </a:lnT>
                    <a:lnB>
                      <a:noFill/>
                    </a:lnB>
                    <a:solidFill>
                      <a:srgbClr val="BADBF9"/>
                    </a:solidFill>
                  </a:tcPr>
                </a:tc>
              </a:tr>
              <a:tr h="448668">
                <a:tc>
                  <a:txBody>
                    <a:bodyPr/>
                    <a:lstStyle/>
                    <a:p>
                      <a:pPr marL="0" marR="0">
                        <a:lnSpc>
                          <a:spcPct val="150000"/>
                        </a:lnSpc>
                        <a:spcBef>
                          <a:spcPts val="0"/>
                        </a:spcBef>
                        <a:spcAft>
                          <a:spcPts val="0"/>
                        </a:spcAft>
                      </a:pPr>
                      <a:r>
                        <a:rPr lang="en-US" sz="2000" b="1">
                          <a:solidFill>
                            <a:srgbClr val="0B5294"/>
                          </a:solidFill>
                          <a:latin typeface="Calibri"/>
                          <a:ea typeface="+mn-ea"/>
                          <a:cs typeface="Constantia"/>
                        </a:rPr>
                        <a:t>.</a:t>
                      </a:r>
                      <a:r>
                        <a:rPr lang="en-US" sz="2000" b="1">
                          <a:solidFill>
                            <a:srgbClr val="0B5294"/>
                          </a:solidFill>
                          <a:latin typeface="Calibri"/>
                          <a:ea typeface="Times New Roman"/>
                          <a:cs typeface="Majalla UI"/>
                        </a:rPr>
                        <a:t>room4</a:t>
                      </a:r>
                      <a:endParaRPr lang="en-US" sz="2000">
                        <a:solidFill>
                          <a:srgbClr val="0B5294"/>
                        </a:solidFill>
                        <a:latin typeface="Constantia"/>
                        <a:ea typeface="Constantia"/>
                        <a:cs typeface="Majalla UI"/>
                      </a:endParaRPr>
                    </a:p>
                  </a:txBody>
                  <a:tcPr marL="68580" marR="68580" marT="0" marB="0">
                    <a:lnL>
                      <a:noFill/>
                    </a:lnL>
                    <a:lnR>
                      <a:noFill/>
                    </a:lnR>
                    <a:lnT>
                      <a:noFill/>
                    </a:lnT>
                    <a:lnB w="12700" cap="flat" cmpd="sng" algn="ctr">
                      <a:solidFill>
                        <a:srgbClr val="0F6FC6"/>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dirty="0">
                          <a:solidFill>
                            <a:srgbClr val="0B5294"/>
                          </a:solidFill>
                          <a:latin typeface="Calibri"/>
                          <a:ea typeface="+mn-ea"/>
                          <a:cs typeface="Constantia"/>
                        </a:rPr>
                        <a:t>300</a:t>
                      </a:r>
                      <a:endParaRPr lang="en-US" sz="2000" dirty="0">
                        <a:solidFill>
                          <a:srgbClr val="0B5294"/>
                        </a:solidFill>
                        <a:latin typeface="Constantia"/>
                        <a:ea typeface="Constantia"/>
                        <a:cs typeface="Majalla UI"/>
                      </a:endParaRPr>
                    </a:p>
                  </a:txBody>
                  <a:tcPr marL="68580" marR="68580" marT="0" marB="0">
                    <a:lnL>
                      <a:noFill/>
                    </a:lnL>
                    <a:lnR>
                      <a:noFill/>
                    </a:lnR>
                    <a:lnT>
                      <a:noFill/>
                    </a:lnT>
                    <a:lnB w="12700" cap="flat" cmpd="sng" algn="ctr">
                      <a:solidFill>
                        <a:srgbClr val="0F6FC6"/>
                      </a:solidFill>
                      <a:prstDash val="solid"/>
                      <a:round/>
                      <a:headEnd type="none" w="med" len="med"/>
                      <a:tailEnd type="none" w="med" len="med"/>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normAutofit/>
          </a:bodyPr>
          <a:lstStyle/>
          <a:p>
            <a:pPr algn="l"/>
            <a:r>
              <a:rPr lang="en-US" sz="2800" dirty="0" smtClean="0"/>
              <a:t>Lighting distribution &amp; analysis using </a:t>
            </a:r>
            <a:r>
              <a:rPr lang="en-US" sz="2800" dirty="0" err="1" smtClean="0"/>
              <a:t>Dialux</a:t>
            </a:r>
            <a:r>
              <a:rPr lang="en-US" sz="2800" dirty="0" smtClean="0"/>
              <a:t> program:</a:t>
            </a:r>
            <a:endParaRPr lang="en-US" sz="2800" dirty="0"/>
          </a:p>
        </p:txBody>
      </p:sp>
      <p:sp>
        <p:nvSpPr>
          <p:cNvPr id="4" name="عنصر نائب للتاريخ 3"/>
          <p:cNvSpPr>
            <a:spLocks noGrp="1"/>
          </p:cNvSpPr>
          <p:nvPr>
            <p:ph type="dt" sz="half" idx="10"/>
          </p:nvPr>
        </p:nvSpPr>
        <p:spPr/>
        <p:txBody>
          <a:bodyPr/>
          <a:lstStyle/>
          <a:p>
            <a:fld id="{D4657F72-130E-4C34-9A93-CCCF9E53D2E2}"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65</a:t>
            </a:fld>
            <a:endParaRPr lang="en-US"/>
          </a:p>
        </p:txBody>
      </p:sp>
      <p:pic>
        <p:nvPicPr>
          <p:cNvPr id="10" name="عنصر نائب للمحتوى 9" descr="3333.bmp"/>
          <p:cNvPicPr>
            <a:picLocks noGrp="1"/>
          </p:cNvPicPr>
          <p:nvPr>
            <p:ph sz="half" idx="1"/>
          </p:nvPr>
        </p:nvPicPr>
        <p:blipFill>
          <a:blip r:embed="rId2" cstate="print"/>
          <a:stretch>
            <a:fillRect/>
          </a:stretch>
        </p:blipFill>
        <p:spPr>
          <a:xfrm>
            <a:off x="1066800" y="2209800"/>
            <a:ext cx="70866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مربع نص 10"/>
          <p:cNvSpPr txBox="1"/>
          <p:nvPr/>
        </p:nvSpPr>
        <p:spPr>
          <a:xfrm>
            <a:off x="990600" y="1752600"/>
            <a:ext cx="5181600" cy="461665"/>
          </a:xfrm>
          <a:prstGeom prst="rect">
            <a:avLst/>
          </a:prstGeom>
          <a:noFill/>
        </p:spPr>
        <p:txBody>
          <a:bodyPr wrap="square" rtlCol="0">
            <a:spAutoFit/>
          </a:bodyPr>
          <a:lstStyle/>
          <a:p>
            <a:r>
              <a:rPr lang="en-US" sz="2400" dirty="0" smtClean="0">
                <a:solidFill>
                  <a:schemeClr val="accent2">
                    <a:lumMod val="50000"/>
                  </a:schemeClr>
                </a:solidFill>
              </a:rPr>
              <a:t>Main prayer hall</a:t>
            </a:r>
            <a:endParaRPr lang="en-US" sz="2400" dirty="0">
              <a:solidFill>
                <a:schemeClr val="accent2">
                  <a:lumMod val="50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D4657F72-130E-4C34-9A93-CCCF9E53D2E2}"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66</a:t>
            </a:fld>
            <a:endParaRPr lang="en-US"/>
          </a:p>
        </p:txBody>
      </p:sp>
      <p:pic>
        <p:nvPicPr>
          <p:cNvPr id="7" name="صورة 6" descr="333322.bmp"/>
          <p:cNvPicPr/>
          <p:nvPr/>
        </p:nvPicPr>
        <p:blipFill>
          <a:blip r:embed="rId2" cstate="print"/>
          <a:stretch>
            <a:fillRect/>
          </a:stretch>
        </p:blipFill>
        <p:spPr>
          <a:xfrm>
            <a:off x="990600" y="1371600"/>
            <a:ext cx="6477000"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مربع نص 7"/>
          <p:cNvSpPr txBox="1"/>
          <p:nvPr/>
        </p:nvSpPr>
        <p:spPr>
          <a:xfrm>
            <a:off x="914400" y="838200"/>
            <a:ext cx="5181600" cy="461665"/>
          </a:xfrm>
          <a:prstGeom prst="rect">
            <a:avLst/>
          </a:prstGeom>
          <a:noFill/>
        </p:spPr>
        <p:txBody>
          <a:bodyPr wrap="square" rtlCol="0">
            <a:spAutoFit/>
          </a:bodyPr>
          <a:lstStyle/>
          <a:p>
            <a:r>
              <a:rPr lang="en-US" sz="2400" dirty="0" smtClean="0">
                <a:solidFill>
                  <a:schemeClr val="accent2">
                    <a:lumMod val="50000"/>
                  </a:schemeClr>
                </a:solidFill>
              </a:rPr>
              <a:t>Main prayer hall</a:t>
            </a:r>
            <a:endParaRPr lang="en-US" sz="2400" dirty="0">
              <a:solidFill>
                <a:schemeClr val="accent2">
                  <a:lumMod val="50000"/>
                </a:schemeClr>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00EDBEA-1598-43E5-A9F2-7822B306DC60}" type="datetime4">
              <a:rPr lang="en-US" smtClean="0"/>
              <a:pPr/>
              <a:t>January 7, 2013</a:t>
            </a:fld>
            <a:endParaRPr lang="en-US"/>
          </a:p>
        </p:txBody>
      </p:sp>
      <p:sp>
        <p:nvSpPr>
          <p:cNvPr id="3" name="عنصر نائب للتذييل 2"/>
          <p:cNvSpPr>
            <a:spLocks noGrp="1"/>
          </p:cNvSpPr>
          <p:nvPr>
            <p:ph type="ftr" sz="quarter" idx="11"/>
          </p:nvPr>
        </p:nvSpPr>
        <p:spPr/>
        <p:txBody>
          <a:bodyPr/>
          <a:lstStyle/>
          <a:p>
            <a:r>
              <a:rPr lang="en-US" smtClean="0"/>
              <a:t>Sample footer</a:t>
            </a:r>
            <a:endParaRPr lang="en-US"/>
          </a:p>
        </p:txBody>
      </p:sp>
      <p:sp>
        <p:nvSpPr>
          <p:cNvPr id="4" name="عنصر نائب لرقم الشريحة 3"/>
          <p:cNvSpPr>
            <a:spLocks noGrp="1"/>
          </p:cNvSpPr>
          <p:nvPr>
            <p:ph type="sldNum" sz="quarter" idx="12"/>
          </p:nvPr>
        </p:nvSpPr>
        <p:spPr/>
        <p:txBody>
          <a:bodyPr/>
          <a:lstStyle/>
          <a:p>
            <a:fld id="{26B73CA7-29A5-4015-A1D0-5DB764762A4B}" type="slidenum">
              <a:rPr lang="en-US" smtClean="0"/>
              <a:pPr/>
              <a:t>67</a:t>
            </a:fld>
            <a:endParaRPr lang="en-US"/>
          </a:p>
        </p:txBody>
      </p:sp>
      <p:pic>
        <p:nvPicPr>
          <p:cNvPr id="5" name="صورة 4" descr="111.png"/>
          <p:cNvPicPr/>
          <p:nvPr/>
        </p:nvPicPr>
        <p:blipFill>
          <a:blip r:embed="rId2" cstate="print"/>
          <a:stretch>
            <a:fillRect/>
          </a:stretch>
        </p:blipFill>
        <p:spPr>
          <a:xfrm>
            <a:off x="990600" y="1676400"/>
            <a:ext cx="6324599"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مربع نص 5"/>
          <p:cNvSpPr txBox="1"/>
          <p:nvPr/>
        </p:nvSpPr>
        <p:spPr>
          <a:xfrm>
            <a:off x="914400" y="1143000"/>
            <a:ext cx="5181600" cy="461665"/>
          </a:xfrm>
          <a:prstGeom prst="rect">
            <a:avLst/>
          </a:prstGeom>
          <a:noFill/>
        </p:spPr>
        <p:txBody>
          <a:bodyPr wrap="square" rtlCol="0">
            <a:spAutoFit/>
          </a:bodyPr>
          <a:lstStyle/>
          <a:p>
            <a:r>
              <a:rPr lang="en-US" sz="2400" dirty="0" smtClean="0">
                <a:solidFill>
                  <a:schemeClr val="accent2">
                    <a:lumMod val="50000"/>
                  </a:schemeClr>
                </a:solidFill>
              </a:rPr>
              <a:t>Women’s section</a:t>
            </a:r>
            <a:endParaRPr lang="en-US" sz="2400" dirty="0">
              <a:solidFill>
                <a:schemeClr val="accent2">
                  <a:lumMod val="50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00EDBEA-1598-43E5-A9F2-7822B306DC60}" type="datetime4">
              <a:rPr lang="en-US" smtClean="0"/>
              <a:pPr/>
              <a:t>January 7, 2013</a:t>
            </a:fld>
            <a:endParaRPr lang="en-US"/>
          </a:p>
        </p:txBody>
      </p:sp>
      <p:sp>
        <p:nvSpPr>
          <p:cNvPr id="3" name="عنصر نائب للتذييل 2"/>
          <p:cNvSpPr>
            <a:spLocks noGrp="1"/>
          </p:cNvSpPr>
          <p:nvPr>
            <p:ph type="ftr" sz="quarter" idx="11"/>
          </p:nvPr>
        </p:nvSpPr>
        <p:spPr/>
        <p:txBody>
          <a:bodyPr/>
          <a:lstStyle/>
          <a:p>
            <a:r>
              <a:rPr lang="en-US" smtClean="0"/>
              <a:t>Sample footer</a:t>
            </a:r>
            <a:endParaRPr lang="en-US"/>
          </a:p>
        </p:txBody>
      </p:sp>
      <p:sp>
        <p:nvSpPr>
          <p:cNvPr id="4" name="عنصر نائب لرقم الشريحة 3"/>
          <p:cNvSpPr>
            <a:spLocks noGrp="1"/>
          </p:cNvSpPr>
          <p:nvPr>
            <p:ph type="sldNum" sz="quarter" idx="12"/>
          </p:nvPr>
        </p:nvSpPr>
        <p:spPr/>
        <p:txBody>
          <a:bodyPr/>
          <a:lstStyle/>
          <a:p>
            <a:fld id="{26B73CA7-29A5-4015-A1D0-5DB764762A4B}" type="slidenum">
              <a:rPr lang="en-US" smtClean="0"/>
              <a:pPr/>
              <a:t>68</a:t>
            </a:fld>
            <a:endParaRPr lang="en-US"/>
          </a:p>
        </p:txBody>
      </p:sp>
      <p:pic>
        <p:nvPicPr>
          <p:cNvPr id="5" name="صورة 4" descr="fdghhfghf.png"/>
          <p:cNvPicPr/>
          <p:nvPr/>
        </p:nvPicPr>
        <p:blipFill>
          <a:blip r:embed="rId2" cstate="print"/>
          <a:stretch>
            <a:fillRect/>
          </a:stretch>
        </p:blipFill>
        <p:spPr>
          <a:xfrm>
            <a:off x="1143000" y="1676400"/>
            <a:ext cx="6400800"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مربع نص 5"/>
          <p:cNvSpPr txBox="1"/>
          <p:nvPr/>
        </p:nvSpPr>
        <p:spPr>
          <a:xfrm>
            <a:off x="1066800" y="1143000"/>
            <a:ext cx="5181600" cy="461665"/>
          </a:xfrm>
          <a:prstGeom prst="rect">
            <a:avLst/>
          </a:prstGeom>
          <a:noFill/>
        </p:spPr>
        <p:txBody>
          <a:bodyPr wrap="square" rtlCol="0">
            <a:spAutoFit/>
          </a:bodyPr>
          <a:lstStyle/>
          <a:p>
            <a:r>
              <a:rPr lang="en-US" sz="2400" dirty="0" smtClean="0">
                <a:solidFill>
                  <a:schemeClr val="accent2">
                    <a:lumMod val="50000"/>
                  </a:schemeClr>
                </a:solidFill>
              </a:rPr>
              <a:t>Buffer zone</a:t>
            </a:r>
            <a:endParaRPr lang="en-US" sz="2400" dirty="0">
              <a:solidFill>
                <a:schemeClr val="accent2">
                  <a:lumMod val="50000"/>
                </a:schemeClr>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00EDBEA-1598-43E5-A9F2-7822B306DC60}" type="datetime4">
              <a:rPr lang="en-US" smtClean="0"/>
              <a:pPr/>
              <a:t>January 7, 2013</a:t>
            </a:fld>
            <a:endParaRPr lang="en-US"/>
          </a:p>
        </p:txBody>
      </p:sp>
      <p:sp>
        <p:nvSpPr>
          <p:cNvPr id="3" name="عنصر نائب للتذييل 2"/>
          <p:cNvSpPr>
            <a:spLocks noGrp="1"/>
          </p:cNvSpPr>
          <p:nvPr>
            <p:ph type="ftr" sz="quarter" idx="11"/>
          </p:nvPr>
        </p:nvSpPr>
        <p:spPr/>
        <p:txBody>
          <a:bodyPr/>
          <a:lstStyle/>
          <a:p>
            <a:r>
              <a:rPr lang="en-US" smtClean="0"/>
              <a:t>Sample footer</a:t>
            </a:r>
            <a:endParaRPr lang="en-US"/>
          </a:p>
        </p:txBody>
      </p:sp>
      <p:sp>
        <p:nvSpPr>
          <p:cNvPr id="4" name="عنصر نائب لرقم الشريحة 3"/>
          <p:cNvSpPr>
            <a:spLocks noGrp="1"/>
          </p:cNvSpPr>
          <p:nvPr>
            <p:ph type="sldNum" sz="quarter" idx="12"/>
          </p:nvPr>
        </p:nvSpPr>
        <p:spPr/>
        <p:txBody>
          <a:bodyPr/>
          <a:lstStyle/>
          <a:p>
            <a:fld id="{26B73CA7-29A5-4015-A1D0-5DB764762A4B}" type="slidenum">
              <a:rPr lang="en-US" smtClean="0"/>
              <a:pPr/>
              <a:t>69</a:t>
            </a:fld>
            <a:endParaRPr lang="en-US"/>
          </a:p>
        </p:txBody>
      </p:sp>
      <p:sp>
        <p:nvSpPr>
          <p:cNvPr id="5" name="مربع نص 4"/>
          <p:cNvSpPr txBox="1"/>
          <p:nvPr/>
        </p:nvSpPr>
        <p:spPr>
          <a:xfrm>
            <a:off x="762000" y="685800"/>
            <a:ext cx="5181600" cy="461665"/>
          </a:xfrm>
          <a:prstGeom prst="rect">
            <a:avLst/>
          </a:prstGeom>
          <a:noFill/>
        </p:spPr>
        <p:txBody>
          <a:bodyPr wrap="square" rtlCol="0">
            <a:spAutoFit/>
          </a:bodyPr>
          <a:lstStyle/>
          <a:p>
            <a:r>
              <a:rPr lang="en-US" sz="2400" dirty="0" smtClean="0">
                <a:solidFill>
                  <a:schemeClr val="accent2">
                    <a:lumMod val="50000"/>
                  </a:schemeClr>
                </a:solidFill>
              </a:rPr>
              <a:t>Ablution area</a:t>
            </a:r>
            <a:endParaRPr lang="en-US" sz="2400" dirty="0">
              <a:solidFill>
                <a:schemeClr val="accent2">
                  <a:lumMod val="50000"/>
                </a:schemeClr>
              </a:solidFill>
            </a:endParaRPr>
          </a:p>
        </p:txBody>
      </p:sp>
      <p:pic>
        <p:nvPicPr>
          <p:cNvPr id="6" name="صورة 5" descr="11111.png"/>
          <p:cNvPicPr/>
          <p:nvPr/>
        </p:nvPicPr>
        <p:blipFill>
          <a:blip r:embed="rId2" cstate="print"/>
          <a:stretch>
            <a:fillRect/>
          </a:stretch>
        </p:blipFill>
        <p:spPr>
          <a:xfrm>
            <a:off x="838200" y="1219200"/>
            <a:ext cx="7162800"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301532"/>
            <a:ext cx="4038600" cy="1325562"/>
          </a:xfrm>
        </p:spPr>
        <p:txBody>
          <a:bodyPr>
            <a:noAutofit/>
          </a:bodyPr>
          <a:lstStyle/>
          <a:p>
            <a:pPr algn="l"/>
            <a:r>
              <a:rPr lang="en-US" sz="4400" dirty="0" smtClean="0">
                <a:solidFill>
                  <a:schemeClr val="accent2">
                    <a:lumMod val="50000"/>
                  </a:schemeClr>
                </a:solidFill>
                <a:latin typeface="+mn-lt"/>
              </a:rPr>
              <a:t>Main prayer hall</a:t>
            </a:r>
            <a:endParaRPr lang="en-US" sz="4400" dirty="0">
              <a:solidFill>
                <a:schemeClr val="accent2">
                  <a:lumMod val="50000"/>
                </a:schemeClr>
              </a:solidFill>
              <a:latin typeface="+mn-lt"/>
            </a:endParaRPr>
          </a:p>
        </p:txBody>
      </p:sp>
      <p:pic>
        <p:nvPicPr>
          <p:cNvPr id="10" name="Content Placeholder 9" descr="pray pose.bmp"/>
          <p:cNvPicPr>
            <a:picLocks noGrp="1"/>
          </p:cNvPicPr>
          <p:nvPr>
            <p:ph sz="half" idx="1"/>
          </p:nvPr>
        </p:nvPicPr>
        <p:blipFill>
          <a:blip r:embed="rId2"/>
          <a:stretch>
            <a:fillRect/>
          </a:stretch>
        </p:blipFill>
        <p:spPr>
          <a:xfrm>
            <a:off x="457200" y="1676400"/>
            <a:ext cx="4008438" cy="4509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Content Placeholder 7" descr="womens section.PNG"/>
          <p:cNvPicPr>
            <a:picLocks noGrp="1" noChangeAspect="1"/>
          </p:cNvPicPr>
          <p:nvPr>
            <p:ph sz="half" idx="2"/>
          </p:nvPr>
        </p:nvPicPr>
        <p:blipFill>
          <a:blip r:embed="rId3"/>
          <a:stretch>
            <a:fillRect/>
          </a:stretch>
        </p:blipFill>
        <p:spPr>
          <a:xfrm>
            <a:off x="4648200" y="1676400"/>
            <a:ext cx="4072797" cy="4500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Date Placeholder 1"/>
          <p:cNvSpPr>
            <a:spLocks noGrp="1"/>
          </p:cNvSpPr>
          <p:nvPr>
            <p:ph type="dt" sz="half" idx="10"/>
          </p:nvPr>
        </p:nvSpPr>
        <p:spPr/>
        <p:txBody>
          <a:bodyPr/>
          <a:lstStyle/>
          <a:p>
            <a:fld id="{D00EDBEA-1598-43E5-A9F2-7822B306DC60}" type="datetime4">
              <a:rPr lang="en-US" smtClean="0"/>
              <a:pPr/>
              <a:t>January 7, 2013</a:t>
            </a:fld>
            <a:endParaRPr lang="en-US"/>
          </a:p>
        </p:txBody>
      </p:sp>
      <p:sp>
        <p:nvSpPr>
          <p:cNvPr id="3" name="Footer Placeholder 2"/>
          <p:cNvSpPr>
            <a:spLocks noGrp="1"/>
          </p:cNvSpPr>
          <p:nvPr>
            <p:ph type="ftr" sz="quarter" idx="11"/>
          </p:nvPr>
        </p:nvSpPr>
        <p:spPr/>
        <p:txBody>
          <a:bodyPr/>
          <a:lstStyle/>
          <a:p>
            <a:r>
              <a:rPr lang="en-US" smtClean="0"/>
              <a:t>Sample footer</a:t>
            </a:r>
            <a:endParaRPr lang="en-US"/>
          </a:p>
        </p:txBody>
      </p:sp>
      <p:sp>
        <p:nvSpPr>
          <p:cNvPr id="4" name="Slide Number Placeholder 3"/>
          <p:cNvSpPr>
            <a:spLocks noGrp="1"/>
          </p:cNvSpPr>
          <p:nvPr>
            <p:ph type="sldNum" sz="quarter" idx="12"/>
          </p:nvPr>
        </p:nvSpPr>
        <p:spPr/>
        <p:txBody>
          <a:bodyPr/>
          <a:lstStyle/>
          <a:p>
            <a:fld id="{26B73CA7-29A5-4015-A1D0-5DB764762A4B}" type="slidenum">
              <a:rPr lang="en-US" smtClean="0"/>
              <a:pPr/>
              <a:t>7</a:t>
            </a:fld>
            <a:endParaRPr lang="en-US"/>
          </a:p>
        </p:txBody>
      </p:sp>
      <p:sp>
        <p:nvSpPr>
          <p:cNvPr id="9" name="Title 12"/>
          <p:cNvSpPr txBox="1">
            <a:spLocks/>
          </p:cNvSpPr>
          <p:nvPr/>
        </p:nvSpPr>
        <p:spPr>
          <a:xfrm>
            <a:off x="4572000" y="304800"/>
            <a:ext cx="4267200" cy="13255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2">
                    <a:lumMod val="50000"/>
                  </a:schemeClr>
                </a:solidFill>
                <a:effectLst/>
                <a:uLnTx/>
                <a:uFillTx/>
                <a:latin typeface="+mn-lt"/>
                <a:ea typeface="+mj-ea"/>
                <a:cs typeface="+mj-cs"/>
              </a:rPr>
              <a:t>Women’s section</a:t>
            </a:r>
            <a:endParaRPr kumimoji="0" lang="en-US" sz="4400" b="0" i="0" u="none" strike="noStrike" kern="1200" cap="none" spc="0" normalizeH="0" baseline="0" noProof="0" dirty="0">
              <a:ln>
                <a:noFill/>
              </a:ln>
              <a:solidFill>
                <a:schemeClr val="accent2">
                  <a:lumMod val="50000"/>
                </a:schemeClr>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00EDBEA-1598-43E5-A9F2-7822B306DC60}" type="datetime4">
              <a:rPr lang="en-US" smtClean="0"/>
              <a:pPr/>
              <a:t>January 7, 2013</a:t>
            </a:fld>
            <a:endParaRPr lang="en-US"/>
          </a:p>
        </p:txBody>
      </p:sp>
      <p:sp>
        <p:nvSpPr>
          <p:cNvPr id="3" name="عنصر نائب للتذييل 2"/>
          <p:cNvSpPr>
            <a:spLocks noGrp="1"/>
          </p:cNvSpPr>
          <p:nvPr>
            <p:ph type="ftr" sz="quarter" idx="11"/>
          </p:nvPr>
        </p:nvSpPr>
        <p:spPr/>
        <p:txBody>
          <a:bodyPr/>
          <a:lstStyle/>
          <a:p>
            <a:r>
              <a:rPr lang="en-US" smtClean="0"/>
              <a:t>Sample footer</a:t>
            </a:r>
            <a:endParaRPr lang="en-US"/>
          </a:p>
        </p:txBody>
      </p:sp>
      <p:sp>
        <p:nvSpPr>
          <p:cNvPr id="4" name="عنصر نائب لرقم الشريحة 3"/>
          <p:cNvSpPr>
            <a:spLocks noGrp="1"/>
          </p:cNvSpPr>
          <p:nvPr>
            <p:ph type="sldNum" sz="quarter" idx="12"/>
          </p:nvPr>
        </p:nvSpPr>
        <p:spPr/>
        <p:txBody>
          <a:bodyPr/>
          <a:lstStyle/>
          <a:p>
            <a:fld id="{26B73CA7-29A5-4015-A1D0-5DB764762A4B}" type="slidenum">
              <a:rPr lang="en-US" smtClean="0"/>
              <a:pPr/>
              <a:t>70</a:t>
            </a:fld>
            <a:endParaRPr lang="en-US"/>
          </a:p>
        </p:txBody>
      </p:sp>
      <p:pic>
        <p:nvPicPr>
          <p:cNvPr id="5" name="صورة 4" descr="sdgdfh.png"/>
          <p:cNvPicPr/>
          <p:nvPr/>
        </p:nvPicPr>
        <p:blipFill>
          <a:blip r:embed="rId2" cstate="print"/>
          <a:stretch>
            <a:fillRect/>
          </a:stretch>
        </p:blipFill>
        <p:spPr>
          <a:xfrm>
            <a:off x="1066800" y="1524000"/>
            <a:ext cx="701040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مربع نص 5"/>
          <p:cNvSpPr txBox="1"/>
          <p:nvPr/>
        </p:nvSpPr>
        <p:spPr>
          <a:xfrm>
            <a:off x="990600" y="990600"/>
            <a:ext cx="5181600" cy="461665"/>
          </a:xfrm>
          <a:prstGeom prst="rect">
            <a:avLst/>
          </a:prstGeom>
          <a:noFill/>
        </p:spPr>
        <p:txBody>
          <a:bodyPr wrap="square" rtlCol="0">
            <a:spAutoFit/>
          </a:bodyPr>
          <a:lstStyle/>
          <a:p>
            <a:r>
              <a:rPr lang="en-US" sz="2400" dirty="0" smtClean="0">
                <a:solidFill>
                  <a:schemeClr val="accent2">
                    <a:lumMod val="50000"/>
                  </a:schemeClr>
                </a:solidFill>
              </a:rPr>
              <a:t>Ablution area</a:t>
            </a:r>
            <a:endParaRPr lang="en-US" sz="2400" dirty="0">
              <a:solidFill>
                <a:schemeClr val="accent2">
                  <a:lumMod val="50000"/>
                </a:schemeClr>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00EDBEA-1598-43E5-A9F2-7822B306DC60}" type="datetime4">
              <a:rPr lang="en-US" smtClean="0"/>
              <a:pPr/>
              <a:t>January 7, 2013</a:t>
            </a:fld>
            <a:endParaRPr lang="en-US"/>
          </a:p>
        </p:txBody>
      </p:sp>
      <p:sp>
        <p:nvSpPr>
          <p:cNvPr id="3" name="عنصر نائب للتذييل 2"/>
          <p:cNvSpPr>
            <a:spLocks noGrp="1"/>
          </p:cNvSpPr>
          <p:nvPr>
            <p:ph type="ftr" sz="quarter" idx="11"/>
          </p:nvPr>
        </p:nvSpPr>
        <p:spPr/>
        <p:txBody>
          <a:bodyPr/>
          <a:lstStyle/>
          <a:p>
            <a:r>
              <a:rPr lang="en-US" smtClean="0"/>
              <a:t>Sample footer</a:t>
            </a:r>
            <a:endParaRPr lang="en-US"/>
          </a:p>
        </p:txBody>
      </p:sp>
      <p:sp>
        <p:nvSpPr>
          <p:cNvPr id="4" name="عنصر نائب لرقم الشريحة 3"/>
          <p:cNvSpPr>
            <a:spLocks noGrp="1"/>
          </p:cNvSpPr>
          <p:nvPr>
            <p:ph type="sldNum" sz="quarter" idx="12"/>
          </p:nvPr>
        </p:nvSpPr>
        <p:spPr/>
        <p:txBody>
          <a:bodyPr/>
          <a:lstStyle/>
          <a:p>
            <a:fld id="{26B73CA7-29A5-4015-A1D0-5DB764762A4B}" type="slidenum">
              <a:rPr lang="en-US" smtClean="0"/>
              <a:pPr/>
              <a:t>71</a:t>
            </a:fld>
            <a:endParaRPr lang="en-US"/>
          </a:p>
        </p:txBody>
      </p:sp>
      <p:pic>
        <p:nvPicPr>
          <p:cNvPr id="5" name="صورة 4" descr="rwetryu.png"/>
          <p:cNvPicPr/>
          <p:nvPr/>
        </p:nvPicPr>
        <p:blipFill>
          <a:blip r:embed="rId2" cstate="print"/>
          <a:stretch>
            <a:fillRect/>
          </a:stretch>
        </p:blipFill>
        <p:spPr>
          <a:xfrm>
            <a:off x="1447800" y="1447800"/>
            <a:ext cx="6248400"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مربع نص 5"/>
          <p:cNvSpPr txBox="1"/>
          <p:nvPr/>
        </p:nvSpPr>
        <p:spPr>
          <a:xfrm>
            <a:off x="1371600" y="914400"/>
            <a:ext cx="5181600" cy="461665"/>
          </a:xfrm>
          <a:prstGeom prst="rect">
            <a:avLst/>
          </a:prstGeom>
          <a:noFill/>
        </p:spPr>
        <p:txBody>
          <a:bodyPr wrap="square" rtlCol="0">
            <a:spAutoFit/>
          </a:bodyPr>
          <a:lstStyle/>
          <a:p>
            <a:r>
              <a:rPr lang="en-US" sz="2400" dirty="0" smtClean="0">
                <a:solidFill>
                  <a:schemeClr val="accent2">
                    <a:lumMod val="50000"/>
                  </a:schemeClr>
                </a:solidFill>
              </a:rPr>
              <a:t>Ablution area</a:t>
            </a:r>
            <a:endParaRPr lang="en-US" sz="2400" dirty="0">
              <a:solidFill>
                <a:schemeClr val="accent2">
                  <a:lumMod val="50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ctrTitle"/>
          </p:nvPr>
        </p:nvSpPr>
        <p:spPr>
          <a:xfrm>
            <a:off x="533400" y="533400"/>
            <a:ext cx="7315200" cy="1102659"/>
          </a:xfrm>
        </p:spPr>
        <p:txBody>
          <a:bodyPr/>
          <a:lstStyle/>
          <a:p>
            <a:r>
              <a:rPr lang="en-US" sz="4400" dirty="0" smtClean="0"/>
              <a:t>Power design:</a:t>
            </a:r>
            <a:endParaRPr lang="en-US" sz="4400" dirty="0"/>
          </a:p>
        </p:txBody>
      </p:sp>
      <p:sp>
        <p:nvSpPr>
          <p:cNvPr id="2" name="عنصر نائب للتاريخ 1"/>
          <p:cNvSpPr>
            <a:spLocks noGrp="1"/>
          </p:cNvSpPr>
          <p:nvPr>
            <p:ph type="dt" sz="half" idx="10"/>
          </p:nvPr>
        </p:nvSpPr>
        <p:spPr/>
        <p:txBody>
          <a:bodyPr/>
          <a:lstStyle/>
          <a:p>
            <a:fld id="{D00EDBEA-1598-43E5-A9F2-7822B306DC60}" type="datetime4">
              <a:rPr lang="en-US" smtClean="0"/>
              <a:pPr/>
              <a:t>January 7, 2013</a:t>
            </a:fld>
            <a:endParaRPr lang="en-US"/>
          </a:p>
        </p:txBody>
      </p:sp>
      <p:sp>
        <p:nvSpPr>
          <p:cNvPr id="3" name="عنصر نائب للتذييل 2"/>
          <p:cNvSpPr>
            <a:spLocks noGrp="1"/>
          </p:cNvSpPr>
          <p:nvPr>
            <p:ph type="ftr" sz="quarter" idx="11"/>
          </p:nvPr>
        </p:nvSpPr>
        <p:spPr/>
        <p:txBody>
          <a:bodyPr/>
          <a:lstStyle/>
          <a:p>
            <a:r>
              <a:rPr lang="en-US" smtClean="0"/>
              <a:t>Sample footer</a:t>
            </a:r>
            <a:endParaRPr lang="en-US"/>
          </a:p>
        </p:txBody>
      </p:sp>
      <p:sp>
        <p:nvSpPr>
          <p:cNvPr id="4" name="عنصر نائب لرقم الشريحة 3"/>
          <p:cNvSpPr>
            <a:spLocks noGrp="1"/>
          </p:cNvSpPr>
          <p:nvPr>
            <p:ph type="sldNum" sz="quarter" idx="12"/>
          </p:nvPr>
        </p:nvSpPr>
        <p:spPr/>
        <p:txBody>
          <a:bodyPr/>
          <a:lstStyle/>
          <a:p>
            <a:fld id="{26B73CA7-29A5-4015-A1D0-5DB764762A4B}" type="slidenum">
              <a:rPr lang="en-US" smtClean="0"/>
              <a:pPr/>
              <a:t>72</a:t>
            </a:fld>
            <a:endParaRPr lang="en-US"/>
          </a:p>
        </p:txBody>
      </p:sp>
      <p:graphicFrame>
        <p:nvGraphicFramePr>
          <p:cNvPr id="7" name="جدول 6"/>
          <p:cNvGraphicFramePr>
            <a:graphicFrameLocks noGrp="1"/>
          </p:cNvGraphicFramePr>
          <p:nvPr/>
        </p:nvGraphicFramePr>
        <p:xfrm>
          <a:off x="990600" y="4191000"/>
          <a:ext cx="5867399" cy="1828800"/>
        </p:xfrm>
        <a:graphic>
          <a:graphicData uri="http://schemas.openxmlformats.org/drawingml/2006/table">
            <a:tbl>
              <a:tblPr/>
              <a:tblGrid>
                <a:gridCol w="1534527"/>
                <a:gridCol w="2166436"/>
                <a:gridCol w="2166436"/>
              </a:tblGrid>
              <a:tr h="457200">
                <a:tc>
                  <a:txBody>
                    <a:bodyPr/>
                    <a:lstStyle/>
                    <a:p>
                      <a:pPr marL="0" marR="0" algn="ctr">
                        <a:lnSpc>
                          <a:spcPct val="150000"/>
                        </a:lnSpc>
                        <a:spcBef>
                          <a:spcPts val="0"/>
                        </a:spcBef>
                        <a:spcAft>
                          <a:spcPts val="0"/>
                        </a:spcAft>
                      </a:pPr>
                      <a:r>
                        <a:rPr lang="en-US" sz="2000" b="1">
                          <a:solidFill>
                            <a:srgbClr val="0B5294"/>
                          </a:solidFill>
                          <a:latin typeface="Constantia"/>
                          <a:ea typeface="Constantia"/>
                          <a:cs typeface="Constantia"/>
                        </a:rPr>
                        <a:t>#</a:t>
                      </a:r>
                      <a:endParaRPr lang="en-US" sz="2000">
                        <a:solidFill>
                          <a:srgbClr val="0B5294"/>
                        </a:solidFill>
                        <a:latin typeface="Constantia"/>
                        <a:ea typeface="Constantia"/>
                        <a:cs typeface="Majalla UI"/>
                      </a:endParaRPr>
                    </a:p>
                  </a:txBody>
                  <a:tcPr marL="68580" marR="68580" marT="0" marB="0">
                    <a:lnL>
                      <a:noFill/>
                    </a:lnL>
                    <a:lnR>
                      <a:noFill/>
                    </a:lnR>
                    <a:lnT w="12700" cap="flat" cmpd="sng" algn="ctr">
                      <a:solidFill>
                        <a:srgbClr val="0F6FC6"/>
                      </a:solidFill>
                      <a:prstDash val="solid"/>
                      <a:round/>
                      <a:headEnd type="none" w="med" len="med"/>
                      <a:tailEnd type="none" w="med" len="med"/>
                    </a:lnT>
                    <a:lnB w="12700" cap="flat" cmpd="sng" algn="ctr">
                      <a:solidFill>
                        <a:srgbClr val="0F6FC6"/>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a:solidFill>
                            <a:srgbClr val="0B5294"/>
                          </a:solidFill>
                          <a:latin typeface="Constantia"/>
                          <a:ea typeface="Constantia"/>
                          <a:cs typeface="Constantia"/>
                        </a:rPr>
                        <a:t>Uses</a:t>
                      </a:r>
                      <a:endParaRPr lang="en-US" sz="2000">
                        <a:solidFill>
                          <a:srgbClr val="0B5294"/>
                        </a:solidFill>
                        <a:latin typeface="Constantia"/>
                        <a:ea typeface="Constantia"/>
                        <a:cs typeface="Majalla UI"/>
                      </a:endParaRPr>
                    </a:p>
                  </a:txBody>
                  <a:tcPr marL="68580" marR="68580" marT="0" marB="0">
                    <a:lnL>
                      <a:noFill/>
                    </a:lnL>
                    <a:lnR>
                      <a:noFill/>
                    </a:lnR>
                    <a:lnT w="12700" cap="flat" cmpd="sng" algn="ctr">
                      <a:solidFill>
                        <a:srgbClr val="0F6FC6"/>
                      </a:solidFill>
                      <a:prstDash val="solid"/>
                      <a:round/>
                      <a:headEnd type="none" w="med" len="med"/>
                      <a:tailEnd type="none" w="med" len="med"/>
                    </a:lnT>
                    <a:lnB w="12700" cap="flat" cmpd="sng" algn="ctr">
                      <a:solidFill>
                        <a:srgbClr val="0F6FC6"/>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dirty="0">
                          <a:solidFill>
                            <a:srgbClr val="0B5294"/>
                          </a:solidFill>
                          <a:latin typeface="Constantia"/>
                          <a:ea typeface="Constantia"/>
                          <a:cs typeface="Constantia"/>
                        </a:rPr>
                        <a:t>Current (Amp)</a:t>
                      </a:r>
                      <a:endParaRPr lang="en-US" sz="2000" dirty="0">
                        <a:solidFill>
                          <a:srgbClr val="0B5294"/>
                        </a:solidFill>
                        <a:latin typeface="Constantia"/>
                        <a:ea typeface="Constantia"/>
                        <a:cs typeface="Majalla UI"/>
                      </a:endParaRPr>
                    </a:p>
                  </a:txBody>
                  <a:tcPr marL="68580" marR="68580" marT="0" marB="0">
                    <a:lnL>
                      <a:noFill/>
                    </a:lnL>
                    <a:lnR>
                      <a:noFill/>
                    </a:lnR>
                    <a:lnT w="12700" cap="flat" cmpd="sng" algn="ctr">
                      <a:solidFill>
                        <a:srgbClr val="0F6FC6"/>
                      </a:solidFill>
                      <a:prstDash val="solid"/>
                      <a:round/>
                      <a:headEnd type="none" w="med" len="med"/>
                      <a:tailEnd type="none" w="med" len="med"/>
                    </a:lnT>
                    <a:lnB w="12700" cap="flat" cmpd="sng" algn="ctr">
                      <a:solidFill>
                        <a:srgbClr val="0F6FC6"/>
                      </a:solidFill>
                      <a:prstDash val="solid"/>
                      <a:round/>
                      <a:headEnd type="none" w="med" len="med"/>
                      <a:tailEnd type="none" w="med" len="med"/>
                    </a:lnB>
                  </a:tcPr>
                </a:tc>
              </a:tr>
              <a:tr h="457200">
                <a:tc>
                  <a:txBody>
                    <a:bodyPr/>
                    <a:lstStyle/>
                    <a:p>
                      <a:pPr marL="0" marR="0" algn="ctr">
                        <a:lnSpc>
                          <a:spcPct val="150000"/>
                        </a:lnSpc>
                        <a:spcBef>
                          <a:spcPts val="0"/>
                        </a:spcBef>
                        <a:spcAft>
                          <a:spcPts val="0"/>
                        </a:spcAft>
                      </a:pPr>
                      <a:r>
                        <a:rPr lang="en-US" sz="2000" b="1">
                          <a:solidFill>
                            <a:srgbClr val="0B5294"/>
                          </a:solidFill>
                          <a:latin typeface="Constantia"/>
                          <a:ea typeface="Constantia"/>
                          <a:cs typeface="Constantia"/>
                        </a:rPr>
                        <a:t>1</a:t>
                      </a:r>
                      <a:endParaRPr lang="en-US" sz="2000">
                        <a:solidFill>
                          <a:srgbClr val="0B5294"/>
                        </a:solidFill>
                        <a:latin typeface="Constantia"/>
                        <a:ea typeface="Constantia"/>
                        <a:cs typeface="Majalla UI"/>
                      </a:endParaRPr>
                    </a:p>
                  </a:txBody>
                  <a:tcPr marL="68580" marR="68580" marT="0" marB="0">
                    <a:lnL>
                      <a:noFill/>
                    </a:lnL>
                    <a:lnR>
                      <a:noFill/>
                    </a:lnR>
                    <a:lnT w="12700" cap="flat" cmpd="sng" algn="ctr">
                      <a:solidFill>
                        <a:srgbClr val="0F6FC6"/>
                      </a:solidFill>
                      <a:prstDash val="solid"/>
                      <a:round/>
                      <a:headEnd type="none" w="med" len="med"/>
                      <a:tailEnd type="none" w="med" len="med"/>
                    </a:lnT>
                    <a:lnB>
                      <a:noFill/>
                    </a:lnB>
                    <a:solidFill>
                      <a:srgbClr val="BADBF9"/>
                    </a:solidFill>
                  </a:tcPr>
                </a:tc>
                <a:tc>
                  <a:txBody>
                    <a:bodyPr/>
                    <a:lstStyle/>
                    <a:p>
                      <a:pPr marL="0" marR="0" algn="ctr">
                        <a:lnSpc>
                          <a:spcPct val="150000"/>
                        </a:lnSpc>
                        <a:spcBef>
                          <a:spcPts val="0"/>
                        </a:spcBef>
                        <a:spcAft>
                          <a:spcPts val="0"/>
                        </a:spcAft>
                      </a:pPr>
                      <a:r>
                        <a:rPr lang="en-US" sz="2000">
                          <a:solidFill>
                            <a:srgbClr val="0B5294"/>
                          </a:solidFill>
                          <a:latin typeface="Constantia"/>
                          <a:ea typeface="Constantia"/>
                          <a:cs typeface="Constantia"/>
                        </a:rPr>
                        <a:t>Lighting breaker</a:t>
                      </a:r>
                      <a:endParaRPr lang="en-US" sz="2000">
                        <a:solidFill>
                          <a:srgbClr val="0B5294"/>
                        </a:solidFill>
                        <a:latin typeface="Constantia"/>
                        <a:ea typeface="Constantia"/>
                        <a:cs typeface="Majalla UI"/>
                      </a:endParaRPr>
                    </a:p>
                  </a:txBody>
                  <a:tcPr marL="68580" marR="68580" marT="0" marB="0">
                    <a:lnL>
                      <a:noFill/>
                    </a:lnL>
                    <a:lnR>
                      <a:noFill/>
                    </a:lnR>
                    <a:lnT w="12700" cap="flat" cmpd="sng" algn="ctr">
                      <a:solidFill>
                        <a:srgbClr val="0F6FC6"/>
                      </a:solidFill>
                      <a:prstDash val="solid"/>
                      <a:round/>
                      <a:headEnd type="none" w="med" len="med"/>
                      <a:tailEnd type="none" w="med" len="med"/>
                    </a:lnT>
                    <a:lnB>
                      <a:noFill/>
                    </a:lnB>
                    <a:solidFill>
                      <a:srgbClr val="BADBF9"/>
                    </a:solidFill>
                  </a:tcPr>
                </a:tc>
                <a:tc>
                  <a:txBody>
                    <a:bodyPr/>
                    <a:lstStyle/>
                    <a:p>
                      <a:pPr marL="0" marR="0" algn="ctr">
                        <a:lnSpc>
                          <a:spcPct val="150000"/>
                        </a:lnSpc>
                        <a:spcBef>
                          <a:spcPts val="0"/>
                        </a:spcBef>
                        <a:spcAft>
                          <a:spcPts val="0"/>
                        </a:spcAft>
                      </a:pPr>
                      <a:r>
                        <a:rPr lang="en-US" sz="2000" dirty="0">
                          <a:solidFill>
                            <a:srgbClr val="0B5294"/>
                          </a:solidFill>
                          <a:latin typeface="Constantia"/>
                          <a:ea typeface="Constantia"/>
                          <a:cs typeface="Constantia"/>
                        </a:rPr>
                        <a:t>10</a:t>
                      </a:r>
                      <a:endParaRPr lang="en-US" sz="2000" dirty="0">
                        <a:solidFill>
                          <a:srgbClr val="0B5294"/>
                        </a:solidFill>
                        <a:latin typeface="Constantia"/>
                        <a:ea typeface="Constantia"/>
                        <a:cs typeface="Majalla UI"/>
                      </a:endParaRPr>
                    </a:p>
                  </a:txBody>
                  <a:tcPr marL="68580" marR="68580" marT="0" marB="0">
                    <a:lnL>
                      <a:noFill/>
                    </a:lnL>
                    <a:lnR>
                      <a:noFill/>
                    </a:lnR>
                    <a:lnT w="12700" cap="flat" cmpd="sng" algn="ctr">
                      <a:solidFill>
                        <a:srgbClr val="0F6FC6"/>
                      </a:solidFill>
                      <a:prstDash val="solid"/>
                      <a:round/>
                      <a:headEnd type="none" w="med" len="med"/>
                      <a:tailEnd type="none" w="med" len="med"/>
                    </a:lnT>
                    <a:lnB>
                      <a:noFill/>
                    </a:lnB>
                    <a:solidFill>
                      <a:srgbClr val="BADBF9"/>
                    </a:solidFill>
                  </a:tcPr>
                </a:tc>
              </a:tr>
              <a:tr h="457200">
                <a:tc>
                  <a:txBody>
                    <a:bodyPr/>
                    <a:lstStyle/>
                    <a:p>
                      <a:pPr marL="0" marR="0" algn="ctr">
                        <a:lnSpc>
                          <a:spcPct val="150000"/>
                        </a:lnSpc>
                        <a:spcBef>
                          <a:spcPts val="0"/>
                        </a:spcBef>
                        <a:spcAft>
                          <a:spcPts val="0"/>
                        </a:spcAft>
                      </a:pPr>
                      <a:r>
                        <a:rPr lang="en-US" sz="2000" b="1">
                          <a:solidFill>
                            <a:srgbClr val="0B5294"/>
                          </a:solidFill>
                          <a:latin typeface="Constantia"/>
                          <a:ea typeface="Constantia"/>
                          <a:cs typeface="Constantia"/>
                        </a:rPr>
                        <a:t>2</a:t>
                      </a:r>
                      <a:endParaRPr lang="en-US" sz="2000">
                        <a:solidFill>
                          <a:srgbClr val="0B5294"/>
                        </a:solidFill>
                        <a:latin typeface="Constantia"/>
                        <a:ea typeface="Constantia"/>
                        <a:cs typeface="Majalla UI"/>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2000">
                          <a:solidFill>
                            <a:srgbClr val="0B5294"/>
                          </a:solidFill>
                          <a:latin typeface="Constantia"/>
                          <a:ea typeface="Constantia"/>
                          <a:cs typeface="Constantia"/>
                        </a:rPr>
                        <a:t>Power breaker</a:t>
                      </a:r>
                      <a:endParaRPr lang="en-US" sz="2000">
                        <a:solidFill>
                          <a:srgbClr val="0B5294"/>
                        </a:solidFill>
                        <a:latin typeface="Constantia"/>
                        <a:ea typeface="Constantia"/>
                        <a:cs typeface="Majalla UI"/>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2000" dirty="0">
                          <a:solidFill>
                            <a:srgbClr val="0B5294"/>
                          </a:solidFill>
                          <a:latin typeface="Constantia"/>
                          <a:ea typeface="Constantia"/>
                          <a:cs typeface="Constantia"/>
                        </a:rPr>
                        <a:t>16</a:t>
                      </a:r>
                      <a:endParaRPr lang="en-US" sz="2000" dirty="0">
                        <a:solidFill>
                          <a:srgbClr val="0B5294"/>
                        </a:solidFill>
                        <a:latin typeface="Constantia"/>
                        <a:ea typeface="Constantia"/>
                        <a:cs typeface="Majalla UI"/>
                      </a:endParaRPr>
                    </a:p>
                  </a:txBody>
                  <a:tcPr marL="68580" marR="68580" marT="0" marB="0">
                    <a:lnL>
                      <a:noFill/>
                    </a:lnL>
                    <a:lnR>
                      <a:noFill/>
                    </a:lnR>
                    <a:lnT>
                      <a:noFill/>
                    </a:lnT>
                    <a:lnB>
                      <a:noFill/>
                    </a:lnB>
                  </a:tcPr>
                </a:tc>
              </a:tr>
              <a:tr h="457200">
                <a:tc>
                  <a:txBody>
                    <a:bodyPr/>
                    <a:lstStyle/>
                    <a:p>
                      <a:pPr marL="0" marR="0" algn="ctr">
                        <a:lnSpc>
                          <a:spcPct val="150000"/>
                        </a:lnSpc>
                        <a:spcBef>
                          <a:spcPts val="0"/>
                        </a:spcBef>
                        <a:spcAft>
                          <a:spcPts val="0"/>
                        </a:spcAft>
                      </a:pPr>
                      <a:r>
                        <a:rPr lang="en-US" sz="2000" b="1">
                          <a:solidFill>
                            <a:srgbClr val="0B5294"/>
                          </a:solidFill>
                          <a:latin typeface="Constantia"/>
                          <a:ea typeface="Constantia"/>
                          <a:cs typeface="Constantia"/>
                        </a:rPr>
                        <a:t>3</a:t>
                      </a:r>
                      <a:endParaRPr lang="en-US" sz="2000">
                        <a:solidFill>
                          <a:srgbClr val="0B5294"/>
                        </a:solidFill>
                        <a:latin typeface="Constantia"/>
                        <a:ea typeface="Constantia"/>
                        <a:cs typeface="Majalla UI"/>
                      </a:endParaRPr>
                    </a:p>
                  </a:txBody>
                  <a:tcPr marL="68580" marR="68580" marT="0" marB="0">
                    <a:lnL>
                      <a:noFill/>
                    </a:lnL>
                    <a:lnR>
                      <a:noFill/>
                    </a:lnR>
                    <a:lnT>
                      <a:noFill/>
                    </a:lnT>
                    <a:lnB w="12700" cap="flat" cmpd="sng" algn="ctr">
                      <a:solidFill>
                        <a:srgbClr val="0F6FC6"/>
                      </a:solidFill>
                      <a:prstDash val="solid"/>
                      <a:round/>
                      <a:headEnd type="none" w="med" len="med"/>
                      <a:tailEnd type="none" w="med" len="med"/>
                    </a:lnB>
                    <a:solidFill>
                      <a:srgbClr val="BADBF9"/>
                    </a:solidFill>
                  </a:tcPr>
                </a:tc>
                <a:tc>
                  <a:txBody>
                    <a:bodyPr/>
                    <a:lstStyle/>
                    <a:p>
                      <a:pPr marL="0" marR="0" algn="ctr">
                        <a:lnSpc>
                          <a:spcPct val="150000"/>
                        </a:lnSpc>
                        <a:spcBef>
                          <a:spcPts val="0"/>
                        </a:spcBef>
                        <a:spcAft>
                          <a:spcPts val="0"/>
                        </a:spcAft>
                      </a:pPr>
                      <a:r>
                        <a:rPr lang="en-US" sz="2000">
                          <a:solidFill>
                            <a:srgbClr val="0B5294"/>
                          </a:solidFill>
                          <a:latin typeface="Constantia"/>
                          <a:ea typeface="Constantia"/>
                          <a:cs typeface="Constantia"/>
                        </a:rPr>
                        <a:t>Main breaker</a:t>
                      </a:r>
                      <a:endParaRPr lang="en-US" sz="2000">
                        <a:solidFill>
                          <a:srgbClr val="0B5294"/>
                        </a:solidFill>
                        <a:latin typeface="Constantia"/>
                        <a:ea typeface="Constantia"/>
                        <a:cs typeface="Majalla UI"/>
                      </a:endParaRPr>
                    </a:p>
                  </a:txBody>
                  <a:tcPr marL="68580" marR="68580" marT="0" marB="0">
                    <a:lnL>
                      <a:noFill/>
                    </a:lnL>
                    <a:lnR>
                      <a:noFill/>
                    </a:lnR>
                    <a:lnT>
                      <a:noFill/>
                    </a:lnT>
                    <a:lnB w="12700" cap="flat" cmpd="sng" algn="ctr">
                      <a:solidFill>
                        <a:srgbClr val="0F6FC6"/>
                      </a:solidFill>
                      <a:prstDash val="solid"/>
                      <a:round/>
                      <a:headEnd type="none" w="med" len="med"/>
                      <a:tailEnd type="none" w="med" len="med"/>
                    </a:lnB>
                    <a:solidFill>
                      <a:srgbClr val="BADBF9"/>
                    </a:solidFill>
                  </a:tcPr>
                </a:tc>
                <a:tc>
                  <a:txBody>
                    <a:bodyPr/>
                    <a:lstStyle/>
                    <a:p>
                      <a:pPr marL="0" marR="0" algn="ctr">
                        <a:lnSpc>
                          <a:spcPct val="150000"/>
                        </a:lnSpc>
                        <a:spcBef>
                          <a:spcPts val="0"/>
                        </a:spcBef>
                        <a:spcAft>
                          <a:spcPts val="0"/>
                        </a:spcAft>
                      </a:pPr>
                      <a:r>
                        <a:rPr lang="en-US" sz="2000" dirty="0">
                          <a:solidFill>
                            <a:srgbClr val="0B5294"/>
                          </a:solidFill>
                          <a:latin typeface="Constantia"/>
                          <a:ea typeface="Constantia"/>
                          <a:cs typeface="Constantia"/>
                        </a:rPr>
                        <a:t>50</a:t>
                      </a:r>
                      <a:endParaRPr lang="en-US" sz="2000" dirty="0">
                        <a:solidFill>
                          <a:srgbClr val="0B5294"/>
                        </a:solidFill>
                        <a:latin typeface="Constantia"/>
                        <a:ea typeface="Constantia"/>
                        <a:cs typeface="Majalla UI"/>
                      </a:endParaRPr>
                    </a:p>
                  </a:txBody>
                  <a:tcPr marL="68580" marR="68580" marT="0" marB="0">
                    <a:lnL>
                      <a:noFill/>
                    </a:lnL>
                    <a:lnR>
                      <a:noFill/>
                    </a:lnR>
                    <a:lnT>
                      <a:noFill/>
                    </a:lnT>
                    <a:lnB w="12700" cap="flat" cmpd="sng" algn="ctr">
                      <a:solidFill>
                        <a:srgbClr val="0F6FC6"/>
                      </a:solidFill>
                      <a:prstDash val="solid"/>
                      <a:round/>
                      <a:headEnd type="none" w="med" len="med"/>
                      <a:tailEnd type="none" w="med" len="med"/>
                    </a:lnB>
                    <a:solidFill>
                      <a:srgbClr val="BADBF9"/>
                    </a:solidFill>
                  </a:tcPr>
                </a:tc>
              </a:tr>
            </a:tbl>
          </a:graphicData>
        </a:graphic>
      </p:graphicFrame>
      <p:sp>
        <p:nvSpPr>
          <p:cNvPr id="12" name="مربع نص 11"/>
          <p:cNvSpPr txBox="1"/>
          <p:nvPr/>
        </p:nvSpPr>
        <p:spPr>
          <a:xfrm>
            <a:off x="762000" y="1752600"/>
            <a:ext cx="6400800" cy="1938992"/>
          </a:xfrm>
          <a:prstGeom prst="rect">
            <a:avLst/>
          </a:prstGeom>
          <a:noFill/>
        </p:spPr>
        <p:txBody>
          <a:bodyPr wrap="square" rtlCol="0">
            <a:spAutoFit/>
          </a:bodyPr>
          <a:lstStyle/>
          <a:p>
            <a:pPr lvl="0" eaLnBrk="0" fontAlgn="base" hangingPunct="0">
              <a:spcBef>
                <a:spcPct val="0"/>
              </a:spcBef>
              <a:spcAft>
                <a:spcPct val="0"/>
              </a:spcAft>
            </a:pPr>
            <a:r>
              <a:rPr lang="en-US" sz="2400" dirty="0" smtClean="0">
                <a:solidFill>
                  <a:schemeClr val="accent2">
                    <a:lumMod val="50000"/>
                  </a:schemeClr>
                </a:solidFill>
              </a:rPr>
              <a:t>Total load on main circuit</a:t>
            </a:r>
          </a:p>
          <a:p>
            <a:pPr lvl="0" eaLnBrk="0" fontAlgn="base" hangingPunct="0">
              <a:spcBef>
                <a:spcPct val="0"/>
              </a:spcBef>
              <a:spcAft>
                <a:spcPct val="0"/>
              </a:spcAft>
            </a:pPr>
            <a:r>
              <a:rPr lang="en-US" sz="2400" dirty="0" smtClean="0">
                <a:solidFill>
                  <a:schemeClr val="accent2">
                    <a:lumMod val="50000"/>
                  </a:schemeClr>
                </a:solidFill>
              </a:rPr>
              <a:t>For lighting (27)Amp and for </a:t>
            </a:r>
            <a:r>
              <a:rPr lang="en-US" sz="2400" dirty="0" smtClean="0">
                <a:solidFill>
                  <a:schemeClr val="accent2">
                    <a:lumMod val="50000"/>
                  </a:schemeClr>
                </a:solidFill>
              </a:rPr>
              <a:t>Power(128)Amp.</a:t>
            </a:r>
            <a:endParaRPr lang="en-US" sz="2400" dirty="0" smtClean="0">
              <a:solidFill>
                <a:schemeClr val="accent2">
                  <a:lumMod val="50000"/>
                </a:schemeClr>
              </a:solidFill>
            </a:endParaRPr>
          </a:p>
          <a:p>
            <a:pPr lvl="0" eaLnBrk="0" fontAlgn="base" hangingPunct="0">
              <a:spcBef>
                <a:spcPct val="0"/>
              </a:spcBef>
              <a:spcAft>
                <a:spcPct val="0"/>
              </a:spcAft>
            </a:pPr>
            <a:endParaRPr lang="en-US" sz="2400" dirty="0" smtClean="0">
              <a:solidFill>
                <a:schemeClr val="accent2">
                  <a:lumMod val="50000"/>
                </a:schemeClr>
              </a:solidFill>
            </a:endParaRPr>
          </a:p>
          <a:p>
            <a:pPr lvl="0" eaLnBrk="0" fontAlgn="base" hangingPunct="0">
              <a:spcBef>
                <a:spcPct val="0"/>
              </a:spcBef>
              <a:spcAft>
                <a:spcPct val="0"/>
              </a:spcAft>
            </a:pPr>
            <a:endParaRPr lang="en-US" sz="2400" dirty="0" smtClean="0">
              <a:solidFill>
                <a:schemeClr val="accent2">
                  <a:lumMod val="50000"/>
                </a:schemeClr>
              </a:solidFill>
            </a:endParaRPr>
          </a:p>
          <a:p>
            <a:pPr lvl="0" eaLnBrk="0" fontAlgn="base" hangingPunct="0">
              <a:spcBef>
                <a:spcPct val="0"/>
              </a:spcBef>
              <a:spcAft>
                <a:spcPct val="0"/>
              </a:spcAft>
            </a:pPr>
            <a:r>
              <a:rPr lang="en-US" sz="2400" dirty="0" smtClean="0">
                <a:solidFill>
                  <a:schemeClr val="accent2">
                    <a:lumMod val="50000"/>
                  </a:schemeClr>
                </a:solidFill>
              </a:rPr>
              <a:t>Circuit </a:t>
            </a:r>
            <a:r>
              <a:rPr lang="en-US" sz="2400" smtClean="0">
                <a:solidFill>
                  <a:schemeClr val="accent2">
                    <a:lumMod val="50000"/>
                  </a:schemeClr>
                </a:solidFill>
              </a:rPr>
              <a:t>breaker </a:t>
            </a:r>
            <a:r>
              <a:rPr lang="en-US" sz="2400" smtClean="0">
                <a:solidFill>
                  <a:schemeClr val="accent2">
                    <a:lumMod val="50000"/>
                  </a:schemeClr>
                </a:solidFill>
              </a:rPr>
              <a:t>Amp</a:t>
            </a:r>
            <a:r>
              <a:rPr lang="en-US" sz="2400" dirty="0" smtClean="0">
                <a:solidFill>
                  <a:schemeClr val="accent2">
                    <a:lumMod val="50000"/>
                  </a:schemeClr>
                </a:solidFill>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73</a:t>
            </a:fld>
            <a:endParaRPr lang="en-US"/>
          </a:p>
        </p:txBody>
      </p:sp>
      <p:graphicFrame>
        <p:nvGraphicFramePr>
          <p:cNvPr id="7" name="جدول 6"/>
          <p:cNvGraphicFramePr>
            <a:graphicFrameLocks noGrp="1"/>
          </p:cNvGraphicFramePr>
          <p:nvPr/>
        </p:nvGraphicFramePr>
        <p:xfrm>
          <a:off x="990599" y="2362200"/>
          <a:ext cx="6400801" cy="2743201"/>
        </p:xfrm>
        <a:graphic>
          <a:graphicData uri="http://schemas.openxmlformats.org/drawingml/2006/table">
            <a:tbl>
              <a:tblPr rtl="1"/>
              <a:tblGrid>
                <a:gridCol w="3886103"/>
                <a:gridCol w="2514698"/>
              </a:tblGrid>
              <a:tr h="788308">
                <a:tc>
                  <a:txBody>
                    <a:bodyPr/>
                    <a:lstStyle/>
                    <a:p>
                      <a:pPr marL="0" marR="0" algn="ctr" rtl="0">
                        <a:lnSpc>
                          <a:spcPct val="150000"/>
                        </a:lnSpc>
                        <a:spcBef>
                          <a:spcPts val="0"/>
                        </a:spcBef>
                        <a:spcAft>
                          <a:spcPts val="0"/>
                        </a:spcAft>
                      </a:pPr>
                      <a:r>
                        <a:rPr lang="en-US" sz="2000" b="1" dirty="0">
                          <a:solidFill>
                            <a:srgbClr val="0B5294"/>
                          </a:solidFill>
                          <a:latin typeface="Constantia"/>
                          <a:ea typeface="Constantia"/>
                          <a:cs typeface="Constantia"/>
                        </a:rPr>
                        <a:t>area(mm²)</a:t>
                      </a:r>
                      <a:endParaRPr lang="en-US" sz="2000" dirty="0">
                        <a:solidFill>
                          <a:srgbClr val="0B5294"/>
                        </a:solidFill>
                        <a:latin typeface="Constantia"/>
                        <a:ea typeface="Constantia"/>
                        <a:cs typeface="Majalla UI"/>
                      </a:endParaRPr>
                    </a:p>
                  </a:txBody>
                  <a:tcPr marL="68580" marR="68580" marT="0" marB="0">
                    <a:lnL>
                      <a:noFill/>
                    </a:lnL>
                    <a:lnR>
                      <a:noFill/>
                    </a:lnR>
                    <a:lnT w="12700" cap="flat" cmpd="sng" algn="ctr">
                      <a:solidFill>
                        <a:srgbClr val="0F6FC6"/>
                      </a:solidFill>
                      <a:prstDash val="solid"/>
                      <a:round/>
                      <a:headEnd type="none" w="med" len="med"/>
                      <a:tailEnd type="none" w="med" len="med"/>
                    </a:lnT>
                    <a:lnB w="12700" cap="flat" cmpd="sng" algn="ctr">
                      <a:solidFill>
                        <a:srgbClr val="0F6FC6"/>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2000" b="1">
                          <a:solidFill>
                            <a:srgbClr val="0B5294"/>
                          </a:solidFill>
                          <a:latin typeface="Constantia"/>
                          <a:ea typeface="Constantia"/>
                          <a:cs typeface="Constantia"/>
                        </a:rPr>
                        <a:t>uses</a:t>
                      </a:r>
                      <a:endParaRPr lang="en-US" sz="2000">
                        <a:solidFill>
                          <a:srgbClr val="0B5294"/>
                        </a:solidFill>
                        <a:latin typeface="Constantia"/>
                        <a:ea typeface="Constantia"/>
                        <a:cs typeface="Majalla UI"/>
                      </a:endParaRPr>
                    </a:p>
                  </a:txBody>
                  <a:tcPr marL="68580" marR="68580" marT="0" marB="0">
                    <a:lnL>
                      <a:noFill/>
                    </a:lnL>
                    <a:lnR>
                      <a:noFill/>
                    </a:lnR>
                    <a:lnT w="12700" cap="flat" cmpd="sng" algn="ctr">
                      <a:solidFill>
                        <a:srgbClr val="0F6FC6"/>
                      </a:solidFill>
                      <a:prstDash val="solid"/>
                      <a:round/>
                      <a:headEnd type="none" w="med" len="med"/>
                      <a:tailEnd type="none" w="med" len="med"/>
                    </a:lnT>
                    <a:lnB w="12700" cap="flat" cmpd="sng" algn="ctr">
                      <a:solidFill>
                        <a:srgbClr val="0F6FC6"/>
                      </a:solidFill>
                      <a:prstDash val="solid"/>
                      <a:round/>
                      <a:headEnd type="none" w="med" len="med"/>
                      <a:tailEnd type="none" w="med" len="med"/>
                    </a:lnB>
                  </a:tcPr>
                </a:tc>
              </a:tr>
              <a:tr h="651631">
                <a:tc>
                  <a:txBody>
                    <a:bodyPr/>
                    <a:lstStyle/>
                    <a:p>
                      <a:pPr marL="0" marR="0" algn="ctr" rtl="0">
                        <a:lnSpc>
                          <a:spcPct val="150000"/>
                        </a:lnSpc>
                        <a:spcBef>
                          <a:spcPts val="0"/>
                        </a:spcBef>
                        <a:spcAft>
                          <a:spcPts val="0"/>
                        </a:spcAft>
                      </a:pPr>
                      <a:r>
                        <a:rPr lang="en-US" sz="2000" b="1" dirty="0">
                          <a:solidFill>
                            <a:srgbClr val="0B5294"/>
                          </a:solidFill>
                          <a:latin typeface="Constantia"/>
                          <a:ea typeface="Constantia"/>
                          <a:cs typeface="Constantia"/>
                        </a:rPr>
                        <a:t>1.5</a:t>
                      </a:r>
                      <a:endParaRPr lang="en-US" sz="2000" dirty="0">
                        <a:solidFill>
                          <a:srgbClr val="0B5294"/>
                        </a:solidFill>
                        <a:latin typeface="Constantia"/>
                        <a:ea typeface="Constantia"/>
                        <a:cs typeface="Majalla UI"/>
                      </a:endParaRPr>
                    </a:p>
                  </a:txBody>
                  <a:tcPr marL="68580" marR="68580" marT="0" marB="0">
                    <a:lnL>
                      <a:noFill/>
                    </a:lnL>
                    <a:lnR>
                      <a:noFill/>
                    </a:lnR>
                    <a:lnT w="12700" cap="flat" cmpd="sng" algn="ctr">
                      <a:solidFill>
                        <a:srgbClr val="0F6FC6"/>
                      </a:solidFill>
                      <a:prstDash val="solid"/>
                      <a:round/>
                      <a:headEnd type="none" w="med" len="med"/>
                      <a:tailEnd type="none" w="med" len="med"/>
                    </a:lnT>
                    <a:lnB>
                      <a:noFill/>
                    </a:lnB>
                    <a:solidFill>
                      <a:srgbClr val="BADBF9"/>
                    </a:solidFill>
                  </a:tcPr>
                </a:tc>
                <a:tc>
                  <a:txBody>
                    <a:bodyPr/>
                    <a:lstStyle/>
                    <a:p>
                      <a:pPr marL="0" marR="0" algn="ctr" rtl="0">
                        <a:lnSpc>
                          <a:spcPct val="150000"/>
                        </a:lnSpc>
                        <a:spcBef>
                          <a:spcPts val="0"/>
                        </a:spcBef>
                        <a:spcAft>
                          <a:spcPts val="0"/>
                        </a:spcAft>
                      </a:pPr>
                      <a:r>
                        <a:rPr lang="en-US" sz="2000" b="1">
                          <a:solidFill>
                            <a:srgbClr val="0B5294"/>
                          </a:solidFill>
                          <a:latin typeface="Constantia"/>
                          <a:ea typeface="Constantia"/>
                          <a:cs typeface="Constantia"/>
                        </a:rPr>
                        <a:t>Lighting</a:t>
                      </a:r>
                      <a:endParaRPr lang="en-US" sz="2000">
                        <a:solidFill>
                          <a:srgbClr val="0B5294"/>
                        </a:solidFill>
                        <a:latin typeface="Constantia"/>
                        <a:ea typeface="Constantia"/>
                        <a:cs typeface="Majalla UI"/>
                      </a:endParaRPr>
                    </a:p>
                  </a:txBody>
                  <a:tcPr marL="68580" marR="68580" marT="0" marB="0">
                    <a:lnL>
                      <a:noFill/>
                    </a:lnL>
                    <a:lnR>
                      <a:noFill/>
                    </a:lnR>
                    <a:lnT w="12700" cap="flat" cmpd="sng" algn="ctr">
                      <a:solidFill>
                        <a:srgbClr val="0F6FC6"/>
                      </a:solidFill>
                      <a:prstDash val="solid"/>
                      <a:round/>
                      <a:headEnd type="none" w="med" len="med"/>
                      <a:tailEnd type="none" w="med" len="med"/>
                    </a:lnT>
                    <a:lnB>
                      <a:noFill/>
                    </a:lnB>
                    <a:solidFill>
                      <a:srgbClr val="BADBF9"/>
                    </a:solidFill>
                  </a:tcPr>
                </a:tc>
              </a:tr>
              <a:tr h="651631">
                <a:tc>
                  <a:txBody>
                    <a:bodyPr/>
                    <a:lstStyle/>
                    <a:p>
                      <a:pPr marL="0" marR="0" algn="ctr" rtl="0">
                        <a:lnSpc>
                          <a:spcPct val="150000"/>
                        </a:lnSpc>
                        <a:spcBef>
                          <a:spcPts val="0"/>
                        </a:spcBef>
                        <a:spcAft>
                          <a:spcPts val="0"/>
                        </a:spcAft>
                      </a:pPr>
                      <a:r>
                        <a:rPr lang="en-US" sz="2000" b="1" dirty="0">
                          <a:solidFill>
                            <a:srgbClr val="0B5294"/>
                          </a:solidFill>
                          <a:latin typeface="Constantia"/>
                          <a:ea typeface="Constantia"/>
                          <a:cs typeface="Constantia"/>
                        </a:rPr>
                        <a:t>2.5</a:t>
                      </a:r>
                      <a:endParaRPr lang="en-US" sz="2000" dirty="0">
                        <a:solidFill>
                          <a:srgbClr val="0B5294"/>
                        </a:solidFill>
                        <a:latin typeface="Constantia"/>
                        <a:ea typeface="Constantia"/>
                        <a:cs typeface="Majalla UI"/>
                      </a:endParaRPr>
                    </a:p>
                  </a:txBody>
                  <a:tcPr marL="68580" marR="68580" marT="0" marB="0">
                    <a:lnL>
                      <a:noFill/>
                    </a:lnL>
                    <a:lnR>
                      <a:noFill/>
                    </a:lnR>
                    <a:lnT>
                      <a:noFill/>
                    </a:lnT>
                    <a:lnB>
                      <a:noFill/>
                    </a:lnB>
                  </a:tcPr>
                </a:tc>
                <a:tc>
                  <a:txBody>
                    <a:bodyPr/>
                    <a:lstStyle/>
                    <a:p>
                      <a:pPr marL="0" marR="0" algn="ctr" rtl="0">
                        <a:lnSpc>
                          <a:spcPct val="150000"/>
                        </a:lnSpc>
                        <a:spcBef>
                          <a:spcPts val="0"/>
                        </a:spcBef>
                        <a:spcAft>
                          <a:spcPts val="0"/>
                        </a:spcAft>
                      </a:pPr>
                      <a:r>
                        <a:rPr lang="en-US" sz="2000" b="1" dirty="0">
                          <a:solidFill>
                            <a:srgbClr val="0B5294"/>
                          </a:solidFill>
                          <a:latin typeface="Constantia"/>
                          <a:ea typeface="Constantia"/>
                          <a:cs typeface="Constantia"/>
                        </a:rPr>
                        <a:t>Power</a:t>
                      </a:r>
                      <a:endParaRPr lang="en-US" sz="2000" dirty="0">
                        <a:solidFill>
                          <a:srgbClr val="0B5294"/>
                        </a:solidFill>
                        <a:latin typeface="Constantia"/>
                        <a:ea typeface="Constantia"/>
                        <a:cs typeface="Majalla UI"/>
                      </a:endParaRPr>
                    </a:p>
                  </a:txBody>
                  <a:tcPr marL="68580" marR="68580" marT="0" marB="0">
                    <a:lnL>
                      <a:noFill/>
                    </a:lnL>
                    <a:lnR>
                      <a:noFill/>
                    </a:lnR>
                    <a:lnT>
                      <a:noFill/>
                    </a:lnT>
                    <a:lnB>
                      <a:noFill/>
                    </a:lnB>
                  </a:tcPr>
                </a:tc>
              </a:tr>
              <a:tr h="651631">
                <a:tc>
                  <a:txBody>
                    <a:bodyPr/>
                    <a:lstStyle/>
                    <a:p>
                      <a:pPr marL="0" marR="0" algn="ctr" rtl="0">
                        <a:lnSpc>
                          <a:spcPct val="150000"/>
                        </a:lnSpc>
                        <a:spcBef>
                          <a:spcPts val="0"/>
                        </a:spcBef>
                        <a:spcAft>
                          <a:spcPts val="0"/>
                        </a:spcAft>
                      </a:pPr>
                      <a:r>
                        <a:rPr lang="en-US" sz="2000" b="1" dirty="0">
                          <a:solidFill>
                            <a:srgbClr val="0B5294"/>
                          </a:solidFill>
                          <a:latin typeface="Constantia"/>
                          <a:ea typeface="Constantia"/>
                          <a:cs typeface="Constantia"/>
                        </a:rPr>
                        <a:t>14.5</a:t>
                      </a:r>
                      <a:endParaRPr lang="en-US" sz="2000" dirty="0">
                        <a:solidFill>
                          <a:srgbClr val="0B5294"/>
                        </a:solidFill>
                        <a:latin typeface="Constantia"/>
                        <a:ea typeface="Constantia"/>
                        <a:cs typeface="Majalla UI"/>
                      </a:endParaRPr>
                    </a:p>
                  </a:txBody>
                  <a:tcPr marL="68580" marR="68580" marT="0" marB="0">
                    <a:lnL>
                      <a:noFill/>
                    </a:lnL>
                    <a:lnR>
                      <a:noFill/>
                    </a:lnR>
                    <a:lnT>
                      <a:noFill/>
                    </a:lnT>
                    <a:lnB w="12700" cap="flat" cmpd="sng" algn="ctr">
                      <a:solidFill>
                        <a:srgbClr val="0F6FC6"/>
                      </a:solidFill>
                      <a:prstDash val="solid"/>
                      <a:round/>
                      <a:headEnd type="none" w="med" len="med"/>
                      <a:tailEnd type="none" w="med" len="med"/>
                    </a:lnB>
                    <a:solidFill>
                      <a:srgbClr val="BADBF9"/>
                    </a:solidFill>
                  </a:tcPr>
                </a:tc>
                <a:tc>
                  <a:txBody>
                    <a:bodyPr/>
                    <a:lstStyle/>
                    <a:p>
                      <a:pPr marL="0" marR="0" algn="ctr" rtl="0">
                        <a:lnSpc>
                          <a:spcPct val="150000"/>
                        </a:lnSpc>
                        <a:spcBef>
                          <a:spcPts val="0"/>
                        </a:spcBef>
                        <a:spcAft>
                          <a:spcPts val="0"/>
                        </a:spcAft>
                      </a:pPr>
                      <a:r>
                        <a:rPr lang="en-US" sz="2000" b="1" dirty="0">
                          <a:solidFill>
                            <a:srgbClr val="0B5294"/>
                          </a:solidFill>
                          <a:latin typeface="Constantia"/>
                          <a:ea typeface="Constantia"/>
                          <a:cs typeface="Constantia"/>
                        </a:rPr>
                        <a:t>Main cable</a:t>
                      </a:r>
                      <a:endParaRPr lang="en-US" sz="2000" dirty="0">
                        <a:solidFill>
                          <a:srgbClr val="0B5294"/>
                        </a:solidFill>
                        <a:latin typeface="Constantia"/>
                        <a:ea typeface="Constantia"/>
                        <a:cs typeface="Majalla UI"/>
                      </a:endParaRPr>
                    </a:p>
                  </a:txBody>
                  <a:tcPr marL="68580" marR="68580" marT="0" marB="0">
                    <a:lnL>
                      <a:noFill/>
                    </a:lnL>
                    <a:lnR>
                      <a:noFill/>
                    </a:lnR>
                    <a:lnT>
                      <a:noFill/>
                    </a:lnT>
                    <a:lnB w="12700" cap="flat" cmpd="sng" algn="ctr">
                      <a:solidFill>
                        <a:srgbClr val="0F6FC6"/>
                      </a:solidFill>
                      <a:prstDash val="solid"/>
                      <a:round/>
                      <a:headEnd type="none" w="med" len="med"/>
                      <a:tailEnd type="none" w="med" len="med"/>
                    </a:lnB>
                    <a:solidFill>
                      <a:srgbClr val="BADBF9"/>
                    </a:solidFill>
                  </a:tcPr>
                </a:tc>
              </a:tr>
            </a:tbl>
          </a:graphicData>
        </a:graphic>
      </p:graphicFrame>
      <p:sp>
        <p:nvSpPr>
          <p:cNvPr id="8" name="مستطيل 7"/>
          <p:cNvSpPr/>
          <p:nvPr/>
        </p:nvSpPr>
        <p:spPr>
          <a:xfrm>
            <a:off x="762000" y="1676400"/>
            <a:ext cx="2573140" cy="523220"/>
          </a:xfrm>
          <a:prstGeom prst="rect">
            <a:avLst/>
          </a:prstGeom>
        </p:spPr>
        <p:txBody>
          <a:bodyPr wrap="none">
            <a:spAutoFit/>
          </a:bodyPr>
          <a:lstStyle/>
          <a:p>
            <a:pPr lvl="0" eaLnBrk="0" fontAlgn="base" hangingPunct="0">
              <a:spcBef>
                <a:spcPct val="0"/>
              </a:spcBef>
              <a:spcAft>
                <a:spcPct val="0"/>
              </a:spcAft>
            </a:pPr>
            <a:r>
              <a:rPr lang="en-US" sz="2800" dirty="0" smtClean="0">
                <a:solidFill>
                  <a:schemeClr val="accent2">
                    <a:lumMod val="50000"/>
                  </a:schemeClr>
                </a:solidFill>
              </a:rPr>
              <a:t>Wires Sections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light.PNG"/>
          <p:cNvPicPr>
            <a:picLocks noGrp="1" noChangeAspect="1"/>
          </p:cNvPicPr>
          <p:nvPr>
            <p:ph idx="1"/>
          </p:nvPr>
        </p:nvPicPr>
        <p:blipFill>
          <a:blip r:embed="rId2"/>
          <a:stretch>
            <a:fillRect/>
          </a:stretch>
        </p:blipFill>
        <p:spPr>
          <a:xfrm>
            <a:off x="381001" y="994543"/>
            <a:ext cx="3733799" cy="5188692"/>
          </a:xfrm>
        </p:spPr>
      </p:pic>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74</a:t>
            </a:fld>
            <a:endParaRPr lang="en-US"/>
          </a:p>
        </p:txBody>
      </p:sp>
      <p:pic>
        <p:nvPicPr>
          <p:cNvPr id="8" name="صورة 7" descr="light 1.PNG"/>
          <p:cNvPicPr>
            <a:picLocks noChangeAspect="1"/>
          </p:cNvPicPr>
          <p:nvPr/>
        </p:nvPicPr>
        <p:blipFill>
          <a:blip r:embed="rId3"/>
          <a:stretch>
            <a:fillRect/>
          </a:stretch>
        </p:blipFill>
        <p:spPr>
          <a:xfrm>
            <a:off x="4495800" y="971996"/>
            <a:ext cx="4038600" cy="5249899"/>
          </a:xfrm>
          <a:prstGeom prst="rect">
            <a:avLst/>
          </a:prstGeom>
        </p:spPr>
      </p:pic>
      <p:sp>
        <p:nvSpPr>
          <p:cNvPr id="9" name="مربع نص 8"/>
          <p:cNvSpPr txBox="1"/>
          <p:nvPr/>
        </p:nvSpPr>
        <p:spPr>
          <a:xfrm>
            <a:off x="457200" y="533400"/>
            <a:ext cx="8686800" cy="369332"/>
          </a:xfrm>
          <a:prstGeom prst="rect">
            <a:avLst/>
          </a:prstGeom>
          <a:noFill/>
        </p:spPr>
        <p:txBody>
          <a:bodyPr wrap="square" rtlCol="0">
            <a:spAutoFit/>
          </a:bodyPr>
          <a:lstStyle/>
          <a:p>
            <a:r>
              <a:rPr lang="en-US" dirty="0" smtClean="0">
                <a:solidFill>
                  <a:schemeClr val="accent2">
                    <a:lumMod val="50000"/>
                  </a:schemeClr>
                </a:solidFill>
              </a:rPr>
              <a:t>Main prayer hall, corridor, ablution area &amp; women’s  section lighting distribution:</a:t>
            </a:r>
            <a:endParaRPr lang="en-US" dirty="0">
              <a:solidFill>
                <a:schemeClr val="accent2">
                  <a:lumMod val="50000"/>
                </a:schemeClr>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normAutofit/>
          </a:bodyPr>
          <a:lstStyle/>
          <a:p>
            <a:pPr algn="l"/>
            <a:r>
              <a:rPr lang="en-US" sz="1800" dirty="0" smtClean="0">
                <a:solidFill>
                  <a:schemeClr val="accent2">
                    <a:lumMod val="50000"/>
                  </a:schemeClr>
                </a:solidFill>
              </a:rPr>
              <a:t>Main prayer hall, corridor &amp; women’s  section power distribution:</a:t>
            </a:r>
            <a:endParaRPr lang="en-US" sz="1800" dirty="0"/>
          </a:p>
        </p:txBody>
      </p:sp>
      <p:pic>
        <p:nvPicPr>
          <p:cNvPr id="10" name="عنصر نائب للمحتوى 9" descr="p1.PNG"/>
          <p:cNvPicPr>
            <a:picLocks noGrp="1" noChangeAspect="1"/>
          </p:cNvPicPr>
          <p:nvPr>
            <p:ph sz="half" idx="1"/>
          </p:nvPr>
        </p:nvPicPr>
        <p:blipFill>
          <a:blip r:embed="rId2"/>
          <a:stretch>
            <a:fillRect/>
          </a:stretch>
        </p:blipFill>
        <p:spPr>
          <a:xfrm>
            <a:off x="457200" y="1295400"/>
            <a:ext cx="3556984" cy="4974803"/>
          </a:xfrm>
        </p:spPr>
      </p:pic>
      <p:pic>
        <p:nvPicPr>
          <p:cNvPr id="11" name="عنصر نائب للمحتوى 10" descr="p2.PNG"/>
          <p:cNvPicPr>
            <a:picLocks noGrp="1" noChangeAspect="1"/>
          </p:cNvPicPr>
          <p:nvPr>
            <p:ph sz="half" idx="2"/>
          </p:nvPr>
        </p:nvPicPr>
        <p:blipFill>
          <a:blip r:embed="rId3"/>
          <a:stretch>
            <a:fillRect/>
          </a:stretch>
        </p:blipFill>
        <p:spPr>
          <a:xfrm>
            <a:off x="4495800" y="1346329"/>
            <a:ext cx="3581400" cy="4921379"/>
          </a:xfrm>
        </p:spPr>
      </p:pic>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ctrTitle"/>
          </p:nvPr>
        </p:nvSpPr>
        <p:spPr>
          <a:xfrm>
            <a:off x="469900" y="954741"/>
            <a:ext cx="8064500" cy="1102659"/>
          </a:xfrm>
        </p:spPr>
        <p:txBody>
          <a:bodyPr/>
          <a:lstStyle/>
          <a:p>
            <a:r>
              <a:rPr lang="en-US" sz="4400" dirty="0" smtClean="0"/>
              <a:t>Common existing problems solution:</a:t>
            </a:r>
            <a:endParaRPr lang="en-US" sz="4400" dirty="0"/>
          </a:p>
        </p:txBody>
      </p:sp>
      <p:sp>
        <p:nvSpPr>
          <p:cNvPr id="9" name="عنوان فرعي 8"/>
          <p:cNvSpPr>
            <a:spLocks noGrp="1"/>
          </p:cNvSpPr>
          <p:nvPr>
            <p:ph type="subTitle" idx="1"/>
          </p:nvPr>
        </p:nvSpPr>
        <p:spPr>
          <a:xfrm>
            <a:off x="622300" y="2286000"/>
            <a:ext cx="6616700" cy="3200400"/>
          </a:xfrm>
        </p:spPr>
        <p:txBody>
          <a:bodyPr>
            <a:normAutofit/>
          </a:bodyPr>
          <a:lstStyle/>
          <a:p>
            <a:pPr marL="457200" indent="-457200">
              <a:buFont typeface="+mj-lt"/>
              <a:buAutoNum type="arabicPeriod"/>
            </a:pPr>
            <a:r>
              <a:rPr lang="en-US" sz="2400" dirty="0" smtClean="0">
                <a:solidFill>
                  <a:schemeClr val="accent2">
                    <a:lumMod val="50000"/>
                  </a:schemeClr>
                </a:solidFill>
              </a:rPr>
              <a:t>Moisture &amp; wetness transformation from the ablution area to the prayer hall.</a:t>
            </a:r>
          </a:p>
          <a:p>
            <a:pPr marL="457200" indent="-457200"/>
            <a:endParaRPr lang="en-US" sz="2400" dirty="0">
              <a:solidFill>
                <a:schemeClr val="accent2">
                  <a:lumMod val="50000"/>
                </a:schemeClr>
              </a:solidFill>
            </a:endParaRPr>
          </a:p>
        </p:txBody>
      </p:sp>
      <p:sp>
        <p:nvSpPr>
          <p:cNvPr id="5" name="عنصر نائب للتاريخ 4"/>
          <p:cNvSpPr>
            <a:spLocks noGrp="1"/>
          </p:cNvSpPr>
          <p:nvPr>
            <p:ph type="dt" sz="half" idx="10"/>
          </p:nvPr>
        </p:nvSpPr>
        <p:spPr/>
        <p:txBody>
          <a:bodyPr/>
          <a:lstStyle/>
          <a:p>
            <a:fld id="{AE6569A5-34E5-447C-A8BB-687F3F7AE27A}" type="datetime4">
              <a:rPr lang="en-US" smtClean="0"/>
              <a:pPr/>
              <a:t>January 7, 2013</a:t>
            </a:fld>
            <a:endParaRPr lang="en-US"/>
          </a:p>
        </p:txBody>
      </p:sp>
      <p:sp>
        <p:nvSpPr>
          <p:cNvPr id="6" name="عنصر نائب للتذييل 5"/>
          <p:cNvSpPr>
            <a:spLocks noGrp="1"/>
          </p:cNvSpPr>
          <p:nvPr>
            <p:ph type="ftr" sz="quarter" idx="11"/>
          </p:nvPr>
        </p:nvSpPr>
        <p:spPr/>
        <p:txBody>
          <a:bodyPr/>
          <a:lstStyle/>
          <a:p>
            <a:r>
              <a:rPr lang="en-US" smtClean="0"/>
              <a:t>Sample footer</a:t>
            </a:r>
            <a:endParaRPr lang="en-US"/>
          </a:p>
        </p:txBody>
      </p:sp>
      <p:sp>
        <p:nvSpPr>
          <p:cNvPr id="7" name="عنصر نائب لرقم الشريحة 6"/>
          <p:cNvSpPr>
            <a:spLocks noGrp="1"/>
          </p:cNvSpPr>
          <p:nvPr>
            <p:ph type="sldNum" sz="quarter" idx="12"/>
          </p:nvPr>
        </p:nvSpPr>
        <p:spPr/>
        <p:txBody>
          <a:bodyPr/>
          <a:lstStyle/>
          <a:p>
            <a:fld id="{26B73CA7-29A5-4015-A1D0-5DB764762A4B}" type="slidenum">
              <a:rPr lang="en-US" smtClean="0"/>
              <a:pPr/>
              <a:t>76</a:t>
            </a:fld>
            <a:endParaRPr lang="en-US"/>
          </a:p>
        </p:txBody>
      </p:sp>
      <p:pic>
        <p:nvPicPr>
          <p:cNvPr id="10" name="صورة 9" descr="wuzu1.jpg"/>
          <p:cNvPicPr>
            <a:picLocks noChangeAspect="1"/>
          </p:cNvPicPr>
          <p:nvPr/>
        </p:nvPicPr>
        <p:blipFill>
          <a:blip r:embed="rId2"/>
          <a:stretch>
            <a:fillRect/>
          </a:stretch>
        </p:blipFill>
        <p:spPr>
          <a:xfrm>
            <a:off x="457200" y="3352800"/>
            <a:ext cx="8255000" cy="254000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hand_dryer-150x150.jpg"/>
          <p:cNvPicPr>
            <a:picLocks noGrp="1" noChangeAspect="1"/>
          </p:cNvPicPr>
          <p:nvPr>
            <p:ph idx="1"/>
          </p:nvPr>
        </p:nvPicPr>
        <p:blipFill>
          <a:blip r:embed="rId2"/>
          <a:stretch>
            <a:fillRect/>
          </a:stretch>
        </p:blipFill>
        <p:spPr>
          <a:xfrm>
            <a:off x="457200" y="2133600"/>
            <a:ext cx="3914775" cy="3429000"/>
          </a:xfrm>
        </p:spPr>
      </p:pic>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77</a:t>
            </a:fld>
            <a:endParaRPr lang="en-US"/>
          </a:p>
        </p:txBody>
      </p:sp>
      <p:pic>
        <p:nvPicPr>
          <p:cNvPr id="8" name="صورة 7" descr="dysona.jpg"/>
          <p:cNvPicPr>
            <a:picLocks noChangeAspect="1"/>
          </p:cNvPicPr>
          <p:nvPr/>
        </p:nvPicPr>
        <p:blipFill>
          <a:blip r:embed="rId3"/>
          <a:stretch>
            <a:fillRect/>
          </a:stretch>
        </p:blipFill>
        <p:spPr>
          <a:xfrm>
            <a:off x="4495800" y="2133600"/>
            <a:ext cx="4267200" cy="34290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فرعي 7"/>
          <p:cNvSpPr>
            <a:spLocks noGrp="1"/>
          </p:cNvSpPr>
          <p:nvPr>
            <p:ph type="subTitle" idx="1"/>
          </p:nvPr>
        </p:nvSpPr>
        <p:spPr>
          <a:xfrm>
            <a:off x="838200" y="609600"/>
            <a:ext cx="4559300" cy="838200"/>
          </a:xfrm>
        </p:spPr>
        <p:txBody>
          <a:bodyPr>
            <a:normAutofit/>
          </a:bodyPr>
          <a:lstStyle/>
          <a:p>
            <a:pPr marL="457200" indent="-457200"/>
            <a:r>
              <a:rPr lang="en-US" sz="2400" dirty="0" smtClean="0">
                <a:solidFill>
                  <a:schemeClr val="accent2">
                    <a:lumMod val="50000"/>
                  </a:schemeClr>
                </a:solidFill>
              </a:rPr>
              <a:t>2.  Shoe problem.</a:t>
            </a:r>
            <a:endParaRPr lang="en-US" sz="2400" dirty="0">
              <a:solidFill>
                <a:schemeClr val="accent2">
                  <a:lumMod val="50000"/>
                </a:schemeClr>
              </a:solidFill>
            </a:endParaRPr>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78</a:t>
            </a:fld>
            <a:endParaRPr lang="en-US"/>
          </a:p>
        </p:txBody>
      </p:sp>
      <p:pic>
        <p:nvPicPr>
          <p:cNvPr id="9" name="Picture 0" descr="shoe capinet.bmp"/>
          <p:cNvPicPr/>
          <p:nvPr/>
        </p:nvPicPr>
        <p:blipFill>
          <a:blip r:embed="rId2"/>
          <a:stretch>
            <a:fillRect/>
          </a:stretch>
        </p:blipFill>
        <p:spPr>
          <a:xfrm>
            <a:off x="1295400" y="1600200"/>
            <a:ext cx="5638800" cy="3405188"/>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1066800" y="2590800"/>
            <a:ext cx="6399213" cy="1590675"/>
          </a:xfrm>
        </p:spPr>
        <p:txBody>
          <a:bodyPr/>
          <a:lstStyle/>
          <a:p>
            <a:pPr algn="ctr"/>
            <a:r>
              <a:rPr lang="en-US" sz="7200" dirty="0" smtClean="0"/>
              <a:t>conclusion</a:t>
            </a:r>
            <a:endParaRPr lang="en-US" sz="7200" dirty="0"/>
          </a:p>
        </p:txBody>
      </p:sp>
      <p:sp>
        <p:nvSpPr>
          <p:cNvPr id="4" name="عنصر نائب للتاريخ 3"/>
          <p:cNvSpPr>
            <a:spLocks noGrp="1"/>
          </p:cNvSpPr>
          <p:nvPr>
            <p:ph type="dt" sz="half" idx="10"/>
          </p:nvPr>
        </p:nvSpPr>
        <p:spPr/>
        <p:txBody>
          <a:bodyPr/>
          <a:lstStyle/>
          <a:p>
            <a:fld id="{8A80D974-D29D-4A0E-BD58-4C912EB1CF5C}" type="datetime4">
              <a:rPr lang="en-US" smtClean="0"/>
              <a:pPr/>
              <a:t>January 7, 2013</a:t>
            </a:fld>
            <a:endParaRPr lang="en-US"/>
          </a:p>
        </p:txBody>
      </p:sp>
      <p:sp>
        <p:nvSpPr>
          <p:cNvPr id="5" name="عنصر نائب للتذييل 4"/>
          <p:cNvSpPr>
            <a:spLocks noGrp="1"/>
          </p:cNvSpPr>
          <p:nvPr>
            <p:ph type="ftr" sz="quarter" idx="11"/>
          </p:nvPr>
        </p:nvSpPr>
        <p:spPr/>
        <p:txBody>
          <a:bodyPr/>
          <a:lstStyle/>
          <a:p>
            <a:r>
              <a:rPr lang="en-US" smtClean="0"/>
              <a:t>Sample footer</a:t>
            </a:r>
            <a:endParaRPr lang="en-US"/>
          </a:p>
        </p:txBody>
      </p:sp>
      <p:sp>
        <p:nvSpPr>
          <p:cNvPr id="6" name="عنصر نائب لرقم الشريحة 5"/>
          <p:cNvSpPr>
            <a:spLocks noGrp="1"/>
          </p:cNvSpPr>
          <p:nvPr>
            <p:ph type="sldNum" sz="quarter" idx="12"/>
          </p:nvPr>
        </p:nvSpPr>
        <p:spPr/>
        <p:txBody>
          <a:bodyPr/>
          <a:lstStyle/>
          <a:p>
            <a:fld id="{26B73CA7-29A5-4015-A1D0-5DB764762A4B}"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76200"/>
            <a:ext cx="8229600" cy="1066800"/>
          </a:xfrm>
        </p:spPr>
        <p:txBody>
          <a:bodyPr/>
          <a:lstStyle/>
          <a:p>
            <a:r>
              <a:rPr lang="en-US" dirty="0" smtClean="0"/>
              <a:t>Garage                            minaret</a:t>
            </a:r>
            <a:endParaRPr lang="en-US" dirty="0"/>
          </a:p>
        </p:txBody>
      </p:sp>
      <p:pic>
        <p:nvPicPr>
          <p:cNvPr id="13" name="Content Placeholder 12" descr="karage.PNG"/>
          <p:cNvPicPr>
            <a:picLocks noGrp="1" noChangeAspect="1"/>
          </p:cNvPicPr>
          <p:nvPr>
            <p:ph idx="1"/>
          </p:nvPr>
        </p:nvPicPr>
        <p:blipFill>
          <a:blip r:embed="rId2"/>
          <a:stretch>
            <a:fillRect/>
          </a:stretch>
        </p:blipFill>
        <p:spPr>
          <a:xfrm>
            <a:off x="685800" y="1143000"/>
            <a:ext cx="4953000" cy="5147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Date Placeholder 4"/>
          <p:cNvSpPr>
            <a:spLocks noGrp="1"/>
          </p:cNvSpPr>
          <p:nvPr>
            <p:ph type="dt" sz="half" idx="10"/>
          </p:nvPr>
        </p:nvSpPr>
        <p:spPr/>
        <p:txBody>
          <a:bodyPr/>
          <a:lstStyle/>
          <a:p>
            <a:fld id="{117A9860-2947-4549-A25A-C7ACC9B80A49}" type="datetime4">
              <a:rPr lang="en-US" smtClean="0"/>
              <a:pPr/>
              <a:t>January 7, 2013</a:t>
            </a:fld>
            <a:endParaRPr lang="en-US"/>
          </a:p>
        </p:txBody>
      </p:sp>
      <p:sp>
        <p:nvSpPr>
          <p:cNvPr id="6" name="Footer Placeholder 5"/>
          <p:cNvSpPr>
            <a:spLocks noGrp="1"/>
          </p:cNvSpPr>
          <p:nvPr>
            <p:ph type="ftr" sz="quarter" idx="11"/>
          </p:nvPr>
        </p:nvSpPr>
        <p:spPr/>
        <p:txBody>
          <a:bodyPr/>
          <a:lstStyle/>
          <a:p>
            <a:r>
              <a:rPr lang="en-US" smtClean="0"/>
              <a:t>Sample footer</a:t>
            </a:r>
            <a:endParaRPr lang="en-US"/>
          </a:p>
        </p:txBody>
      </p:sp>
      <p:sp>
        <p:nvSpPr>
          <p:cNvPr id="7" name="Slide Number Placeholder 6"/>
          <p:cNvSpPr>
            <a:spLocks noGrp="1"/>
          </p:cNvSpPr>
          <p:nvPr>
            <p:ph type="sldNum" sz="quarter" idx="12"/>
          </p:nvPr>
        </p:nvSpPr>
        <p:spPr/>
        <p:txBody>
          <a:bodyPr/>
          <a:lstStyle/>
          <a:p>
            <a:fld id="{26B73CA7-29A5-4015-A1D0-5DB764762A4B}" type="slidenum">
              <a:rPr lang="en-US" smtClean="0"/>
              <a:pPr/>
              <a:t>8</a:t>
            </a:fld>
            <a:endParaRPr lang="en-US"/>
          </a:p>
        </p:txBody>
      </p:sp>
      <p:pic>
        <p:nvPicPr>
          <p:cNvPr id="8" name="Picture 7" descr="minaret.PNG"/>
          <p:cNvPicPr>
            <a:picLocks noChangeAspect="1"/>
          </p:cNvPicPr>
          <p:nvPr/>
        </p:nvPicPr>
        <p:blipFill>
          <a:blip r:embed="rId3"/>
          <a:stretch>
            <a:fillRect/>
          </a:stretch>
        </p:blipFill>
        <p:spPr>
          <a:xfrm>
            <a:off x="6172200" y="1143000"/>
            <a:ext cx="1981477" cy="5191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Sample footer</a:t>
            </a:r>
            <a:endParaRPr lang="en-US"/>
          </a:p>
        </p:txBody>
      </p:sp>
      <p:sp>
        <p:nvSpPr>
          <p:cNvPr id="6" name="Slide Number Placeholder 5"/>
          <p:cNvSpPr>
            <a:spLocks noGrp="1"/>
          </p:cNvSpPr>
          <p:nvPr>
            <p:ph type="sldNum" sz="quarter" idx="12"/>
          </p:nvPr>
        </p:nvSpPr>
        <p:spPr/>
        <p:txBody>
          <a:bodyPr/>
          <a:lstStyle/>
          <a:p>
            <a:fld id="{26B73CA7-29A5-4015-A1D0-5DB764762A4B}" type="slidenum">
              <a:rPr lang="en-US" smtClean="0"/>
              <a:pPr/>
              <a:t>80</a:t>
            </a:fld>
            <a:endParaRPr lang="en-US"/>
          </a:p>
        </p:txBody>
      </p:sp>
      <p:sp>
        <p:nvSpPr>
          <p:cNvPr id="7" name="Rectangle 6"/>
          <p:cNvSpPr/>
          <p:nvPr/>
        </p:nvSpPr>
        <p:spPr>
          <a:xfrm rot="19940628">
            <a:off x="1689113" y="1559503"/>
            <a:ext cx="5187952"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p>
        </p:txBody>
      </p:sp>
      <p:sp>
        <p:nvSpPr>
          <p:cNvPr id="8" name="قلب 7"/>
          <p:cNvSpPr/>
          <p:nvPr/>
        </p:nvSpPr>
        <p:spPr>
          <a:xfrm rot="18900000" flipH="1">
            <a:off x="6601667" y="2639267"/>
            <a:ext cx="969867" cy="969867"/>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01532"/>
            <a:ext cx="8229600" cy="1070068"/>
          </a:xfrm>
        </p:spPr>
        <p:txBody>
          <a:bodyPr>
            <a:normAutofit/>
          </a:bodyPr>
          <a:lstStyle/>
          <a:p>
            <a:r>
              <a:rPr lang="en-US" sz="4400" dirty="0" smtClean="0">
                <a:solidFill>
                  <a:schemeClr val="accent2">
                    <a:lumMod val="50000"/>
                  </a:schemeClr>
                </a:solidFill>
                <a:latin typeface="+mn-lt"/>
              </a:rPr>
              <a:t>elevations</a:t>
            </a:r>
            <a:endParaRPr lang="en-US" sz="4400" dirty="0">
              <a:solidFill>
                <a:schemeClr val="accent2">
                  <a:lumMod val="50000"/>
                </a:schemeClr>
              </a:solidFill>
              <a:latin typeface="+mn-lt"/>
            </a:endParaRPr>
          </a:p>
        </p:txBody>
      </p:sp>
      <p:pic>
        <p:nvPicPr>
          <p:cNvPr id="12" name="Content Placeholder 10" descr="wudu2.PNG"/>
          <p:cNvPicPr>
            <a:picLocks noGrp="1"/>
          </p:cNvPicPr>
          <p:nvPr>
            <p:ph sz="half" idx="1"/>
          </p:nvPr>
        </p:nvPicPr>
        <p:blipFill>
          <a:blip r:embed="rId2"/>
          <a:stretch>
            <a:fillRect/>
          </a:stretch>
        </p:blipFill>
        <p:spPr>
          <a:xfrm>
            <a:off x="381000" y="4114800"/>
            <a:ext cx="3322638" cy="1738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Content Placeholder 12" descr="morth.PNG"/>
          <p:cNvPicPr>
            <a:picLocks noGrp="1" noChangeAspect="1"/>
          </p:cNvPicPr>
          <p:nvPr>
            <p:ph sz="half" idx="2"/>
          </p:nvPr>
        </p:nvPicPr>
        <p:blipFill>
          <a:blip r:embed="rId3"/>
          <a:stretch>
            <a:fillRect/>
          </a:stretch>
        </p:blipFill>
        <p:spPr>
          <a:xfrm>
            <a:off x="5257800" y="1600200"/>
            <a:ext cx="3271091"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Date Placeholder 6"/>
          <p:cNvSpPr>
            <a:spLocks noGrp="1"/>
          </p:cNvSpPr>
          <p:nvPr>
            <p:ph type="dt" sz="half" idx="10"/>
          </p:nvPr>
        </p:nvSpPr>
        <p:spPr/>
        <p:txBody>
          <a:bodyPr/>
          <a:lstStyle/>
          <a:p>
            <a:fld id="{A3A1574A-4016-40ED-9427-5F3CF1F67B96}" type="datetime4">
              <a:rPr lang="en-US" smtClean="0"/>
              <a:pPr/>
              <a:t>January 7, 2013</a:t>
            </a:fld>
            <a:endParaRPr lang="en-US"/>
          </a:p>
        </p:txBody>
      </p:sp>
      <p:sp>
        <p:nvSpPr>
          <p:cNvPr id="8" name="Footer Placeholder 7"/>
          <p:cNvSpPr>
            <a:spLocks noGrp="1"/>
          </p:cNvSpPr>
          <p:nvPr>
            <p:ph type="ftr" sz="quarter" idx="11"/>
          </p:nvPr>
        </p:nvSpPr>
        <p:spPr/>
        <p:txBody>
          <a:bodyPr/>
          <a:lstStyle/>
          <a:p>
            <a:r>
              <a:rPr lang="en-US" smtClean="0"/>
              <a:t>Sample footer</a:t>
            </a:r>
            <a:endParaRPr lang="en-US"/>
          </a:p>
        </p:txBody>
      </p:sp>
      <p:sp>
        <p:nvSpPr>
          <p:cNvPr id="9" name="Slide Number Placeholder 8"/>
          <p:cNvSpPr>
            <a:spLocks noGrp="1"/>
          </p:cNvSpPr>
          <p:nvPr>
            <p:ph type="sldNum" sz="quarter" idx="12"/>
          </p:nvPr>
        </p:nvSpPr>
        <p:spPr/>
        <p:txBody>
          <a:bodyPr/>
          <a:lstStyle/>
          <a:p>
            <a:fld id="{26B73CA7-29A5-4015-A1D0-5DB764762A4B}" type="slidenum">
              <a:rPr lang="en-US" smtClean="0"/>
              <a:pPr/>
              <a:t>9</a:t>
            </a:fld>
            <a:endParaRPr lang="en-US"/>
          </a:p>
        </p:txBody>
      </p:sp>
      <p:pic>
        <p:nvPicPr>
          <p:cNvPr id="15" name="Picture 14" descr="east.PNG"/>
          <p:cNvPicPr>
            <a:picLocks noChangeAspect="1"/>
          </p:cNvPicPr>
          <p:nvPr/>
        </p:nvPicPr>
        <p:blipFill>
          <a:blip r:embed="rId4"/>
          <a:stretch>
            <a:fillRect/>
          </a:stretch>
        </p:blipFill>
        <p:spPr>
          <a:xfrm>
            <a:off x="457200" y="1219200"/>
            <a:ext cx="4343400" cy="2327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west.PNG"/>
          <p:cNvPicPr>
            <a:picLocks noChangeAspect="1"/>
          </p:cNvPicPr>
          <p:nvPr/>
        </p:nvPicPr>
        <p:blipFill>
          <a:blip r:embed="rId5"/>
          <a:stretch>
            <a:fillRect/>
          </a:stretch>
        </p:blipFill>
        <p:spPr>
          <a:xfrm>
            <a:off x="4267200" y="3962400"/>
            <a:ext cx="4495800" cy="2203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ildflowers">
  <a:themeElements>
    <a:clrScheme name="Wildflowers">
      <a:dk1>
        <a:srgbClr val="40302B"/>
      </a:dk1>
      <a:lt1>
        <a:srgbClr val="FFFFFF"/>
      </a:lt1>
      <a:dk2>
        <a:srgbClr val="486868"/>
      </a:dk2>
      <a:lt2>
        <a:srgbClr val="F3F1EA"/>
      </a:lt2>
      <a:accent1>
        <a:srgbClr val="C4BD97"/>
      </a:accent1>
      <a:accent2>
        <a:srgbClr val="D5BDBE"/>
      </a:accent2>
      <a:accent3>
        <a:srgbClr val="F7EFA3"/>
      </a:accent3>
      <a:accent4>
        <a:srgbClr val="9FEDE0"/>
      </a:accent4>
      <a:accent5>
        <a:srgbClr val="BBB3C2"/>
      </a:accent5>
      <a:accent6>
        <a:srgbClr val="99A991"/>
      </a:accent6>
      <a:hlink>
        <a:srgbClr val="938968"/>
      </a:hlink>
      <a:folHlink>
        <a:srgbClr val="A97EE2"/>
      </a:folHlink>
    </a:clrScheme>
    <a:fontScheme name="Wildflowers">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ildflowers">
      <a:fillStyleLst>
        <a:solidFill>
          <a:schemeClr val="phClr">
            <a:shade val="85000"/>
            <a:satMod val="110000"/>
          </a:schemeClr>
        </a:solidFill>
        <a:gradFill rotWithShape="1">
          <a:gsLst>
            <a:gs pos="0">
              <a:schemeClr val="phClr">
                <a:tint val="40000"/>
                <a:satMod val="150000"/>
              </a:schemeClr>
            </a:gs>
            <a:gs pos="35000">
              <a:schemeClr val="phClr">
                <a:tint val="80000"/>
                <a:shade val="100000"/>
                <a:satMod val="150000"/>
              </a:schemeClr>
            </a:gs>
            <a:gs pos="100000">
              <a:schemeClr val="phClr">
                <a:tint val="100000"/>
                <a:shade val="100000"/>
                <a:satMod val="135000"/>
              </a:schemeClr>
            </a:gs>
          </a:gsLst>
          <a:lin ang="10800000" scaled="1"/>
        </a:gradFill>
        <a:gradFill rotWithShape="1">
          <a:gsLst>
            <a:gs pos="0">
              <a:schemeClr val="phClr">
                <a:shade val="70000"/>
                <a:satMod val="135000"/>
              </a:schemeClr>
            </a:gs>
            <a:gs pos="80000">
              <a:schemeClr val="phClr">
                <a:shade val="90000"/>
                <a:satMod val="135000"/>
              </a:schemeClr>
            </a:gs>
            <a:gs pos="100000">
              <a:schemeClr val="phClr">
                <a:shade val="95000"/>
                <a:satMod val="135000"/>
              </a:schemeClr>
            </a:gs>
          </a:gsLst>
          <a:path path="circle">
            <a:fillToRect l="50000" t="50000" r="50000" b="50000"/>
          </a:path>
        </a:gradFill>
      </a:fillStyleLst>
      <a:lnStyleLst>
        <a:ln w="9525" cap="flat" cmpd="sng" algn="ctr">
          <a:solidFill>
            <a:schemeClr val="phClr">
              <a:shade val="90000"/>
            </a:schemeClr>
          </a:solidFill>
          <a:prstDash val="solid"/>
        </a:ln>
        <a:ln w="381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 w="635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StyleLst>
      <a:effectStyleLst>
        <a:effectStyle>
          <a:effectLst/>
        </a:effectStyle>
        <a:effectStyle>
          <a:effectLst>
            <a:innerShdw blurRad="63500">
              <a:srgbClr val="FFFFFF">
                <a:alpha val="50000"/>
              </a:srgbClr>
            </a:innerShdw>
          </a:effectLst>
        </a:effectStyle>
        <a:effectStyle>
          <a:effectLst>
            <a:innerShdw blurRad="190500">
              <a:srgbClr val="FFFFFF">
                <a:alpha val="0"/>
              </a:srgbClr>
            </a:innerShdw>
          </a:effectLst>
          <a:scene3d>
            <a:camera prst="orthographicFront">
              <a:rot lat="0" lon="0" rev="0"/>
            </a:camera>
            <a:lightRig rig="balanced" dir="tl">
              <a:rot lat="0" lon="0" rev="4200000"/>
            </a:lightRig>
          </a:scene3d>
          <a:sp3d>
            <a:bevelT w="25400" h="25400" prst="relaxedInset"/>
          </a:sp3d>
        </a:effectStyle>
      </a:effectStyleLst>
      <a:bgFillStyleLst>
        <a:solidFill>
          <a:schemeClr val="phClr"/>
        </a:solidFill>
        <a:gradFill flip="none" rotWithShape="1">
          <a:gsLst>
            <a:gs pos="0">
              <a:schemeClr val="phClr"/>
            </a:gs>
            <a:gs pos="50000">
              <a:schemeClr val="phClr">
                <a:lumMod val="90000"/>
                <a:alpha val="70000"/>
              </a:schemeClr>
            </a:gs>
            <a:gs pos="100000">
              <a:schemeClr val="phClr"/>
            </a:gs>
          </a:gsLst>
          <a:path path="circle">
            <a:fillToRect l="50000" t="50000" r="50000" b="50000"/>
          </a:path>
          <a:tileRect/>
        </a:gradFill>
        <a:gradFill flip="none" rotWithShape="1">
          <a:gsLst>
            <a:gs pos="0">
              <a:schemeClr val="phClr"/>
            </a:gs>
            <a:gs pos="50000">
              <a:schemeClr val="phClr">
                <a:lumMod val="90000"/>
              </a:schemeClr>
            </a:gs>
            <a:gs pos="100000">
              <a:schemeClr val="ph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1241</TotalTime>
  <Words>1821</Words>
  <Application>Microsoft Office PowerPoint</Application>
  <PresentationFormat>On-screen Show (4:3)</PresentationFormat>
  <Paragraphs>555</Paragraphs>
  <Slides>80</Slides>
  <Notes>1</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Wildflowers</vt:lpstr>
      <vt:lpstr>An-Najah National University </vt:lpstr>
      <vt:lpstr>introduction:</vt:lpstr>
      <vt:lpstr>Outline:</vt:lpstr>
      <vt:lpstr>Proposed site of Masjid:</vt:lpstr>
      <vt:lpstr>Architectural Design</vt:lpstr>
      <vt:lpstr>Site plan</vt:lpstr>
      <vt:lpstr>Main prayer hall</vt:lpstr>
      <vt:lpstr>Garage                            minaret</vt:lpstr>
      <vt:lpstr>elevations</vt:lpstr>
      <vt:lpstr>Section B-B</vt:lpstr>
      <vt:lpstr>Details:</vt:lpstr>
      <vt:lpstr>Details:</vt:lpstr>
      <vt:lpstr>Details:</vt:lpstr>
      <vt:lpstr>Slide 14</vt:lpstr>
      <vt:lpstr>General:</vt:lpstr>
      <vt:lpstr>General View</vt:lpstr>
      <vt:lpstr>Material Data</vt:lpstr>
      <vt:lpstr>Material Data</vt:lpstr>
      <vt:lpstr>SAP Models</vt:lpstr>
      <vt:lpstr>Dynamic Analysis</vt:lpstr>
      <vt:lpstr>Dynamic Analysis</vt:lpstr>
      <vt:lpstr>SAP Checks</vt:lpstr>
      <vt:lpstr>SAP Checks</vt:lpstr>
      <vt:lpstr>Columns design:</vt:lpstr>
      <vt:lpstr>Column section:</vt:lpstr>
      <vt:lpstr> beams Design:</vt:lpstr>
      <vt:lpstr>Footings plan:</vt:lpstr>
      <vt:lpstr>Footing detail:</vt:lpstr>
      <vt:lpstr>Retaining wall:</vt:lpstr>
      <vt:lpstr>Dome Design</vt:lpstr>
      <vt:lpstr>Dome Design</vt:lpstr>
      <vt:lpstr>Minaret design:</vt:lpstr>
      <vt:lpstr>SAP checks: </vt:lpstr>
      <vt:lpstr>Slide 34</vt:lpstr>
      <vt:lpstr>Slide 35</vt:lpstr>
      <vt:lpstr>Slide 36</vt:lpstr>
      <vt:lpstr>Environmental Design</vt:lpstr>
      <vt:lpstr>Orientation and Sun Path </vt:lpstr>
      <vt:lpstr>Slide 39</vt:lpstr>
      <vt:lpstr>Slide 40</vt:lpstr>
      <vt:lpstr>Thermal Insulation and Simulation</vt:lpstr>
      <vt:lpstr>Slide 42</vt:lpstr>
      <vt:lpstr>Slide 43</vt:lpstr>
      <vt:lpstr>Slide 44</vt:lpstr>
      <vt:lpstr>Solar Systems used</vt:lpstr>
      <vt:lpstr>Solar Systems used</vt:lpstr>
      <vt:lpstr>Solar Systems used</vt:lpstr>
      <vt:lpstr>Shading Systems</vt:lpstr>
      <vt:lpstr>Acoustical System</vt:lpstr>
      <vt:lpstr>Acoustical System</vt:lpstr>
      <vt:lpstr>Acoustical System</vt:lpstr>
      <vt:lpstr>Mechanical Design</vt:lpstr>
      <vt:lpstr>Water supply system:</vt:lpstr>
      <vt:lpstr>Slide 54</vt:lpstr>
      <vt:lpstr>Diameter selection:</vt:lpstr>
      <vt:lpstr>Water tabs:</vt:lpstr>
      <vt:lpstr>Sanitary system:</vt:lpstr>
      <vt:lpstr>Men’s ablution area</vt:lpstr>
      <vt:lpstr>Grey water system:</vt:lpstr>
      <vt:lpstr>Sanitary sample calculation:</vt:lpstr>
      <vt:lpstr>Fire protection system:</vt:lpstr>
      <vt:lpstr>Tank system:</vt:lpstr>
      <vt:lpstr>Electrical Design</vt:lpstr>
      <vt:lpstr>Artificial lighting design:</vt:lpstr>
      <vt:lpstr>Lighting distribution &amp; analysis using Dialux program:</vt:lpstr>
      <vt:lpstr>Slide 66</vt:lpstr>
      <vt:lpstr>Slide 67</vt:lpstr>
      <vt:lpstr>Slide 68</vt:lpstr>
      <vt:lpstr>Slide 69</vt:lpstr>
      <vt:lpstr>Slide 70</vt:lpstr>
      <vt:lpstr>Slide 71</vt:lpstr>
      <vt:lpstr>Power design:</vt:lpstr>
      <vt:lpstr>Slide 73</vt:lpstr>
      <vt:lpstr>Slide 74</vt:lpstr>
      <vt:lpstr>Main prayer hall, corridor &amp; women’s  section power distribution:</vt:lpstr>
      <vt:lpstr>Common existing problems solution:</vt:lpstr>
      <vt:lpstr>Slide 77</vt:lpstr>
      <vt:lpstr>Slide 78</vt:lpstr>
      <vt:lpstr>conclusion</vt:lpstr>
      <vt:lpstr>Slide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7</dc:creator>
  <cp:lastModifiedBy>7</cp:lastModifiedBy>
  <cp:revision>117</cp:revision>
  <dcterms:created xsi:type="dcterms:W3CDTF">2012-05-20T07:17:39Z</dcterms:created>
  <dcterms:modified xsi:type="dcterms:W3CDTF">2013-01-07T08:11:59Z</dcterms:modified>
</cp:coreProperties>
</file>