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2"/>
  </p:sldMasterIdLst>
  <p:sldIdLst>
    <p:sldId id="256" r:id="rId3"/>
    <p:sldId id="258" r:id="rId4"/>
    <p:sldId id="257" r:id="rId5"/>
    <p:sldId id="259" r:id="rId6"/>
    <p:sldId id="261" r:id="rId7"/>
    <p:sldId id="262" r:id="rId8"/>
    <p:sldId id="263" r:id="rId9"/>
    <p:sldId id="264" r:id="rId10"/>
    <p:sldId id="265" r:id="rId11"/>
    <p:sldId id="266" r:id="rId12"/>
    <p:sldId id="269" r:id="rId13"/>
    <p:sldId id="270" r:id="rId14"/>
    <p:sldId id="298" r:id="rId15"/>
    <p:sldId id="299" r:id="rId16"/>
    <p:sldId id="301" r:id="rId17"/>
    <p:sldId id="302" r:id="rId18"/>
    <p:sldId id="275" r:id="rId19"/>
    <p:sldId id="290" r:id="rId20"/>
    <p:sldId id="289" r:id="rId21"/>
    <p:sldId id="288" r:id="rId22"/>
    <p:sldId id="287" r:id="rId23"/>
    <p:sldId id="294" r:id="rId24"/>
    <p:sldId id="293" r:id="rId25"/>
    <p:sldId id="292" r:id="rId26"/>
    <p:sldId id="291" r:id="rId27"/>
    <p:sldId id="295" r:id="rId28"/>
    <p:sldId id="297" r:id="rId29"/>
    <p:sldId id="296" r:id="rId30"/>
    <p:sldId id="276" r:id="rId31"/>
    <p:sldId id="277" r:id="rId32"/>
    <p:sldId id="278" r:id="rId33"/>
    <p:sldId id="279" r:id="rId34"/>
    <p:sldId id="280" r:id="rId35"/>
    <p:sldId id="281" r:id="rId36"/>
    <p:sldId id="282" r:id="rId37"/>
    <p:sldId id="283" r:id="rId38"/>
    <p:sldId id="284" r:id="rId39"/>
    <p:sldId id="285" r:id="rId4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uthanna_PC\Desktop\graduation%20project%20section%202\&#1578;&#1581;&#1604;&#1610;&#1604;%20&#1575;&#1607;&#1583;&#1604;&#16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uthanna_PC\Desktop\graduation%20project%20section%202\&#1578;&#1581;&#1604;&#1610;&#1604;%20&#1575;&#1607;&#1583;&#1604;&#16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uthanna_PC\Desktop\graduation%20project%20section%202\&#1578;&#1581;&#1604;&#1610;&#1604;%20&#1575;&#1607;&#1583;&#1604;&#16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uthanna_PC\Desktop\graduation%20project%20section%202\&#1578;&#1581;&#1604;&#1610;&#1604;%20&#1575;&#1607;&#1583;&#1604;&#16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Sheet1!$B$3</c:f>
              <c:strCache>
                <c:ptCount val="1"/>
                <c:pt idx="0">
                  <c:v>planned </c:v>
                </c:pt>
              </c:strCache>
            </c:strRef>
          </c:tx>
          <c:marker>
            <c:symbol val="none"/>
          </c:marker>
          <c:cat>
            <c:strRef>
              <c:f>Sheet1!$A$4:$A$12</c:f>
              <c:strCache>
                <c:ptCount val="9"/>
                <c:pt idx="0">
                  <c:v>goal 1 </c:v>
                </c:pt>
                <c:pt idx="1">
                  <c:v>goal 2</c:v>
                </c:pt>
                <c:pt idx="2">
                  <c:v>goal 3</c:v>
                </c:pt>
                <c:pt idx="3">
                  <c:v>goal 4</c:v>
                </c:pt>
                <c:pt idx="4">
                  <c:v>goal 5</c:v>
                </c:pt>
                <c:pt idx="5">
                  <c:v>goal 6</c:v>
                </c:pt>
                <c:pt idx="6">
                  <c:v>goal 7</c:v>
                </c:pt>
                <c:pt idx="7">
                  <c:v>goal 8</c:v>
                </c:pt>
                <c:pt idx="8">
                  <c:v>goal 9</c:v>
                </c:pt>
              </c:strCache>
            </c:strRef>
          </c:cat>
          <c:val>
            <c:numRef>
              <c:f>Sheet1!$B$4:$B$12</c:f>
              <c:numCache>
                <c:formatCode>0%</c:formatCode>
                <c:ptCount val="9"/>
                <c:pt idx="0">
                  <c:v>1</c:v>
                </c:pt>
                <c:pt idx="1">
                  <c:v>1</c:v>
                </c:pt>
                <c:pt idx="2">
                  <c:v>1</c:v>
                </c:pt>
                <c:pt idx="3">
                  <c:v>1</c:v>
                </c:pt>
                <c:pt idx="4">
                  <c:v>1</c:v>
                </c:pt>
                <c:pt idx="5">
                  <c:v>1</c:v>
                </c:pt>
                <c:pt idx="6">
                  <c:v>1</c:v>
                </c:pt>
                <c:pt idx="7">
                  <c:v>1</c:v>
                </c:pt>
                <c:pt idx="8">
                  <c:v>1</c:v>
                </c:pt>
              </c:numCache>
            </c:numRef>
          </c:val>
          <c:bubble3D val="1"/>
        </c:ser>
        <c:ser>
          <c:idx val="1"/>
          <c:order val="1"/>
          <c:tx>
            <c:strRef>
              <c:f>Sheet1!$C$3</c:f>
              <c:strCache>
                <c:ptCount val="1"/>
                <c:pt idx="0">
                  <c:v>actual </c:v>
                </c:pt>
              </c:strCache>
            </c:strRef>
          </c:tx>
          <c:marker>
            <c:symbol val="none"/>
          </c:marker>
          <c:cat>
            <c:strRef>
              <c:f>Sheet1!$A$4:$A$12</c:f>
              <c:strCache>
                <c:ptCount val="9"/>
                <c:pt idx="0">
                  <c:v>goal 1 </c:v>
                </c:pt>
                <c:pt idx="1">
                  <c:v>goal 2</c:v>
                </c:pt>
                <c:pt idx="2">
                  <c:v>goal 3</c:v>
                </c:pt>
                <c:pt idx="3">
                  <c:v>goal 4</c:v>
                </c:pt>
                <c:pt idx="4">
                  <c:v>goal 5</c:v>
                </c:pt>
                <c:pt idx="5">
                  <c:v>goal 6</c:v>
                </c:pt>
                <c:pt idx="6">
                  <c:v>goal 7</c:v>
                </c:pt>
                <c:pt idx="7">
                  <c:v>goal 8</c:v>
                </c:pt>
                <c:pt idx="8">
                  <c:v>goal 9</c:v>
                </c:pt>
              </c:strCache>
            </c:strRef>
          </c:cat>
          <c:val>
            <c:numRef>
              <c:f>Sheet1!$C$4:$C$12</c:f>
              <c:numCache>
                <c:formatCode>0%</c:formatCode>
                <c:ptCount val="9"/>
                <c:pt idx="0">
                  <c:v>0.70000000000000062</c:v>
                </c:pt>
                <c:pt idx="1">
                  <c:v>0.8</c:v>
                </c:pt>
                <c:pt idx="2">
                  <c:v>0.95000000000000062</c:v>
                </c:pt>
                <c:pt idx="3">
                  <c:v>0.60000000000000064</c:v>
                </c:pt>
                <c:pt idx="4">
                  <c:v>0.70000000000000062</c:v>
                </c:pt>
                <c:pt idx="5">
                  <c:v>0.85000000000000064</c:v>
                </c:pt>
                <c:pt idx="6">
                  <c:v>0.70000000000000062</c:v>
                </c:pt>
                <c:pt idx="7">
                  <c:v>0.70000000000000062</c:v>
                </c:pt>
                <c:pt idx="8">
                  <c:v>0.60000000000000064</c:v>
                </c:pt>
              </c:numCache>
            </c:numRef>
          </c:val>
          <c:bubble3D val="1"/>
        </c:ser>
        <c:marker val="1"/>
        <c:axId val="36598144"/>
        <c:axId val="36599680"/>
      </c:lineChart>
      <c:catAx>
        <c:axId val="36598144"/>
        <c:scaling>
          <c:orientation val="minMax"/>
        </c:scaling>
        <c:axPos val="b"/>
        <c:tickLblPos val="nextTo"/>
        <c:crossAx val="36599680"/>
        <c:crosses val="autoZero"/>
        <c:auto val="1"/>
        <c:lblAlgn val="ctr"/>
        <c:lblOffset val="100"/>
      </c:catAx>
      <c:valAx>
        <c:axId val="36599680"/>
        <c:scaling>
          <c:orientation val="minMax"/>
        </c:scaling>
        <c:axPos val="l"/>
        <c:majorGridlines/>
        <c:numFmt formatCode="0%" sourceLinked="1"/>
        <c:tickLblPos val="nextTo"/>
        <c:crossAx val="36598144"/>
        <c:crosses val="autoZero"/>
        <c:crossBetween val="between"/>
      </c:valAx>
      <c:spPr>
        <a:ln w="12700" cmpd="sng"/>
      </c:spPr>
    </c:plotArea>
    <c:legend>
      <c:legendPos val="r"/>
      <c:layout/>
      <c:txPr>
        <a:bodyPr/>
        <a:lstStyle/>
        <a:p>
          <a:pPr rtl="0">
            <a:defRPr/>
          </a:pPr>
          <a:endParaRPr lang="en-US"/>
        </a:p>
      </c:txPr>
    </c:legend>
    <c:plotVisOnly val="1"/>
    <c:dispBlanksAs val="zero"/>
  </c:chart>
  <c:spPr>
    <a:ln w="28575">
      <a:solidFill>
        <a:srgbClr val="4F81BD"/>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Sheet1!$B$3</c:f>
              <c:strCache>
                <c:ptCount val="1"/>
                <c:pt idx="0">
                  <c:v>planned </c:v>
                </c:pt>
              </c:strCache>
            </c:strRef>
          </c:tx>
          <c:marker>
            <c:symbol val="none"/>
          </c:marker>
          <c:cat>
            <c:strRef>
              <c:f>Sheet1!$A$4:$A$14</c:f>
              <c:strCache>
                <c:ptCount val="11"/>
                <c:pt idx="0">
                  <c:v>goal 1 </c:v>
                </c:pt>
                <c:pt idx="1">
                  <c:v>goal 2</c:v>
                </c:pt>
                <c:pt idx="2">
                  <c:v>goal 3</c:v>
                </c:pt>
                <c:pt idx="3">
                  <c:v>goal 4</c:v>
                </c:pt>
                <c:pt idx="4">
                  <c:v>goal 5</c:v>
                </c:pt>
                <c:pt idx="5">
                  <c:v>goal 6</c:v>
                </c:pt>
                <c:pt idx="6">
                  <c:v>goal 7</c:v>
                </c:pt>
                <c:pt idx="7">
                  <c:v>goal 8</c:v>
                </c:pt>
                <c:pt idx="8">
                  <c:v>goal 9</c:v>
                </c:pt>
                <c:pt idx="9">
                  <c:v>goal 10</c:v>
                </c:pt>
                <c:pt idx="10">
                  <c:v>goal 11</c:v>
                </c:pt>
              </c:strCache>
            </c:strRef>
          </c:cat>
          <c:val>
            <c:numRef>
              <c:f>Sheet1!$B$4:$B$14</c:f>
              <c:numCache>
                <c:formatCode>0%</c:formatCode>
                <c:ptCount val="11"/>
                <c:pt idx="0">
                  <c:v>0.5</c:v>
                </c:pt>
                <c:pt idx="1">
                  <c:v>0.5</c:v>
                </c:pt>
                <c:pt idx="2">
                  <c:v>0.5</c:v>
                </c:pt>
                <c:pt idx="3">
                  <c:v>0.5</c:v>
                </c:pt>
                <c:pt idx="4">
                  <c:v>0.5</c:v>
                </c:pt>
                <c:pt idx="5">
                  <c:v>0.5</c:v>
                </c:pt>
                <c:pt idx="6">
                  <c:v>0.5</c:v>
                </c:pt>
                <c:pt idx="7">
                  <c:v>0.5</c:v>
                </c:pt>
                <c:pt idx="8">
                  <c:v>0.5</c:v>
                </c:pt>
                <c:pt idx="9">
                  <c:v>0.5</c:v>
                </c:pt>
                <c:pt idx="10">
                  <c:v>0.5</c:v>
                </c:pt>
              </c:numCache>
            </c:numRef>
          </c:val>
          <c:bubble3D val="1"/>
        </c:ser>
        <c:ser>
          <c:idx val="1"/>
          <c:order val="1"/>
          <c:tx>
            <c:strRef>
              <c:f>Sheet1!$C$3</c:f>
              <c:strCache>
                <c:ptCount val="1"/>
                <c:pt idx="0">
                  <c:v>actual </c:v>
                </c:pt>
              </c:strCache>
            </c:strRef>
          </c:tx>
          <c:marker>
            <c:symbol val="none"/>
          </c:marker>
          <c:cat>
            <c:strRef>
              <c:f>Sheet1!$A$4:$A$14</c:f>
              <c:strCache>
                <c:ptCount val="11"/>
                <c:pt idx="0">
                  <c:v>goal 1 </c:v>
                </c:pt>
                <c:pt idx="1">
                  <c:v>goal 2</c:v>
                </c:pt>
                <c:pt idx="2">
                  <c:v>goal 3</c:v>
                </c:pt>
                <c:pt idx="3">
                  <c:v>goal 4</c:v>
                </c:pt>
                <c:pt idx="4">
                  <c:v>goal 5</c:v>
                </c:pt>
                <c:pt idx="5">
                  <c:v>goal 6</c:v>
                </c:pt>
                <c:pt idx="6">
                  <c:v>goal 7</c:v>
                </c:pt>
                <c:pt idx="7">
                  <c:v>goal 8</c:v>
                </c:pt>
                <c:pt idx="8">
                  <c:v>goal 9</c:v>
                </c:pt>
                <c:pt idx="9">
                  <c:v>goal 10</c:v>
                </c:pt>
                <c:pt idx="10">
                  <c:v>goal 11</c:v>
                </c:pt>
              </c:strCache>
            </c:strRef>
          </c:cat>
          <c:val>
            <c:numRef>
              <c:f>Sheet1!$C$4:$C$14</c:f>
              <c:numCache>
                <c:formatCode>0%</c:formatCode>
                <c:ptCount val="11"/>
                <c:pt idx="0">
                  <c:v>0.35000000000000031</c:v>
                </c:pt>
                <c:pt idx="1">
                  <c:v>0.25</c:v>
                </c:pt>
                <c:pt idx="2">
                  <c:v>0.30000000000000032</c:v>
                </c:pt>
                <c:pt idx="3">
                  <c:v>0.30000000000000032</c:v>
                </c:pt>
                <c:pt idx="4">
                  <c:v>0.1</c:v>
                </c:pt>
                <c:pt idx="5">
                  <c:v>0.35000000000000031</c:v>
                </c:pt>
                <c:pt idx="6">
                  <c:v>0.35000000000000031</c:v>
                </c:pt>
                <c:pt idx="7">
                  <c:v>0.25</c:v>
                </c:pt>
                <c:pt idx="8">
                  <c:v>0.2</c:v>
                </c:pt>
                <c:pt idx="9">
                  <c:v>0.2</c:v>
                </c:pt>
                <c:pt idx="10">
                  <c:v>0.25</c:v>
                </c:pt>
              </c:numCache>
            </c:numRef>
          </c:val>
          <c:bubble3D val="1"/>
        </c:ser>
        <c:marker val="1"/>
        <c:axId val="36620544"/>
        <c:axId val="36626432"/>
      </c:lineChart>
      <c:catAx>
        <c:axId val="36620544"/>
        <c:scaling>
          <c:orientation val="minMax"/>
        </c:scaling>
        <c:axPos val="b"/>
        <c:tickLblPos val="nextTo"/>
        <c:crossAx val="36626432"/>
        <c:crosses val="autoZero"/>
        <c:auto val="1"/>
        <c:lblAlgn val="ctr"/>
        <c:lblOffset val="100"/>
      </c:catAx>
      <c:valAx>
        <c:axId val="36626432"/>
        <c:scaling>
          <c:orientation val="minMax"/>
        </c:scaling>
        <c:axPos val="l"/>
        <c:majorGridlines/>
        <c:numFmt formatCode="0%" sourceLinked="1"/>
        <c:tickLblPos val="nextTo"/>
        <c:crossAx val="36620544"/>
        <c:crosses val="autoZero"/>
        <c:crossBetween val="between"/>
      </c:valAx>
    </c:plotArea>
    <c:legend>
      <c:legendPos val="r"/>
      <c:layout/>
      <c:txPr>
        <a:bodyPr/>
        <a:lstStyle/>
        <a:p>
          <a:pPr rtl="0">
            <a:defRPr/>
          </a:pPr>
          <a:endParaRPr lang="en-US"/>
        </a:p>
      </c:txPr>
    </c:legend>
    <c:plotVisOnly val="1"/>
    <c:dispBlanksAs val="zero"/>
  </c:chart>
  <c:spPr>
    <a:ln w="31750" cap="rnd" cmpd="sng">
      <a:solidFill>
        <a:srgbClr val="4F81BD"/>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Sheet1!$B$3</c:f>
              <c:strCache>
                <c:ptCount val="1"/>
                <c:pt idx="0">
                  <c:v>planned </c:v>
                </c:pt>
              </c:strCache>
            </c:strRef>
          </c:tx>
          <c:marker>
            <c:symbol val="none"/>
          </c:marker>
          <c:cat>
            <c:strRef>
              <c:f>Sheet1!$A$4:$A$13</c:f>
              <c:strCache>
                <c:ptCount val="10"/>
                <c:pt idx="0">
                  <c:v>goal 1 </c:v>
                </c:pt>
                <c:pt idx="1">
                  <c:v>goal 2</c:v>
                </c:pt>
                <c:pt idx="2">
                  <c:v>goal 3</c:v>
                </c:pt>
                <c:pt idx="3">
                  <c:v>goal 4</c:v>
                </c:pt>
                <c:pt idx="4">
                  <c:v>goal 5</c:v>
                </c:pt>
                <c:pt idx="5">
                  <c:v>goal 6</c:v>
                </c:pt>
                <c:pt idx="6">
                  <c:v>goal 7</c:v>
                </c:pt>
                <c:pt idx="7">
                  <c:v>goal 8</c:v>
                </c:pt>
                <c:pt idx="8">
                  <c:v>goal 9</c:v>
                </c:pt>
                <c:pt idx="9">
                  <c:v>goal 10</c:v>
                </c:pt>
              </c:strCache>
            </c:strRef>
          </c:cat>
          <c:val>
            <c:numRef>
              <c:f>Sheet1!$B$4:$B$13</c:f>
              <c:numCache>
                <c:formatCode>0%</c:formatCode>
                <c:ptCount val="10"/>
                <c:pt idx="0">
                  <c:v>1</c:v>
                </c:pt>
                <c:pt idx="1">
                  <c:v>1</c:v>
                </c:pt>
                <c:pt idx="2">
                  <c:v>1</c:v>
                </c:pt>
                <c:pt idx="3">
                  <c:v>1</c:v>
                </c:pt>
                <c:pt idx="4">
                  <c:v>1</c:v>
                </c:pt>
                <c:pt idx="5">
                  <c:v>1</c:v>
                </c:pt>
                <c:pt idx="6">
                  <c:v>1</c:v>
                </c:pt>
                <c:pt idx="7">
                  <c:v>1</c:v>
                </c:pt>
                <c:pt idx="8">
                  <c:v>1</c:v>
                </c:pt>
                <c:pt idx="9">
                  <c:v>1</c:v>
                </c:pt>
              </c:numCache>
            </c:numRef>
          </c:val>
          <c:bubble3D val="1"/>
        </c:ser>
        <c:ser>
          <c:idx val="1"/>
          <c:order val="1"/>
          <c:tx>
            <c:strRef>
              <c:f>Sheet1!$C$3</c:f>
              <c:strCache>
                <c:ptCount val="1"/>
                <c:pt idx="0">
                  <c:v>actual </c:v>
                </c:pt>
              </c:strCache>
            </c:strRef>
          </c:tx>
          <c:marker>
            <c:symbol val="none"/>
          </c:marker>
          <c:cat>
            <c:strRef>
              <c:f>Sheet1!$A$4:$A$13</c:f>
              <c:strCache>
                <c:ptCount val="10"/>
                <c:pt idx="0">
                  <c:v>goal 1 </c:v>
                </c:pt>
                <c:pt idx="1">
                  <c:v>goal 2</c:v>
                </c:pt>
                <c:pt idx="2">
                  <c:v>goal 3</c:v>
                </c:pt>
                <c:pt idx="3">
                  <c:v>goal 4</c:v>
                </c:pt>
                <c:pt idx="4">
                  <c:v>goal 5</c:v>
                </c:pt>
                <c:pt idx="5">
                  <c:v>goal 6</c:v>
                </c:pt>
                <c:pt idx="6">
                  <c:v>goal 7</c:v>
                </c:pt>
                <c:pt idx="7">
                  <c:v>goal 8</c:v>
                </c:pt>
                <c:pt idx="8">
                  <c:v>goal 9</c:v>
                </c:pt>
                <c:pt idx="9">
                  <c:v>goal 10</c:v>
                </c:pt>
              </c:strCache>
            </c:strRef>
          </c:cat>
          <c:val>
            <c:numRef>
              <c:f>Sheet1!$C$4:$C$13</c:f>
              <c:numCache>
                <c:formatCode>0%</c:formatCode>
                <c:ptCount val="10"/>
                <c:pt idx="0">
                  <c:v>0.60000000000000064</c:v>
                </c:pt>
                <c:pt idx="1">
                  <c:v>0.5</c:v>
                </c:pt>
                <c:pt idx="2">
                  <c:v>0.75000000000000466</c:v>
                </c:pt>
                <c:pt idx="3">
                  <c:v>0.30000000000000032</c:v>
                </c:pt>
                <c:pt idx="4">
                  <c:v>0.75000000000000466</c:v>
                </c:pt>
                <c:pt idx="5">
                  <c:v>0.95000000000000062</c:v>
                </c:pt>
                <c:pt idx="6">
                  <c:v>0.45</c:v>
                </c:pt>
                <c:pt idx="7">
                  <c:v>0.30000000000000032</c:v>
                </c:pt>
                <c:pt idx="8">
                  <c:v>0.85000000000000064</c:v>
                </c:pt>
                <c:pt idx="9">
                  <c:v>0.60000000000000064</c:v>
                </c:pt>
              </c:numCache>
            </c:numRef>
          </c:val>
          <c:bubble3D val="1"/>
        </c:ser>
        <c:marker val="1"/>
        <c:axId val="38158720"/>
        <c:axId val="38160256"/>
      </c:lineChart>
      <c:catAx>
        <c:axId val="38158720"/>
        <c:scaling>
          <c:orientation val="minMax"/>
        </c:scaling>
        <c:axPos val="b"/>
        <c:tickLblPos val="nextTo"/>
        <c:crossAx val="38160256"/>
        <c:crosses val="autoZero"/>
        <c:auto val="1"/>
        <c:lblAlgn val="ctr"/>
        <c:lblOffset val="100"/>
      </c:catAx>
      <c:valAx>
        <c:axId val="38160256"/>
        <c:scaling>
          <c:orientation val="minMax"/>
        </c:scaling>
        <c:axPos val="l"/>
        <c:majorGridlines/>
        <c:numFmt formatCode="0%" sourceLinked="1"/>
        <c:tickLblPos val="nextTo"/>
        <c:crossAx val="38158720"/>
        <c:crosses val="autoZero"/>
        <c:crossBetween val="between"/>
      </c:valAx>
    </c:plotArea>
    <c:legend>
      <c:legendPos val="r"/>
      <c:layout/>
      <c:txPr>
        <a:bodyPr/>
        <a:lstStyle/>
        <a:p>
          <a:pPr rtl="0">
            <a:defRPr/>
          </a:pPr>
          <a:endParaRPr lang="en-US"/>
        </a:p>
      </c:txPr>
    </c:legend>
    <c:plotVisOnly val="1"/>
    <c:dispBlanksAs val="zero"/>
  </c:chart>
  <c:spPr>
    <a:ln w="41275">
      <a:solidFill>
        <a:srgbClr val="4F81BD"/>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915774951208023"/>
          <c:y val="7.814860317903119E-2"/>
          <c:w val="0.73763712228279465"/>
          <c:h val="0.82453689284956833"/>
        </c:manualLayout>
      </c:layout>
      <c:lineChart>
        <c:grouping val="standard"/>
        <c:ser>
          <c:idx val="0"/>
          <c:order val="0"/>
          <c:tx>
            <c:strRef>
              <c:f>Sheet1!$B$3</c:f>
              <c:strCache>
                <c:ptCount val="1"/>
                <c:pt idx="0">
                  <c:v>planned </c:v>
                </c:pt>
              </c:strCache>
            </c:strRef>
          </c:tx>
          <c:marker>
            <c:symbol val="none"/>
          </c:marker>
          <c:cat>
            <c:strRef>
              <c:f>Sheet1!$A$4:$A$9</c:f>
              <c:strCache>
                <c:ptCount val="6"/>
                <c:pt idx="0">
                  <c:v>goal 1 </c:v>
                </c:pt>
                <c:pt idx="1">
                  <c:v>goal 2</c:v>
                </c:pt>
                <c:pt idx="2">
                  <c:v>goal 3</c:v>
                </c:pt>
                <c:pt idx="3">
                  <c:v>goal 4</c:v>
                </c:pt>
                <c:pt idx="4">
                  <c:v>goal 5</c:v>
                </c:pt>
                <c:pt idx="5">
                  <c:v>goal 6</c:v>
                </c:pt>
              </c:strCache>
            </c:strRef>
          </c:cat>
          <c:val>
            <c:numRef>
              <c:f>Sheet1!$B$4:$B$9</c:f>
              <c:numCache>
                <c:formatCode>0%</c:formatCode>
                <c:ptCount val="6"/>
                <c:pt idx="0">
                  <c:v>1</c:v>
                </c:pt>
                <c:pt idx="1">
                  <c:v>1</c:v>
                </c:pt>
                <c:pt idx="2">
                  <c:v>1</c:v>
                </c:pt>
                <c:pt idx="3">
                  <c:v>1</c:v>
                </c:pt>
                <c:pt idx="4">
                  <c:v>1</c:v>
                </c:pt>
                <c:pt idx="5">
                  <c:v>1</c:v>
                </c:pt>
              </c:numCache>
            </c:numRef>
          </c:val>
          <c:bubble3D val="1"/>
        </c:ser>
        <c:ser>
          <c:idx val="1"/>
          <c:order val="1"/>
          <c:tx>
            <c:strRef>
              <c:f>Sheet1!$C$3</c:f>
              <c:strCache>
                <c:ptCount val="1"/>
                <c:pt idx="0">
                  <c:v>actual </c:v>
                </c:pt>
              </c:strCache>
            </c:strRef>
          </c:tx>
          <c:marker>
            <c:symbol val="none"/>
          </c:marker>
          <c:cat>
            <c:strRef>
              <c:f>Sheet1!$A$4:$A$9</c:f>
              <c:strCache>
                <c:ptCount val="6"/>
                <c:pt idx="0">
                  <c:v>goal 1 </c:v>
                </c:pt>
                <c:pt idx="1">
                  <c:v>goal 2</c:v>
                </c:pt>
                <c:pt idx="2">
                  <c:v>goal 3</c:v>
                </c:pt>
                <c:pt idx="3">
                  <c:v>goal 4</c:v>
                </c:pt>
                <c:pt idx="4">
                  <c:v>goal 5</c:v>
                </c:pt>
                <c:pt idx="5">
                  <c:v>goal 6</c:v>
                </c:pt>
              </c:strCache>
            </c:strRef>
          </c:cat>
          <c:val>
            <c:numRef>
              <c:f>Sheet1!$C$4:$C$9</c:f>
              <c:numCache>
                <c:formatCode>0%</c:formatCode>
                <c:ptCount val="6"/>
                <c:pt idx="0">
                  <c:v>0.9</c:v>
                </c:pt>
                <c:pt idx="1">
                  <c:v>0.85000000000000064</c:v>
                </c:pt>
                <c:pt idx="2">
                  <c:v>0.95000000000000062</c:v>
                </c:pt>
                <c:pt idx="3">
                  <c:v>0.85000000000000064</c:v>
                </c:pt>
                <c:pt idx="4">
                  <c:v>0.9</c:v>
                </c:pt>
                <c:pt idx="5">
                  <c:v>1</c:v>
                </c:pt>
              </c:numCache>
            </c:numRef>
          </c:val>
          <c:bubble3D val="1"/>
        </c:ser>
        <c:marker val="1"/>
        <c:axId val="38193408"/>
        <c:axId val="38203392"/>
      </c:lineChart>
      <c:catAx>
        <c:axId val="38193408"/>
        <c:scaling>
          <c:orientation val="minMax"/>
        </c:scaling>
        <c:axPos val="b"/>
        <c:tickLblPos val="nextTo"/>
        <c:crossAx val="38203392"/>
        <c:crosses val="autoZero"/>
        <c:auto val="1"/>
        <c:lblAlgn val="ctr"/>
        <c:lblOffset val="100"/>
      </c:catAx>
      <c:valAx>
        <c:axId val="38203392"/>
        <c:scaling>
          <c:orientation val="minMax"/>
        </c:scaling>
        <c:axPos val="l"/>
        <c:majorGridlines/>
        <c:numFmt formatCode="0%" sourceLinked="1"/>
        <c:tickLblPos val="nextTo"/>
        <c:crossAx val="38193408"/>
        <c:crosses val="autoZero"/>
        <c:crossBetween val="between"/>
      </c:valAx>
    </c:plotArea>
    <c:legend>
      <c:legendPos val="r"/>
      <c:layout/>
      <c:txPr>
        <a:bodyPr/>
        <a:lstStyle/>
        <a:p>
          <a:pPr rtl="0">
            <a:defRPr/>
          </a:pPr>
          <a:endParaRPr lang="en-US"/>
        </a:p>
      </c:txPr>
    </c:legend>
    <c:plotVisOnly val="1"/>
    <c:dispBlanksAs val="zero"/>
  </c:chart>
  <c:spPr>
    <a:ln w="31750">
      <a:solidFill>
        <a:srgbClr val="4F81BD"/>
      </a:solidFill>
    </a:ln>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83939EC5-AEF2-40C4-A2BA-C0B185395331}" type="datetimeFigureOut">
              <a:rPr lang="fr-FR"/>
              <a:pPr>
                <a:defRPr/>
              </a:pPr>
              <a:t>04/05/2014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946E7836-A8C8-4821-AB03-775AB10838FF}" type="slidenum">
              <a:rPr lang="fr-CA"/>
              <a:pPr>
                <a:defRPr/>
              </a:pPr>
              <a:t>‹#›</a:t>
            </a:fld>
            <a:endParaRPr lang="fr-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BB4FB395-C25D-40B6-938E-07867001D1C9}" type="datetimeFigureOut">
              <a:rPr lang="fr-FR"/>
              <a:pPr>
                <a:defRPr/>
              </a:pPr>
              <a:t>04/05/2014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74DACFC2-03EB-4206-BBCD-8F4290AF0EB7}" type="slidenum">
              <a:rPr lang="fr-CA"/>
              <a:pPr>
                <a:defRPr/>
              </a:pPr>
              <a:t>‹#›</a:t>
            </a:fld>
            <a:endParaRPr lang="fr-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B0109231-5F2B-4BF6-A129-DC1D61D7A38B}" type="datetimeFigureOut">
              <a:rPr lang="fr-FR"/>
              <a:pPr>
                <a:defRPr/>
              </a:pPr>
              <a:t>04/05/2014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0487E4A7-50BA-4105-9C00-EBF35FD714C2}" type="slidenum">
              <a:rPr lang="fr-CA"/>
              <a:pPr>
                <a:defRPr/>
              </a:pPr>
              <a:t>‹#›</a:t>
            </a:fld>
            <a:endParaRPr lang="fr-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9AF9BC5E-B096-424C-88DA-213013F34159}" type="datetimeFigureOut">
              <a:rPr lang="fr-FR"/>
              <a:pPr>
                <a:defRPr/>
              </a:pPr>
              <a:t>04/05/2014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6B508031-B1D8-4E7B-81DC-604E6F1A782B}" type="slidenum">
              <a:rPr lang="fr-CA"/>
              <a:pPr>
                <a:defRPr/>
              </a:pPr>
              <a:t>‹#›</a:t>
            </a:fld>
            <a:endParaRPr lang="fr-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2D9C459-10A3-4FC9-A966-C228B75E4EC5}" type="datetimeFigureOut">
              <a:rPr lang="fr-FR"/>
              <a:pPr>
                <a:defRPr/>
              </a:pPr>
              <a:t>04/05/2014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016AC288-B895-4AE5-9DAC-9C5CA974B6C8}" type="slidenum">
              <a:rPr lang="fr-CA"/>
              <a:pPr>
                <a:defRPr/>
              </a:pPr>
              <a:t>‹#›</a:t>
            </a:fld>
            <a:endParaRPr lang="fr-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6683B123-DE71-430E-8793-C8C15C845DE4}" type="datetimeFigureOut">
              <a:rPr lang="fr-FR"/>
              <a:pPr>
                <a:defRPr/>
              </a:pPr>
              <a:t>04/05/2014</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24E1D280-07E7-4AFC-8806-D0495A82FE40}" type="slidenum">
              <a:rPr lang="fr-CA"/>
              <a:pPr>
                <a:defRPr/>
              </a:pPr>
              <a:t>‹#›</a:t>
            </a:fld>
            <a:endParaRPr lang="fr-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45F2227F-D643-4EE2-94D4-191ACDB68554}" type="datetimeFigureOut">
              <a:rPr lang="fr-FR"/>
              <a:pPr>
                <a:defRPr/>
              </a:pPr>
              <a:t>04/05/2014</a:t>
            </a:fld>
            <a:endParaRPr lang="fr-CA" dirty="0"/>
          </a:p>
        </p:txBody>
      </p:sp>
      <p:sp>
        <p:nvSpPr>
          <p:cNvPr id="8" name="Espace réservé du pied de page 4"/>
          <p:cNvSpPr>
            <a:spLocks noGrp="1"/>
          </p:cNvSpPr>
          <p:nvPr>
            <p:ph type="ftr" sz="quarter" idx="11"/>
          </p:nvPr>
        </p:nvSpPr>
        <p:spPr/>
        <p:txBody>
          <a:bodyPr/>
          <a:lstStyle>
            <a:lvl1pPr>
              <a:defRPr/>
            </a:lvl1pPr>
          </a:lstStyle>
          <a:p>
            <a:pPr>
              <a:defRPr/>
            </a:pPr>
            <a:endParaRPr lang="fr-CA" dirty="0"/>
          </a:p>
        </p:txBody>
      </p:sp>
      <p:sp>
        <p:nvSpPr>
          <p:cNvPr id="9" name="Espace réservé du numéro de diapositive 5"/>
          <p:cNvSpPr>
            <a:spLocks noGrp="1"/>
          </p:cNvSpPr>
          <p:nvPr>
            <p:ph type="sldNum" sz="quarter" idx="12"/>
          </p:nvPr>
        </p:nvSpPr>
        <p:spPr/>
        <p:txBody>
          <a:bodyPr/>
          <a:lstStyle>
            <a:lvl1pPr>
              <a:defRPr/>
            </a:lvl1pPr>
          </a:lstStyle>
          <a:p>
            <a:pPr>
              <a:defRPr/>
            </a:pPr>
            <a:fld id="{C26A2B0A-83D2-4AC0-BB57-AFA54D457045}" type="slidenum">
              <a:rPr lang="fr-CA"/>
              <a:pPr>
                <a:defRPr/>
              </a:pPr>
              <a:t>‹#›</a:t>
            </a:fld>
            <a:endParaRPr lang="fr-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1DE62F1C-0CF7-48BE-AFDB-BD3671A0C954}" type="datetimeFigureOut">
              <a:rPr lang="fr-FR"/>
              <a:pPr>
                <a:defRPr/>
              </a:pPr>
              <a:t>04/05/2014</a:t>
            </a:fld>
            <a:endParaRPr lang="fr-CA" dirty="0"/>
          </a:p>
        </p:txBody>
      </p:sp>
      <p:sp>
        <p:nvSpPr>
          <p:cNvPr id="4" name="Espace réservé du pied de page 4"/>
          <p:cNvSpPr>
            <a:spLocks noGrp="1"/>
          </p:cNvSpPr>
          <p:nvPr>
            <p:ph type="ftr" sz="quarter" idx="11"/>
          </p:nvPr>
        </p:nvSpPr>
        <p:spPr/>
        <p:txBody>
          <a:bodyPr/>
          <a:lstStyle>
            <a:lvl1pPr>
              <a:defRPr/>
            </a:lvl1pPr>
          </a:lstStyle>
          <a:p>
            <a:pPr>
              <a:defRPr/>
            </a:pPr>
            <a:endParaRPr lang="fr-CA" dirty="0"/>
          </a:p>
        </p:txBody>
      </p:sp>
      <p:sp>
        <p:nvSpPr>
          <p:cNvPr id="5" name="Espace réservé du numéro de diapositive 5"/>
          <p:cNvSpPr>
            <a:spLocks noGrp="1"/>
          </p:cNvSpPr>
          <p:nvPr>
            <p:ph type="sldNum" sz="quarter" idx="12"/>
          </p:nvPr>
        </p:nvSpPr>
        <p:spPr/>
        <p:txBody>
          <a:bodyPr/>
          <a:lstStyle>
            <a:lvl1pPr>
              <a:defRPr/>
            </a:lvl1pPr>
          </a:lstStyle>
          <a:p>
            <a:pPr>
              <a:defRPr/>
            </a:pPr>
            <a:fld id="{021B7399-96D0-406A-8C3E-24BF899B714B}" type="slidenum">
              <a:rPr lang="fr-CA"/>
              <a:pPr>
                <a:defRPr/>
              </a:pPr>
              <a:t>‹#›</a:t>
            </a:fld>
            <a:endParaRPr lang="fr-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9B77DCC-C583-4AD7-94E4-8703D2E70D76}" type="datetimeFigureOut">
              <a:rPr lang="fr-FR"/>
              <a:pPr>
                <a:defRPr/>
              </a:pPr>
              <a:t>04/05/2014</a:t>
            </a:fld>
            <a:endParaRPr lang="fr-CA" dirty="0"/>
          </a:p>
        </p:txBody>
      </p:sp>
      <p:sp>
        <p:nvSpPr>
          <p:cNvPr id="3" name="Espace réservé du pied de page 4"/>
          <p:cNvSpPr>
            <a:spLocks noGrp="1"/>
          </p:cNvSpPr>
          <p:nvPr>
            <p:ph type="ftr" sz="quarter" idx="11"/>
          </p:nvPr>
        </p:nvSpPr>
        <p:spPr/>
        <p:txBody>
          <a:bodyPr/>
          <a:lstStyle>
            <a:lvl1pPr>
              <a:defRPr/>
            </a:lvl1pPr>
          </a:lstStyle>
          <a:p>
            <a:pPr>
              <a:defRPr/>
            </a:pPr>
            <a:endParaRPr lang="fr-CA" dirty="0"/>
          </a:p>
        </p:txBody>
      </p:sp>
      <p:sp>
        <p:nvSpPr>
          <p:cNvPr id="4" name="Espace réservé du numéro de diapositive 5"/>
          <p:cNvSpPr>
            <a:spLocks noGrp="1"/>
          </p:cNvSpPr>
          <p:nvPr>
            <p:ph type="sldNum" sz="quarter" idx="12"/>
          </p:nvPr>
        </p:nvSpPr>
        <p:spPr/>
        <p:txBody>
          <a:bodyPr/>
          <a:lstStyle>
            <a:lvl1pPr>
              <a:defRPr/>
            </a:lvl1pPr>
          </a:lstStyle>
          <a:p>
            <a:pPr>
              <a:defRPr/>
            </a:pPr>
            <a:fld id="{52C869F4-4F14-4D2D-9A01-E93E8064EE05}" type="slidenum">
              <a:rPr lang="fr-CA"/>
              <a:pPr>
                <a:defRPr/>
              </a:pPr>
              <a:t>‹#›</a:t>
            </a:fld>
            <a:endParaRPr lang="fr-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18EE5E6-6A10-4EDB-93F4-36B0769338B5}" type="datetimeFigureOut">
              <a:rPr lang="fr-FR"/>
              <a:pPr>
                <a:defRPr/>
              </a:pPr>
              <a:t>04/05/2014</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601C7B7C-0DE1-4415-88D0-DFCC33CCF081}" type="slidenum">
              <a:rPr lang="fr-CA"/>
              <a:pPr>
                <a:defRPr/>
              </a:pPr>
              <a:t>‹#›</a:t>
            </a:fld>
            <a:endParaRPr lang="fr-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6591DAB-0792-45EB-9110-87981FE577C7}" type="datetimeFigureOut">
              <a:rPr lang="fr-FR"/>
              <a:pPr>
                <a:defRPr/>
              </a:pPr>
              <a:t>04/05/2014</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E8CB2D4B-5498-4A2E-AB88-4ED64C8C63D5}" type="slidenum">
              <a:rPr lang="fr-CA"/>
              <a:pPr>
                <a:defRPr/>
              </a:pPr>
              <a:t>‹#›</a:t>
            </a:fld>
            <a:endParaRPr lang="fr-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F8A3BDB-26AA-46C0-9527-9263DA325A5F}" type="datetimeFigureOut">
              <a:rPr lang="fr-FR"/>
              <a:pPr>
                <a:defRPr/>
              </a:pPr>
              <a:t>04/05/2014</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8B09E7-F68B-4658-85A3-5702FD371B50}" type="slidenum">
              <a:rPr lang="fr-CA"/>
              <a:pPr>
                <a:defRPr/>
              </a:pPr>
              <a:t>‹#›</a:t>
            </a:fld>
            <a:endParaRPr lang="fr-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Quistionaire.docx"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85852" y="847724"/>
            <a:ext cx="6672262" cy="1012825"/>
          </a:xfrm>
        </p:spPr>
        <p:txBody>
          <a:bodyPr rtlCol="0">
            <a:normAutofit fontScale="90000"/>
          </a:bodyPr>
          <a:lstStyle/>
          <a:p>
            <a:pPr lvl="0" fontAlgn="auto">
              <a:spcAft>
                <a:spcPts val="0"/>
              </a:spcAft>
              <a:defRPr/>
            </a:pPr>
            <a:r>
              <a:rPr lang="en-US" b="1" cap="all" dirty="0" smtClean="0">
                <a:solidFill>
                  <a:schemeClr val="tx2"/>
                </a:solidFill>
              </a:rPr>
              <a:t>Bridging the gap between planned &amp; actual performance </a:t>
            </a:r>
            <a:br>
              <a:rPr lang="en-US" b="1" cap="all" dirty="0" smtClean="0">
                <a:solidFill>
                  <a:schemeClr val="tx2"/>
                </a:solidFill>
              </a:rPr>
            </a:br>
            <a:endParaRPr lang="en-US" b="1" cap="all" dirty="0">
              <a:solidFill>
                <a:schemeClr val="tx2"/>
              </a:solidFill>
            </a:endParaRPr>
          </a:p>
        </p:txBody>
      </p:sp>
      <p:sp>
        <p:nvSpPr>
          <p:cNvPr id="4" name="TextBox 3"/>
          <p:cNvSpPr txBox="1"/>
          <p:nvPr/>
        </p:nvSpPr>
        <p:spPr>
          <a:xfrm>
            <a:off x="3657600" y="1981200"/>
            <a:ext cx="4267200" cy="369332"/>
          </a:xfrm>
          <a:prstGeom prst="rect">
            <a:avLst/>
          </a:prstGeom>
          <a:noFill/>
        </p:spPr>
        <p:txBody>
          <a:bodyPr wrap="square" rtlCol="0">
            <a:spAutoFit/>
          </a:bodyPr>
          <a:lstStyle/>
          <a:p>
            <a:r>
              <a:rPr lang="en-US" b="1" dirty="0" smtClean="0">
                <a:solidFill>
                  <a:schemeClr val="tx2">
                    <a:lumMod val="75000"/>
                  </a:schemeClr>
                </a:solidFill>
              </a:rPr>
              <a:t>( Anabtawi Group)</a:t>
            </a:r>
            <a:endParaRPr lang="en-US"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228600"/>
            <a:ext cx="8229600"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Data Collection &amp; Analysis</a:t>
            </a:r>
          </a:p>
        </p:txBody>
      </p:sp>
      <p:sp>
        <p:nvSpPr>
          <p:cNvPr id="5" name="Content Placeholder 4"/>
          <p:cNvSpPr>
            <a:spLocks noGrp="1"/>
          </p:cNvSpPr>
          <p:nvPr>
            <p:ph idx="1"/>
          </p:nvPr>
        </p:nvSpPr>
        <p:spPr>
          <a:xfrm>
            <a:off x="457200" y="1752600"/>
            <a:ext cx="8229600" cy="4525963"/>
          </a:xfrm>
        </p:spPr>
        <p:txBody>
          <a:bodyPr/>
          <a:lstStyle/>
          <a:p>
            <a:r>
              <a:rPr lang="en-US" b="1" dirty="0" smtClean="0">
                <a:solidFill>
                  <a:schemeClr val="tx2">
                    <a:lumMod val="60000"/>
                    <a:lumOff val="40000"/>
                  </a:schemeClr>
                </a:solidFill>
              </a:rPr>
              <a:t>Visits &amp; Observations </a:t>
            </a:r>
            <a:r>
              <a:rPr lang="en-US" dirty="0" smtClean="0"/>
              <a:t>:</a:t>
            </a:r>
          </a:p>
          <a:p>
            <a:pPr>
              <a:buNone/>
            </a:pPr>
            <a:r>
              <a:rPr lang="en-US" dirty="0" smtClean="0"/>
              <a:t>    </a:t>
            </a:r>
            <a:r>
              <a:rPr lang="en-US" sz="2800" dirty="0" smtClean="0"/>
              <a:t>We was visited the internal supply chain departments in the factory to recognize and understand the mechanism of work, so that we record notes for every department in order to configure the general perception about the activities of departments and functions to do preliminary analysis of information.</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228600"/>
            <a:ext cx="8229600"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Data Collection &amp; Analysis</a:t>
            </a:r>
          </a:p>
        </p:txBody>
      </p:sp>
      <p:sp>
        <p:nvSpPr>
          <p:cNvPr id="5" name="Content Placeholder 4"/>
          <p:cNvSpPr>
            <a:spLocks noGrp="1"/>
          </p:cNvSpPr>
          <p:nvPr>
            <p:ph idx="1"/>
          </p:nvPr>
        </p:nvSpPr>
        <p:spPr>
          <a:xfrm>
            <a:off x="457200" y="1905000"/>
            <a:ext cx="8229600" cy="4525963"/>
          </a:xfrm>
        </p:spPr>
        <p:txBody>
          <a:bodyPr/>
          <a:lstStyle/>
          <a:p>
            <a:r>
              <a:rPr lang="en-US" b="1" dirty="0" smtClean="0">
                <a:solidFill>
                  <a:schemeClr val="tx2">
                    <a:lumMod val="60000"/>
                    <a:lumOff val="40000"/>
                  </a:schemeClr>
                </a:solidFill>
              </a:rPr>
              <a:t>Data Collection and Analysis:</a:t>
            </a:r>
          </a:p>
          <a:p>
            <a:pPr>
              <a:buFont typeface="Wingdings" pitchFamily="2" charset="2"/>
              <a:buChar char="Ø"/>
            </a:pPr>
            <a:r>
              <a:rPr lang="en-US" sz="2800" dirty="0" smtClean="0"/>
              <a:t>   In this stage we start to collect information in different ways (meetings, observations </a:t>
            </a:r>
            <a:r>
              <a:rPr lang="en-US" sz="2800" dirty="0" smtClean="0"/>
              <a:t>,interviews and surveys).</a:t>
            </a:r>
            <a:endParaRPr lang="en-US" sz="2800" dirty="0" smtClean="0"/>
          </a:p>
          <a:p>
            <a:pPr>
              <a:buFont typeface="Wingdings" pitchFamily="2" charset="2"/>
              <a:buChar char="Ø"/>
            </a:pPr>
            <a:endParaRPr lang="en-US" sz="2800" dirty="0" smtClean="0"/>
          </a:p>
          <a:p>
            <a:pPr>
              <a:buFont typeface="Wingdings" pitchFamily="2" charset="2"/>
              <a:buChar char="Ø"/>
            </a:pPr>
            <a:r>
              <a:rPr lang="en-US" sz="2800" dirty="0" smtClean="0"/>
              <a:t>Then the data was separated for each department and analyzed to get preliminary notes about performance of internal supply chain departments to start searching about the causes of deviation.</a:t>
            </a:r>
          </a:p>
          <a:p>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228600"/>
            <a:ext cx="8229600"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Data Collection &amp; Analysis</a:t>
            </a:r>
          </a:p>
        </p:txBody>
      </p:sp>
      <p:sp>
        <p:nvSpPr>
          <p:cNvPr id="5" name="Content Placeholder 4"/>
          <p:cNvSpPr>
            <a:spLocks noGrp="1"/>
          </p:cNvSpPr>
          <p:nvPr>
            <p:ph idx="1"/>
          </p:nvPr>
        </p:nvSpPr>
        <p:spPr>
          <a:xfrm>
            <a:off x="457200" y="1752600"/>
            <a:ext cx="8229600" cy="4525963"/>
          </a:xfrm>
        </p:spPr>
        <p:txBody>
          <a:bodyPr/>
          <a:lstStyle/>
          <a:p>
            <a:endParaRPr lang="en-US" dirty="0" smtClean="0"/>
          </a:p>
          <a:p>
            <a:endParaRPr lang="en-US" dirty="0" smtClean="0"/>
          </a:p>
          <a:p>
            <a:pPr>
              <a:buNone/>
            </a:pPr>
            <a:endParaRPr lang="en-US" dirty="0" smtClean="0"/>
          </a:p>
          <a:p>
            <a:pPr>
              <a:buNone/>
            </a:pPr>
            <a:r>
              <a:rPr lang="en-US" dirty="0" smtClean="0"/>
              <a:t>                                      </a:t>
            </a:r>
            <a:r>
              <a:rPr lang="en-US" dirty="0" smtClean="0">
                <a:hlinkClick r:id="rId3" action="ppaction://hlinkfile"/>
              </a:rPr>
              <a:t>Surveys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381000"/>
            <a:ext cx="8229600"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Data Analysais</a:t>
            </a:r>
          </a:p>
        </p:txBody>
      </p:sp>
      <p:sp>
        <p:nvSpPr>
          <p:cNvPr id="5" name="Content Placeholder 4"/>
          <p:cNvSpPr>
            <a:spLocks noGrp="1"/>
          </p:cNvSpPr>
          <p:nvPr>
            <p:ph idx="1"/>
          </p:nvPr>
        </p:nvSpPr>
        <p:spPr>
          <a:xfrm>
            <a:off x="533400" y="1905000"/>
            <a:ext cx="8229600" cy="4525963"/>
          </a:xfrm>
        </p:spPr>
        <p:txBody>
          <a:bodyPr/>
          <a:lstStyle/>
          <a:p>
            <a:pPr>
              <a:buNone/>
            </a:pPr>
            <a:r>
              <a:rPr lang="en-US" sz="2800" dirty="0" smtClean="0"/>
              <a:t>*Production Department:</a:t>
            </a:r>
            <a:endParaRPr lang="en-US" dirty="0" smtClean="0"/>
          </a:p>
          <a:p>
            <a:pPr>
              <a:buNone/>
            </a:pPr>
            <a:endParaRPr lang="en-US" dirty="0" smtClean="0"/>
          </a:p>
          <a:p>
            <a:endParaRPr lang="en-US" dirty="0" smtClean="0"/>
          </a:p>
          <a:p>
            <a:pPr>
              <a:buNone/>
            </a:pPr>
            <a:endParaRPr lang="en-US" dirty="0" smtClean="0"/>
          </a:p>
          <a:p>
            <a:pPr>
              <a:buNone/>
            </a:pPr>
            <a:r>
              <a:rPr lang="en-US" dirty="0" smtClean="0"/>
              <a:t>                                      </a:t>
            </a:r>
            <a:endParaRPr lang="en-US" dirty="0"/>
          </a:p>
        </p:txBody>
      </p:sp>
      <p:graphicFrame>
        <p:nvGraphicFramePr>
          <p:cNvPr id="7" name="Table 6"/>
          <p:cNvGraphicFramePr>
            <a:graphicFrameLocks noGrp="1"/>
          </p:cNvGraphicFramePr>
          <p:nvPr/>
        </p:nvGraphicFramePr>
        <p:xfrm>
          <a:off x="685800" y="2743200"/>
          <a:ext cx="7315200" cy="3352800"/>
        </p:xfrm>
        <a:graphic>
          <a:graphicData uri="http://schemas.openxmlformats.org/drawingml/2006/table">
            <a:tbl>
              <a:tblPr firstRow="1" bandRow="1">
                <a:tableStyleId>{5C22544A-7EE6-4342-B048-85BDC9FD1C3A}</a:tableStyleId>
              </a:tblPr>
              <a:tblGrid>
                <a:gridCol w="609600"/>
                <a:gridCol w="838200"/>
                <a:gridCol w="990600"/>
                <a:gridCol w="990600"/>
                <a:gridCol w="609600"/>
                <a:gridCol w="3276600"/>
              </a:tblGrid>
              <a:tr h="986118">
                <a:tc>
                  <a:txBody>
                    <a:bodyPr/>
                    <a:lstStyle/>
                    <a:p>
                      <a:pPr algn="ctr"/>
                      <a:r>
                        <a:rPr lang="en-US" dirty="0" smtClean="0"/>
                        <a:t>S</a:t>
                      </a:r>
                      <a:endParaRPr lang="en-US" dirty="0"/>
                    </a:p>
                  </a:txBody>
                  <a:tcPr/>
                </a:tc>
                <a:tc>
                  <a:txBody>
                    <a:bodyPr/>
                    <a:lstStyle/>
                    <a:p>
                      <a:pPr algn="ctr"/>
                      <a:r>
                        <a:rPr lang="en-US" dirty="0" smtClean="0"/>
                        <a:t>M</a:t>
                      </a:r>
                      <a:endParaRPr lang="en-US" dirty="0"/>
                    </a:p>
                  </a:txBody>
                  <a:tcPr/>
                </a:tc>
                <a:tc>
                  <a:txBody>
                    <a:bodyPr/>
                    <a:lstStyle/>
                    <a:p>
                      <a:pPr algn="ctr"/>
                      <a:r>
                        <a:rPr lang="en-US" dirty="0" smtClean="0"/>
                        <a:t>A</a:t>
                      </a:r>
                      <a:endParaRPr lang="en-US" dirty="0"/>
                    </a:p>
                  </a:txBody>
                  <a:tcPr/>
                </a:tc>
                <a:tc>
                  <a:txBody>
                    <a:bodyPr/>
                    <a:lstStyle/>
                    <a:p>
                      <a:pPr algn="ctr"/>
                      <a:r>
                        <a:rPr lang="en-US" dirty="0" smtClean="0"/>
                        <a:t>R</a:t>
                      </a:r>
                      <a:endParaRPr lang="en-US" dirty="0"/>
                    </a:p>
                  </a:txBody>
                  <a:tcPr/>
                </a:tc>
                <a:tc>
                  <a:txBody>
                    <a:bodyPr/>
                    <a:lstStyle/>
                    <a:p>
                      <a:pPr algn="ctr"/>
                      <a:r>
                        <a:rPr lang="en-US" dirty="0" smtClean="0"/>
                        <a:t>T</a:t>
                      </a:r>
                      <a:endParaRPr lang="en-US" dirty="0"/>
                    </a:p>
                  </a:txBody>
                  <a:tcPr/>
                </a:tc>
                <a:tc>
                  <a:txBody>
                    <a:bodyPr/>
                    <a:lstStyle/>
                    <a:p>
                      <a:pPr algn="ctr"/>
                      <a:r>
                        <a:rPr lang="ar-SA" dirty="0" smtClean="0"/>
                        <a:t>الهدف</a:t>
                      </a:r>
                      <a:endParaRPr lang="en-US" dirty="0"/>
                    </a:p>
                  </a:txBody>
                  <a:tcPr/>
                </a:tc>
              </a:tr>
              <a:tr h="1183341">
                <a:tc>
                  <a:txBody>
                    <a:bodyPr/>
                    <a:lstStyle/>
                    <a:p>
                      <a:pP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buFont typeface="Wingdings" pitchFamily="2" charset="2"/>
                        <a:buChar char="ü"/>
                      </a:pPr>
                      <a:r>
                        <a:rPr lang="ar-SA" dirty="0" smtClean="0"/>
                        <a:t> </a:t>
                      </a:r>
                      <a:endParaRPr lang="en-US" dirty="0"/>
                    </a:p>
                  </a:txBody>
                  <a:tcPr/>
                </a:tc>
                <a:tc>
                  <a:txBody>
                    <a:bodyPr/>
                    <a:lstStyle/>
                    <a:p>
                      <a:pPr algn="r"/>
                      <a:r>
                        <a:rPr lang="ar-SA" sz="1800" kern="1200" dirty="0" smtClean="0">
                          <a:solidFill>
                            <a:schemeClr val="dk1"/>
                          </a:solidFill>
                          <a:latin typeface="+mn-lt"/>
                          <a:ea typeface="+mn-ea"/>
                          <a:cs typeface="+mn-cs"/>
                        </a:rPr>
                        <a:t>تقليل نسبة الفاقد في كل الأقسام على ان لا تزيد عن 0.1% لقسم التعبئة و0.5% لقسم النفخ</a:t>
                      </a:r>
                      <a:endParaRPr lang="en-US" dirty="0"/>
                    </a:p>
                  </a:txBody>
                  <a:tcPr/>
                </a:tc>
              </a:tr>
              <a:tr h="1183341">
                <a:tc>
                  <a:txBody>
                    <a:bodyPr/>
                    <a:lstStyle/>
                    <a:p>
                      <a:pP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lgn="ctr"/>
                      <a:r>
                        <a:rPr lang="en-US" dirty="0" smtClean="0"/>
                        <a:t>?</a:t>
                      </a:r>
                      <a:endParaRPr lang="en-US" dirty="0"/>
                    </a:p>
                  </a:txBody>
                  <a:tcPr/>
                </a:tc>
                <a:tc>
                  <a:txBody>
                    <a:bodyPr/>
                    <a:lstStyle/>
                    <a:p>
                      <a:pPr>
                        <a:buFont typeface="Wingdings" pitchFamily="2" charset="2"/>
                        <a:buChar char="ü"/>
                      </a:pPr>
                      <a:r>
                        <a:rPr lang="ar-SA" dirty="0" smtClean="0"/>
                        <a:t> </a:t>
                      </a:r>
                      <a:endParaRPr lang="en-US" dirty="0"/>
                    </a:p>
                  </a:txBody>
                  <a:tcPr/>
                </a:tc>
                <a:tc>
                  <a:txBody>
                    <a:bodyPr/>
                    <a:lstStyle/>
                    <a:p>
                      <a:pPr algn="r"/>
                      <a:r>
                        <a:rPr lang="ar-SA" sz="1800" kern="1200" dirty="0" smtClean="0">
                          <a:solidFill>
                            <a:schemeClr val="dk1"/>
                          </a:solidFill>
                          <a:latin typeface="+mn-lt"/>
                          <a:ea typeface="+mn-ea"/>
                          <a:cs typeface="+mn-cs"/>
                        </a:rPr>
                        <a:t> زيادة معدل الإنتاج بنسبة 3% عن العام الماضي مع ثبات زمن العمل الإضافي و عدد العمال </a:t>
                      </a:r>
                      <a:r>
                        <a:rPr lang="ar-SA" sz="1800" b="0" kern="1200" dirty="0" smtClean="0">
                          <a:solidFill>
                            <a:schemeClr val="dk1"/>
                          </a:solidFill>
                          <a:latin typeface="+mn-lt"/>
                          <a:ea typeface="+mn-ea"/>
                          <a:cs typeface="+mn-cs"/>
                        </a:rPr>
                        <a:t>كما</a:t>
                      </a:r>
                      <a:r>
                        <a:rPr lang="ar-SA" sz="1800" kern="1200" dirty="0" smtClean="0">
                          <a:solidFill>
                            <a:schemeClr val="dk1"/>
                          </a:solidFill>
                          <a:latin typeface="+mn-lt"/>
                          <a:ea typeface="+mn-ea"/>
                          <a:cs typeface="+mn-cs"/>
                        </a:rPr>
                        <a:t> ورد في الموازنة</a:t>
                      </a:r>
                      <a:endParaRPr lang="en-US" dirty="0"/>
                    </a:p>
                  </a:txBody>
                  <a:tcPr/>
                </a:tc>
              </a:tr>
            </a:tbl>
          </a:graphicData>
        </a:graphic>
      </p:graphicFrame>
      <p:sp>
        <p:nvSpPr>
          <p:cNvPr id="6" name="TextBox 5"/>
          <p:cNvSpPr txBox="1"/>
          <p:nvPr/>
        </p:nvSpPr>
        <p:spPr>
          <a:xfrm>
            <a:off x="2057400" y="1295400"/>
            <a:ext cx="5181600" cy="369332"/>
          </a:xfrm>
          <a:prstGeom prst="rect">
            <a:avLst/>
          </a:prstGeom>
          <a:noFill/>
        </p:spPr>
        <p:txBody>
          <a:bodyPr wrap="square" rtlCol="0">
            <a:spAutoFit/>
          </a:bodyPr>
          <a:lstStyle/>
          <a:p>
            <a:pPr algn="ctr"/>
            <a:r>
              <a:rPr lang="en-US" b="1" dirty="0" smtClean="0">
                <a:solidFill>
                  <a:srgbClr val="C00000"/>
                </a:solidFill>
              </a:rPr>
              <a:t>Checking The Goals on ( SMART </a:t>
            </a:r>
            <a:r>
              <a:rPr lang="en-US" b="1" dirty="0" smtClean="0">
                <a:solidFill>
                  <a:srgbClr val="C00000"/>
                </a:solidFill>
              </a:rPr>
              <a:t>)</a:t>
            </a:r>
            <a:endParaRPr lang="en-US" b="1" dirty="0" smtClean="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381000"/>
            <a:ext cx="8229600"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Data Analysais</a:t>
            </a:r>
          </a:p>
        </p:txBody>
      </p:sp>
      <p:sp>
        <p:nvSpPr>
          <p:cNvPr id="5" name="Content Placeholder 4"/>
          <p:cNvSpPr>
            <a:spLocks noGrp="1"/>
          </p:cNvSpPr>
          <p:nvPr>
            <p:ph idx="1"/>
          </p:nvPr>
        </p:nvSpPr>
        <p:spPr>
          <a:xfrm>
            <a:off x="533400" y="1905000"/>
            <a:ext cx="8229600" cy="4525963"/>
          </a:xfrm>
        </p:spPr>
        <p:txBody>
          <a:bodyPr/>
          <a:lstStyle/>
          <a:p>
            <a:pPr>
              <a:buNone/>
            </a:pPr>
            <a:r>
              <a:rPr lang="en-US" sz="2800" dirty="0" smtClean="0"/>
              <a:t>*Sales Department:</a:t>
            </a:r>
            <a:endParaRPr lang="en-US" dirty="0" smtClean="0"/>
          </a:p>
          <a:p>
            <a:pPr>
              <a:buNone/>
            </a:pPr>
            <a:endParaRPr lang="en-US" dirty="0" smtClean="0"/>
          </a:p>
          <a:p>
            <a:endParaRPr lang="en-US" dirty="0" smtClean="0"/>
          </a:p>
          <a:p>
            <a:pPr>
              <a:buNone/>
            </a:pPr>
            <a:endParaRPr lang="en-US" dirty="0" smtClean="0"/>
          </a:p>
          <a:p>
            <a:pPr>
              <a:buNone/>
            </a:pPr>
            <a:r>
              <a:rPr lang="en-US" dirty="0" smtClean="0"/>
              <a:t>                                      </a:t>
            </a:r>
            <a:endParaRPr lang="en-US" dirty="0"/>
          </a:p>
        </p:txBody>
      </p:sp>
      <p:graphicFrame>
        <p:nvGraphicFramePr>
          <p:cNvPr id="7" name="Table 6"/>
          <p:cNvGraphicFramePr>
            <a:graphicFrameLocks noGrp="1"/>
          </p:cNvGraphicFramePr>
          <p:nvPr/>
        </p:nvGraphicFramePr>
        <p:xfrm>
          <a:off x="685800" y="2743200"/>
          <a:ext cx="7315200" cy="3352800"/>
        </p:xfrm>
        <a:graphic>
          <a:graphicData uri="http://schemas.openxmlformats.org/drawingml/2006/table">
            <a:tbl>
              <a:tblPr firstRow="1" bandRow="1">
                <a:tableStyleId>{5C22544A-7EE6-4342-B048-85BDC9FD1C3A}</a:tableStyleId>
              </a:tblPr>
              <a:tblGrid>
                <a:gridCol w="609600"/>
                <a:gridCol w="838200"/>
                <a:gridCol w="990600"/>
                <a:gridCol w="990600"/>
                <a:gridCol w="609600"/>
                <a:gridCol w="3276600"/>
              </a:tblGrid>
              <a:tr h="986118">
                <a:tc>
                  <a:txBody>
                    <a:bodyPr/>
                    <a:lstStyle/>
                    <a:p>
                      <a:pPr algn="ctr"/>
                      <a:r>
                        <a:rPr lang="en-US" dirty="0" smtClean="0"/>
                        <a:t>S</a:t>
                      </a:r>
                      <a:endParaRPr lang="en-US" dirty="0"/>
                    </a:p>
                  </a:txBody>
                  <a:tcPr/>
                </a:tc>
                <a:tc>
                  <a:txBody>
                    <a:bodyPr/>
                    <a:lstStyle/>
                    <a:p>
                      <a:pPr algn="ctr"/>
                      <a:r>
                        <a:rPr lang="en-US" dirty="0" smtClean="0"/>
                        <a:t>M</a:t>
                      </a:r>
                      <a:endParaRPr lang="en-US" dirty="0"/>
                    </a:p>
                  </a:txBody>
                  <a:tcPr/>
                </a:tc>
                <a:tc>
                  <a:txBody>
                    <a:bodyPr/>
                    <a:lstStyle/>
                    <a:p>
                      <a:pPr algn="ctr"/>
                      <a:r>
                        <a:rPr lang="en-US" dirty="0" smtClean="0"/>
                        <a:t>A</a:t>
                      </a:r>
                      <a:endParaRPr lang="en-US" dirty="0"/>
                    </a:p>
                  </a:txBody>
                  <a:tcPr/>
                </a:tc>
                <a:tc>
                  <a:txBody>
                    <a:bodyPr/>
                    <a:lstStyle/>
                    <a:p>
                      <a:pPr algn="ctr"/>
                      <a:r>
                        <a:rPr lang="en-US" dirty="0" smtClean="0"/>
                        <a:t>R</a:t>
                      </a:r>
                      <a:endParaRPr lang="en-US" dirty="0"/>
                    </a:p>
                  </a:txBody>
                  <a:tcPr/>
                </a:tc>
                <a:tc>
                  <a:txBody>
                    <a:bodyPr/>
                    <a:lstStyle/>
                    <a:p>
                      <a:pPr algn="ctr"/>
                      <a:r>
                        <a:rPr lang="en-US" dirty="0" smtClean="0"/>
                        <a:t>T</a:t>
                      </a:r>
                      <a:endParaRPr lang="en-US" dirty="0"/>
                    </a:p>
                  </a:txBody>
                  <a:tcPr/>
                </a:tc>
                <a:tc>
                  <a:txBody>
                    <a:bodyPr/>
                    <a:lstStyle/>
                    <a:p>
                      <a:pPr algn="ctr"/>
                      <a:r>
                        <a:rPr lang="ar-SA" dirty="0" smtClean="0"/>
                        <a:t>الهدف</a:t>
                      </a:r>
                      <a:endParaRPr lang="en-US" dirty="0"/>
                    </a:p>
                  </a:txBody>
                  <a:tcPr/>
                </a:tc>
              </a:tr>
              <a:tr h="1183341">
                <a:tc>
                  <a:txBody>
                    <a:bodyPr/>
                    <a:lstStyle/>
                    <a:p>
                      <a:pPr algn="ctr">
                        <a:buFont typeface="Wingdings" pitchFamily="2" charset="2"/>
                        <a:buNone/>
                      </a:pPr>
                      <a:r>
                        <a:rPr lang="en-US" sz="1800" kern="1200" dirty="0" smtClean="0">
                          <a:solidFill>
                            <a:schemeClr val="dk1"/>
                          </a:solidFill>
                          <a:latin typeface="+mn-lt"/>
                          <a:ea typeface="+mn-ea"/>
                          <a:cs typeface="+mn-cs"/>
                        </a:rPr>
                        <a:t>?</a:t>
                      </a:r>
                      <a:r>
                        <a:rPr lang="ar-SA" dirty="0" smtClean="0"/>
                        <a:t> </a:t>
                      </a:r>
                      <a:endParaRPr lang="en-US" dirty="0"/>
                    </a:p>
                  </a:txBody>
                  <a:tcPr/>
                </a:tc>
                <a:tc>
                  <a:txBody>
                    <a:bodyPr/>
                    <a:lstStyle/>
                    <a:p>
                      <a:pPr algn="ctr">
                        <a:buFont typeface="Wingdings" pitchFamily="2" charset="2"/>
                        <a:buNone/>
                      </a:pPr>
                      <a:r>
                        <a:rPr lang="en-US" sz="1800" kern="1200" dirty="0" smtClean="0">
                          <a:solidFill>
                            <a:schemeClr val="dk1"/>
                          </a:solidFill>
                          <a:latin typeface="+mn-lt"/>
                          <a:ea typeface="+mn-ea"/>
                          <a:cs typeface="+mn-cs"/>
                        </a:rPr>
                        <a:t>?</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buFont typeface="Wingdings" pitchFamily="2" charset="2"/>
                        <a:buChar char="ü"/>
                      </a:pPr>
                      <a:r>
                        <a:rPr lang="ar-SA" dirty="0" smtClean="0"/>
                        <a:t> </a:t>
                      </a:r>
                      <a:endParaRPr lang="en-US" dirty="0"/>
                    </a:p>
                  </a:txBody>
                  <a:tcPr/>
                </a:tc>
                <a:tc>
                  <a:txBody>
                    <a:bodyPr/>
                    <a:lstStyle/>
                    <a:p>
                      <a:pPr marL="0" marR="0" algn="r" rtl="1">
                        <a:lnSpc>
                          <a:spcPct val="110000"/>
                        </a:lnSpc>
                        <a:spcBef>
                          <a:spcPts val="0"/>
                        </a:spcBef>
                        <a:spcAft>
                          <a:spcPts val="800"/>
                        </a:spcAft>
                      </a:pPr>
                      <a:r>
                        <a:rPr lang="ar-SA" sz="1800" dirty="0">
                          <a:latin typeface="Times New Roman"/>
                          <a:ea typeface="Calibri"/>
                          <a:cs typeface="Times New Roman"/>
                        </a:rPr>
                        <a:t>8- توسيع سلة منتجات الشركة الحالية (</a:t>
                      </a:r>
                      <a:r>
                        <a:rPr lang="ar-SA" sz="1800" dirty="0" smtClean="0">
                          <a:latin typeface="Times New Roman"/>
                          <a:ea typeface="Calibri"/>
                          <a:cs typeface="Times New Roman"/>
                        </a:rPr>
                        <a:t>المرجرين,السمنة,الاولين,والزيت الحلل</a:t>
                      </a:r>
                      <a:r>
                        <a:rPr lang="en-US" sz="1800" dirty="0" smtClean="0">
                          <a:latin typeface="Times New Roman"/>
                          <a:ea typeface="Calibri"/>
                          <a:cs typeface="Times New Roman"/>
                        </a:rPr>
                        <a:t>(</a:t>
                      </a:r>
                      <a:endParaRPr lang="en-US" sz="1800" dirty="0">
                        <a:latin typeface="Times New Roman"/>
                        <a:ea typeface="Calibri"/>
                        <a:cs typeface="Arial"/>
                      </a:endParaRPr>
                    </a:p>
                  </a:txBody>
                  <a:tcPr marL="68580" marR="68580" marT="0" marB="0"/>
                </a:tc>
              </a:tr>
              <a:tr h="1183341">
                <a:tc>
                  <a:txBody>
                    <a:bodyPr/>
                    <a:lstStyle/>
                    <a:p>
                      <a:pP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lgn="ctr"/>
                      <a:r>
                        <a:rPr lang="en-US" dirty="0" smtClean="0"/>
                        <a:t>?</a:t>
                      </a:r>
                      <a:endParaRPr lang="en-US" dirty="0"/>
                    </a:p>
                  </a:txBody>
                  <a:tcPr/>
                </a:tc>
                <a:tc>
                  <a:txBody>
                    <a:bodyPr/>
                    <a:lstStyle/>
                    <a:p>
                      <a:pPr>
                        <a:buFont typeface="Wingdings" pitchFamily="2" charset="2"/>
                        <a:buChar char="ü"/>
                      </a:pPr>
                      <a:r>
                        <a:rPr lang="ar-SA" dirty="0" smtClean="0"/>
                        <a:t> </a:t>
                      </a:r>
                      <a:endParaRPr lang="en-US" dirty="0"/>
                    </a:p>
                  </a:txBody>
                  <a:tcPr/>
                </a:tc>
                <a:tc>
                  <a:txBody>
                    <a:bodyPr/>
                    <a:lstStyle/>
                    <a:p>
                      <a:pPr algn="r"/>
                      <a:r>
                        <a:rPr lang="ar-SA" sz="1800" kern="1200" dirty="0" smtClean="0">
                          <a:solidFill>
                            <a:schemeClr val="dk1"/>
                          </a:solidFill>
                          <a:latin typeface="+mn-lt"/>
                          <a:ea typeface="+mn-ea"/>
                          <a:cs typeface="+mn-cs"/>
                        </a:rPr>
                        <a:t>- تطوير مبيعات غزة للوصول لهدف 100 طن شهريا</a:t>
                      </a:r>
                      <a:endParaRPr lang="en-US" dirty="0"/>
                    </a:p>
                  </a:txBody>
                  <a:tcPr/>
                </a:tc>
              </a:tr>
            </a:tbl>
          </a:graphicData>
        </a:graphic>
      </p:graphicFrame>
      <p:sp>
        <p:nvSpPr>
          <p:cNvPr id="6" name="TextBox 5"/>
          <p:cNvSpPr txBox="1"/>
          <p:nvPr/>
        </p:nvSpPr>
        <p:spPr>
          <a:xfrm>
            <a:off x="2057400" y="1295400"/>
            <a:ext cx="5181600" cy="369332"/>
          </a:xfrm>
          <a:prstGeom prst="rect">
            <a:avLst/>
          </a:prstGeom>
          <a:noFill/>
        </p:spPr>
        <p:txBody>
          <a:bodyPr wrap="square" rtlCol="0">
            <a:spAutoFit/>
          </a:bodyPr>
          <a:lstStyle/>
          <a:p>
            <a:pPr algn="ctr"/>
            <a:r>
              <a:rPr lang="en-US" b="1" dirty="0" smtClean="0">
                <a:solidFill>
                  <a:srgbClr val="C00000"/>
                </a:solidFill>
              </a:rPr>
              <a:t>Checking The Goals on ( SMART </a:t>
            </a:r>
            <a:r>
              <a:rPr lang="en-US" b="1" dirty="0" smtClean="0">
                <a:solidFill>
                  <a:srgbClr val="C00000"/>
                </a:solidFill>
              </a:rPr>
              <a:t>)</a:t>
            </a:r>
            <a:endParaRPr lang="en-US" b="1" dirty="0" smtClean="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381000"/>
            <a:ext cx="8229600"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Data Analysais</a:t>
            </a:r>
          </a:p>
        </p:txBody>
      </p:sp>
      <p:sp>
        <p:nvSpPr>
          <p:cNvPr id="5" name="Content Placeholder 4"/>
          <p:cNvSpPr>
            <a:spLocks noGrp="1"/>
          </p:cNvSpPr>
          <p:nvPr>
            <p:ph idx="1"/>
          </p:nvPr>
        </p:nvSpPr>
        <p:spPr>
          <a:xfrm>
            <a:off x="533400" y="1905000"/>
            <a:ext cx="8229600" cy="4525963"/>
          </a:xfrm>
        </p:spPr>
        <p:txBody>
          <a:bodyPr/>
          <a:lstStyle/>
          <a:p>
            <a:pPr>
              <a:buNone/>
            </a:pPr>
            <a:r>
              <a:rPr lang="en-US" sz="2800" dirty="0" smtClean="0"/>
              <a:t>*Procurement  Department:</a:t>
            </a:r>
            <a:endParaRPr lang="en-US" dirty="0" smtClean="0"/>
          </a:p>
          <a:p>
            <a:pPr>
              <a:buNone/>
            </a:pPr>
            <a:endParaRPr lang="en-US" dirty="0" smtClean="0"/>
          </a:p>
          <a:p>
            <a:endParaRPr lang="en-US" dirty="0" smtClean="0"/>
          </a:p>
          <a:p>
            <a:pPr>
              <a:buNone/>
            </a:pPr>
            <a:endParaRPr lang="en-US" dirty="0" smtClean="0"/>
          </a:p>
          <a:p>
            <a:pPr>
              <a:buNone/>
            </a:pPr>
            <a:r>
              <a:rPr lang="en-US" dirty="0" smtClean="0"/>
              <a:t>                                      </a:t>
            </a:r>
            <a:endParaRPr lang="en-US" dirty="0"/>
          </a:p>
        </p:txBody>
      </p:sp>
      <p:graphicFrame>
        <p:nvGraphicFramePr>
          <p:cNvPr id="7" name="Table 6"/>
          <p:cNvGraphicFramePr>
            <a:graphicFrameLocks noGrp="1"/>
          </p:cNvGraphicFramePr>
          <p:nvPr/>
        </p:nvGraphicFramePr>
        <p:xfrm>
          <a:off x="685800" y="2743200"/>
          <a:ext cx="7315200" cy="3352800"/>
        </p:xfrm>
        <a:graphic>
          <a:graphicData uri="http://schemas.openxmlformats.org/drawingml/2006/table">
            <a:tbl>
              <a:tblPr firstRow="1" bandRow="1">
                <a:tableStyleId>{5C22544A-7EE6-4342-B048-85BDC9FD1C3A}</a:tableStyleId>
              </a:tblPr>
              <a:tblGrid>
                <a:gridCol w="609600"/>
                <a:gridCol w="838200"/>
                <a:gridCol w="990600"/>
                <a:gridCol w="990600"/>
                <a:gridCol w="609600"/>
                <a:gridCol w="3276600"/>
              </a:tblGrid>
              <a:tr h="986118">
                <a:tc>
                  <a:txBody>
                    <a:bodyPr/>
                    <a:lstStyle/>
                    <a:p>
                      <a:pPr algn="ctr"/>
                      <a:r>
                        <a:rPr lang="en-US" dirty="0" smtClean="0"/>
                        <a:t>S</a:t>
                      </a:r>
                      <a:endParaRPr lang="en-US" dirty="0"/>
                    </a:p>
                  </a:txBody>
                  <a:tcPr/>
                </a:tc>
                <a:tc>
                  <a:txBody>
                    <a:bodyPr/>
                    <a:lstStyle/>
                    <a:p>
                      <a:pPr algn="ctr"/>
                      <a:r>
                        <a:rPr lang="en-US" dirty="0" smtClean="0"/>
                        <a:t>M</a:t>
                      </a:r>
                      <a:endParaRPr lang="en-US" dirty="0"/>
                    </a:p>
                  </a:txBody>
                  <a:tcPr/>
                </a:tc>
                <a:tc>
                  <a:txBody>
                    <a:bodyPr/>
                    <a:lstStyle/>
                    <a:p>
                      <a:pPr algn="ctr"/>
                      <a:r>
                        <a:rPr lang="en-US" dirty="0" smtClean="0"/>
                        <a:t>A</a:t>
                      </a:r>
                      <a:endParaRPr lang="en-US" dirty="0"/>
                    </a:p>
                  </a:txBody>
                  <a:tcPr/>
                </a:tc>
                <a:tc>
                  <a:txBody>
                    <a:bodyPr/>
                    <a:lstStyle/>
                    <a:p>
                      <a:pPr algn="ctr"/>
                      <a:r>
                        <a:rPr lang="en-US" dirty="0" smtClean="0"/>
                        <a:t>R</a:t>
                      </a:r>
                      <a:endParaRPr lang="en-US" dirty="0"/>
                    </a:p>
                  </a:txBody>
                  <a:tcPr/>
                </a:tc>
                <a:tc>
                  <a:txBody>
                    <a:bodyPr/>
                    <a:lstStyle/>
                    <a:p>
                      <a:pPr algn="ctr"/>
                      <a:r>
                        <a:rPr lang="en-US" dirty="0" smtClean="0"/>
                        <a:t>T</a:t>
                      </a:r>
                      <a:endParaRPr lang="en-US" dirty="0"/>
                    </a:p>
                  </a:txBody>
                  <a:tcPr/>
                </a:tc>
                <a:tc>
                  <a:txBody>
                    <a:bodyPr/>
                    <a:lstStyle/>
                    <a:p>
                      <a:pPr algn="ctr"/>
                      <a:r>
                        <a:rPr lang="ar-SA" dirty="0" smtClean="0"/>
                        <a:t>الهدف</a:t>
                      </a:r>
                      <a:endParaRPr lang="en-US" dirty="0"/>
                    </a:p>
                  </a:txBody>
                  <a:tcPr/>
                </a:tc>
              </a:tr>
              <a:tr h="1183341">
                <a:tc>
                  <a:txBody>
                    <a:bodyPr/>
                    <a:lstStyle/>
                    <a:p>
                      <a:pPr algn="ct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en-US" dirty="0" smtClean="0"/>
                        <a:t> </a:t>
                      </a:r>
                      <a:endParaRPr lang="en-US" dirty="0"/>
                    </a:p>
                  </a:txBody>
                  <a:tcPr/>
                </a:tc>
                <a:tc>
                  <a:txBody>
                    <a:bodyPr/>
                    <a:lstStyle/>
                    <a:p>
                      <a:pP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buFont typeface="Wingdings" pitchFamily="2" charset="2"/>
                        <a:buChar char="ü"/>
                      </a:pPr>
                      <a:r>
                        <a:rPr lang="ar-SA" dirty="0" smtClean="0"/>
                        <a:t> </a:t>
                      </a:r>
                      <a:endParaRPr lang="en-US" dirty="0"/>
                    </a:p>
                  </a:txBody>
                  <a:tcPr/>
                </a:tc>
                <a:tc>
                  <a:txBody>
                    <a:bodyPr/>
                    <a:lstStyle/>
                    <a:p>
                      <a:pPr marL="0" marR="0" algn="r" rtl="1">
                        <a:lnSpc>
                          <a:spcPct val="110000"/>
                        </a:lnSpc>
                        <a:spcBef>
                          <a:spcPts val="0"/>
                        </a:spcBef>
                        <a:spcAft>
                          <a:spcPts val="800"/>
                        </a:spcAft>
                      </a:pPr>
                      <a:r>
                        <a:rPr lang="ar-SA" sz="1800" kern="1200" dirty="0" smtClean="0">
                          <a:solidFill>
                            <a:schemeClr val="dk1"/>
                          </a:solidFill>
                          <a:latin typeface="+mn-lt"/>
                          <a:ea typeface="+mn-ea"/>
                          <a:cs typeface="+mn-cs"/>
                        </a:rPr>
                        <a:t>- </a:t>
                      </a:r>
                      <a:r>
                        <a:rPr lang="ar-JO" sz="1800" kern="1200" dirty="0" smtClean="0">
                          <a:solidFill>
                            <a:schemeClr val="dk1"/>
                          </a:solidFill>
                          <a:latin typeface="+mn-lt"/>
                          <a:ea typeface="+mn-ea"/>
                          <a:cs typeface="+mn-cs"/>
                        </a:rPr>
                        <a:t>تقييم جميع الموردين الرئيسيين مرة سنويا.</a:t>
                      </a:r>
                      <a:r>
                        <a:rPr lang="en-US" sz="1800" dirty="0" smtClean="0">
                          <a:latin typeface="Times New Roman"/>
                          <a:ea typeface="Calibri"/>
                          <a:cs typeface="Times New Roman"/>
                        </a:rPr>
                        <a:t>(</a:t>
                      </a:r>
                      <a:endParaRPr lang="en-US" sz="1800" dirty="0">
                        <a:latin typeface="Times New Roman"/>
                        <a:ea typeface="Calibri"/>
                        <a:cs typeface="Arial"/>
                      </a:endParaRPr>
                    </a:p>
                  </a:txBody>
                  <a:tcPr marL="68580" marR="68580" marT="0" marB="0"/>
                </a:tc>
              </a:tr>
              <a:tr h="1183341">
                <a:tc>
                  <a:txBody>
                    <a:bodyPr/>
                    <a:lstStyle/>
                    <a:p>
                      <a:pP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buFont typeface="Wingdings" pitchFamily="2" charset="2"/>
                        <a:buChar char="ü"/>
                      </a:pPr>
                      <a:r>
                        <a:rPr lang="ar-SA" dirty="0" smtClean="0"/>
                        <a:t> </a:t>
                      </a:r>
                      <a:endParaRPr lang="en-US" dirty="0"/>
                    </a:p>
                  </a:txBody>
                  <a:tcPr/>
                </a:tc>
                <a:tc>
                  <a:txBody>
                    <a:bodyPr/>
                    <a:lstStyle/>
                    <a:p>
                      <a:pPr algn="ctr"/>
                      <a:r>
                        <a:rPr lang="en-US" dirty="0" smtClean="0"/>
                        <a:t>?</a:t>
                      </a:r>
                      <a:endParaRPr lang="en-US" dirty="0"/>
                    </a:p>
                  </a:txBody>
                  <a:tcPr/>
                </a:tc>
                <a:tc>
                  <a:txBody>
                    <a:bodyPr/>
                    <a:lstStyle/>
                    <a:p>
                      <a:pPr>
                        <a:buFont typeface="Wingdings" pitchFamily="2" charset="2"/>
                        <a:buChar char="ü"/>
                      </a:pPr>
                      <a:r>
                        <a:rPr lang="ar-SA" dirty="0" smtClean="0"/>
                        <a:t> </a:t>
                      </a:r>
                      <a:endParaRPr lang="en-US" dirty="0"/>
                    </a:p>
                  </a:txBody>
                  <a:tcPr/>
                </a:tc>
                <a:tc>
                  <a:txBody>
                    <a:bodyPr/>
                    <a:lstStyle/>
                    <a:p>
                      <a:pPr algn="r"/>
                      <a:r>
                        <a:rPr lang="ar-SA" sz="1800" kern="1200" dirty="0" smtClean="0">
                          <a:solidFill>
                            <a:schemeClr val="dk1"/>
                          </a:solidFill>
                          <a:latin typeface="+mn-lt"/>
                          <a:ea typeface="+mn-ea"/>
                          <a:cs typeface="+mn-cs"/>
                        </a:rPr>
                        <a:t>-- </a:t>
                      </a:r>
                      <a:r>
                        <a:rPr lang="ar-JO" sz="1800" kern="1200" dirty="0" smtClean="0">
                          <a:solidFill>
                            <a:schemeClr val="dk1"/>
                          </a:solidFill>
                          <a:latin typeface="+mn-lt"/>
                          <a:ea typeface="+mn-ea"/>
                          <a:cs typeface="+mn-cs"/>
                        </a:rPr>
                        <a:t>رفع عمليات الشراء من خلال العروض بحيث لاتقل عن 70% من المشتريات الرئيسية الشركة.</a:t>
                      </a:r>
                      <a:endParaRPr lang="en-US" dirty="0"/>
                    </a:p>
                  </a:txBody>
                  <a:tcPr/>
                </a:tc>
              </a:tr>
            </a:tbl>
          </a:graphicData>
        </a:graphic>
      </p:graphicFrame>
      <p:sp>
        <p:nvSpPr>
          <p:cNvPr id="6" name="TextBox 5"/>
          <p:cNvSpPr txBox="1"/>
          <p:nvPr/>
        </p:nvSpPr>
        <p:spPr>
          <a:xfrm>
            <a:off x="2057400" y="1295400"/>
            <a:ext cx="5181600" cy="369332"/>
          </a:xfrm>
          <a:prstGeom prst="rect">
            <a:avLst/>
          </a:prstGeom>
          <a:noFill/>
        </p:spPr>
        <p:txBody>
          <a:bodyPr wrap="square" rtlCol="0">
            <a:spAutoFit/>
          </a:bodyPr>
          <a:lstStyle/>
          <a:p>
            <a:pPr algn="ctr"/>
            <a:r>
              <a:rPr lang="en-US" b="1" dirty="0" smtClean="0">
                <a:solidFill>
                  <a:srgbClr val="C00000"/>
                </a:solidFill>
              </a:rPr>
              <a:t>Checking The Goals on ( SMART </a:t>
            </a:r>
            <a:r>
              <a:rPr lang="en-US" b="1" dirty="0" smtClean="0">
                <a:solidFill>
                  <a:srgbClr val="C00000"/>
                </a:solidFill>
              </a:rPr>
              <a:t>)</a:t>
            </a:r>
            <a:endParaRPr lang="en-US" b="1" dirty="0" smtClean="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381000"/>
            <a:ext cx="8229600"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Data Analysais</a:t>
            </a:r>
          </a:p>
        </p:txBody>
      </p:sp>
      <p:sp>
        <p:nvSpPr>
          <p:cNvPr id="5" name="Content Placeholder 4"/>
          <p:cNvSpPr>
            <a:spLocks noGrp="1"/>
          </p:cNvSpPr>
          <p:nvPr>
            <p:ph idx="1"/>
          </p:nvPr>
        </p:nvSpPr>
        <p:spPr>
          <a:xfrm>
            <a:off x="533400" y="1905000"/>
            <a:ext cx="8229600" cy="4525963"/>
          </a:xfrm>
        </p:spPr>
        <p:txBody>
          <a:bodyPr/>
          <a:lstStyle/>
          <a:p>
            <a:pPr>
              <a:buNone/>
            </a:pPr>
            <a:r>
              <a:rPr lang="en-US" sz="2800" dirty="0" smtClean="0"/>
              <a:t>*</a:t>
            </a:r>
            <a:r>
              <a:rPr lang="en-US" sz="2800" dirty="0" smtClean="0"/>
              <a:t>warehouses</a:t>
            </a:r>
            <a:r>
              <a:rPr lang="en-US" sz="2800" dirty="0" smtClean="0"/>
              <a:t>  Department:</a:t>
            </a:r>
            <a:endParaRPr lang="en-US" dirty="0" smtClean="0"/>
          </a:p>
          <a:p>
            <a:pPr>
              <a:buNone/>
            </a:pPr>
            <a:endParaRPr lang="en-US" dirty="0" smtClean="0"/>
          </a:p>
          <a:p>
            <a:endParaRPr lang="en-US" dirty="0" smtClean="0"/>
          </a:p>
          <a:p>
            <a:pPr>
              <a:buNone/>
            </a:pPr>
            <a:endParaRPr lang="en-US" dirty="0" smtClean="0"/>
          </a:p>
          <a:p>
            <a:pPr>
              <a:buNone/>
            </a:pPr>
            <a:r>
              <a:rPr lang="en-US" dirty="0" smtClean="0"/>
              <a:t>                                      </a:t>
            </a:r>
            <a:endParaRPr lang="en-US" dirty="0"/>
          </a:p>
        </p:txBody>
      </p:sp>
      <p:graphicFrame>
        <p:nvGraphicFramePr>
          <p:cNvPr id="7" name="Table 6"/>
          <p:cNvGraphicFramePr>
            <a:graphicFrameLocks noGrp="1"/>
          </p:cNvGraphicFramePr>
          <p:nvPr/>
        </p:nvGraphicFramePr>
        <p:xfrm>
          <a:off x="685800" y="2743200"/>
          <a:ext cx="7315200" cy="3359685"/>
        </p:xfrm>
        <a:graphic>
          <a:graphicData uri="http://schemas.openxmlformats.org/drawingml/2006/table">
            <a:tbl>
              <a:tblPr firstRow="1" bandRow="1">
                <a:tableStyleId>{5C22544A-7EE6-4342-B048-85BDC9FD1C3A}</a:tableStyleId>
              </a:tblPr>
              <a:tblGrid>
                <a:gridCol w="609600"/>
                <a:gridCol w="838200"/>
                <a:gridCol w="990600"/>
                <a:gridCol w="990600"/>
                <a:gridCol w="609600"/>
                <a:gridCol w="3276600"/>
              </a:tblGrid>
              <a:tr h="986118">
                <a:tc>
                  <a:txBody>
                    <a:bodyPr/>
                    <a:lstStyle/>
                    <a:p>
                      <a:pPr algn="ctr"/>
                      <a:r>
                        <a:rPr lang="en-US" dirty="0" smtClean="0"/>
                        <a:t>S</a:t>
                      </a:r>
                      <a:endParaRPr lang="en-US" dirty="0"/>
                    </a:p>
                  </a:txBody>
                  <a:tcPr/>
                </a:tc>
                <a:tc>
                  <a:txBody>
                    <a:bodyPr/>
                    <a:lstStyle/>
                    <a:p>
                      <a:pPr algn="ctr"/>
                      <a:r>
                        <a:rPr lang="en-US" dirty="0" smtClean="0"/>
                        <a:t>M</a:t>
                      </a:r>
                      <a:endParaRPr lang="en-US" dirty="0"/>
                    </a:p>
                  </a:txBody>
                  <a:tcPr/>
                </a:tc>
                <a:tc>
                  <a:txBody>
                    <a:bodyPr/>
                    <a:lstStyle/>
                    <a:p>
                      <a:pPr algn="ctr"/>
                      <a:r>
                        <a:rPr lang="en-US" dirty="0" smtClean="0"/>
                        <a:t>A</a:t>
                      </a:r>
                      <a:endParaRPr lang="en-US" dirty="0"/>
                    </a:p>
                  </a:txBody>
                  <a:tcPr/>
                </a:tc>
                <a:tc>
                  <a:txBody>
                    <a:bodyPr/>
                    <a:lstStyle/>
                    <a:p>
                      <a:pPr algn="ctr"/>
                      <a:r>
                        <a:rPr lang="en-US" dirty="0" smtClean="0"/>
                        <a:t>R</a:t>
                      </a:r>
                      <a:endParaRPr lang="en-US" dirty="0"/>
                    </a:p>
                  </a:txBody>
                  <a:tcPr/>
                </a:tc>
                <a:tc>
                  <a:txBody>
                    <a:bodyPr/>
                    <a:lstStyle/>
                    <a:p>
                      <a:pPr algn="ctr"/>
                      <a:r>
                        <a:rPr lang="en-US" dirty="0" smtClean="0"/>
                        <a:t>T</a:t>
                      </a:r>
                      <a:endParaRPr lang="en-US" dirty="0"/>
                    </a:p>
                  </a:txBody>
                  <a:tcPr/>
                </a:tc>
                <a:tc>
                  <a:txBody>
                    <a:bodyPr/>
                    <a:lstStyle/>
                    <a:p>
                      <a:pPr algn="ctr"/>
                      <a:r>
                        <a:rPr lang="ar-SA" dirty="0" smtClean="0"/>
                        <a:t>الهدف</a:t>
                      </a:r>
                      <a:endParaRPr lang="en-US" dirty="0"/>
                    </a:p>
                  </a:txBody>
                  <a:tcPr/>
                </a:tc>
              </a:tr>
              <a:tr h="1183341">
                <a:tc>
                  <a:txBody>
                    <a:bodyPr/>
                    <a:lstStyle/>
                    <a:p>
                      <a:pPr algn="ct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en-US"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buFont typeface="Wingdings" pitchFamily="2" charset="2"/>
                        <a:buChar char="ü"/>
                      </a:pPr>
                      <a:r>
                        <a:rPr lang="ar-SA" dirty="0" smtClean="0"/>
                        <a:t> </a:t>
                      </a:r>
                      <a:endParaRPr lang="en-US" dirty="0"/>
                    </a:p>
                  </a:txBody>
                  <a:tcPr/>
                </a:tc>
                <a:tc>
                  <a:txBody>
                    <a:bodyPr/>
                    <a:lstStyle/>
                    <a:p>
                      <a:pPr marL="0" marR="0" algn="r" rtl="1">
                        <a:lnSpc>
                          <a:spcPct val="110000"/>
                        </a:lnSpc>
                        <a:spcBef>
                          <a:spcPts val="0"/>
                        </a:spcBef>
                        <a:spcAft>
                          <a:spcPts val="800"/>
                        </a:spcAft>
                      </a:pPr>
                      <a:r>
                        <a:rPr lang="ar-SA" sz="1800" kern="1200" dirty="0" smtClean="0">
                          <a:solidFill>
                            <a:schemeClr val="dk1"/>
                          </a:solidFill>
                          <a:latin typeface="+mn-lt"/>
                          <a:ea typeface="+mn-ea"/>
                          <a:cs typeface="+mn-cs"/>
                        </a:rPr>
                        <a:t>- </a:t>
                      </a:r>
                      <a:r>
                        <a:rPr lang="ar-JO" sz="1800" kern="1200" dirty="0" smtClean="0">
                          <a:solidFill>
                            <a:schemeClr val="dk1"/>
                          </a:solidFill>
                          <a:latin typeface="+mn-lt"/>
                          <a:ea typeface="+mn-ea"/>
                          <a:cs typeface="+mn-cs"/>
                        </a:rPr>
                        <a:t>مراقبة مخزون المواد والاصناف ومطابقتها مع مخزون الامان يحيث لا يتم تسجيل اكثر من 4 حالات خلال العام (كشف رصيد المواد).</a:t>
                      </a:r>
                      <a:endParaRPr lang="en-US" sz="1800" dirty="0">
                        <a:latin typeface="Times New Roman"/>
                        <a:ea typeface="Calibri"/>
                        <a:cs typeface="Arial"/>
                      </a:endParaRPr>
                    </a:p>
                  </a:txBody>
                  <a:tcPr marL="68580" marR="68580" marT="0" marB="0"/>
                </a:tc>
              </a:tr>
              <a:tr h="1183341">
                <a:tc>
                  <a:txBody>
                    <a:bodyPr/>
                    <a:lstStyle/>
                    <a:p>
                      <a:pPr algn="ct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ar-SA" dirty="0" smtClean="0"/>
                        <a:t> </a:t>
                      </a:r>
                      <a:endParaRPr lang="en-US" dirty="0"/>
                    </a:p>
                  </a:txBody>
                  <a:tcPr/>
                </a:tc>
                <a:tc>
                  <a:txBody>
                    <a:bodyPr/>
                    <a:lstStyle/>
                    <a:p>
                      <a:pPr algn="ctr">
                        <a:buFont typeface="Wingdings" pitchFamily="2" charset="2"/>
                        <a:buChar char="ü"/>
                      </a:pPr>
                      <a:r>
                        <a:rPr lang="en-US" baseline="0" dirty="0" smtClean="0"/>
                        <a:t> </a:t>
                      </a:r>
                      <a:endParaRPr lang="en-US" dirty="0"/>
                    </a:p>
                  </a:txBody>
                  <a:tcPr/>
                </a:tc>
                <a:tc>
                  <a:txBody>
                    <a:bodyPr/>
                    <a:lstStyle/>
                    <a:p>
                      <a:pPr>
                        <a:buFont typeface="Wingdings" pitchFamily="2" charset="2"/>
                        <a:buChar char="ü"/>
                      </a:pPr>
                      <a:r>
                        <a:rPr lang="ar-SA" dirty="0" smtClean="0"/>
                        <a:t> </a:t>
                      </a:r>
                      <a:endParaRPr lang="en-US" dirty="0"/>
                    </a:p>
                  </a:txBody>
                  <a:tcPr/>
                </a:tc>
                <a:tc>
                  <a:txBody>
                    <a:bodyPr/>
                    <a:lstStyle/>
                    <a:p>
                      <a:pPr algn="r"/>
                      <a:r>
                        <a:rPr lang="ar-SA" sz="1800" kern="1200" dirty="0" smtClean="0">
                          <a:solidFill>
                            <a:schemeClr val="dk1"/>
                          </a:solidFill>
                          <a:latin typeface="+mn-lt"/>
                          <a:ea typeface="+mn-ea"/>
                          <a:cs typeface="+mn-cs"/>
                        </a:rPr>
                        <a:t>-</a:t>
                      </a:r>
                      <a:r>
                        <a:rPr lang="ar-JO" sz="1800" kern="1200" dirty="0" smtClean="0">
                          <a:solidFill>
                            <a:schemeClr val="dk1"/>
                          </a:solidFill>
                          <a:latin typeface="+mn-lt"/>
                          <a:ea typeface="+mn-ea"/>
                          <a:cs typeface="+mn-cs"/>
                        </a:rPr>
                        <a:t>استقبال المواد واللوازم بما فيها الارجاعات من الزبائن وتجهيز وثائقها خلال مدة اقصاها 3 ساعات من لحظة الاستلام.</a:t>
                      </a:r>
                      <a:endParaRPr lang="en-US" dirty="0"/>
                    </a:p>
                  </a:txBody>
                  <a:tcPr/>
                </a:tc>
              </a:tr>
            </a:tbl>
          </a:graphicData>
        </a:graphic>
      </p:graphicFrame>
      <p:sp>
        <p:nvSpPr>
          <p:cNvPr id="6" name="TextBox 5"/>
          <p:cNvSpPr txBox="1"/>
          <p:nvPr/>
        </p:nvSpPr>
        <p:spPr>
          <a:xfrm>
            <a:off x="2057400" y="1295400"/>
            <a:ext cx="5181600" cy="369332"/>
          </a:xfrm>
          <a:prstGeom prst="rect">
            <a:avLst/>
          </a:prstGeom>
          <a:noFill/>
        </p:spPr>
        <p:txBody>
          <a:bodyPr wrap="square" rtlCol="0">
            <a:spAutoFit/>
          </a:bodyPr>
          <a:lstStyle/>
          <a:p>
            <a:pPr algn="ctr"/>
            <a:r>
              <a:rPr lang="en-US" b="1" dirty="0" smtClean="0">
                <a:solidFill>
                  <a:srgbClr val="C00000"/>
                </a:solidFill>
              </a:rPr>
              <a:t>Checking The Goals on ( SMART </a:t>
            </a:r>
            <a:r>
              <a:rPr lang="en-US" b="1" dirty="0" smtClean="0">
                <a:solidFill>
                  <a:srgbClr val="C00000"/>
                </a:solidFill>
              </a:rPr>
              <a:t>)</a:t>
            </a:r>
            <a:endParaRPr lang="en-US" b="1" dirty="0" smtClean="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Gap Analysis</a:t>
            </a:r>
            <a:endParaRPr lang="en-US" dirty="0"/>
          </a:p>
        </p:txBody>
      </p:sp>
      <p:graphicFrame>
        <p:nvGraphicFramePr>
          <p:cNvPr id="4" name="Table 3"/>
          <p:cNvGraphicFramePr>
            <a:graphicFrameLocks noGrp="1"/>
          </p:cNvGraphicFramePr>
          <p:nvPr/>
        </p:nvGraphicFramePr>
        <p:xfrm>
          <a:off x="533400" y="2057400"/>
          <a:ext cx="8229599" cy="4460023"/>
        </p:xfrm>
        <a:graphic>
          <a:graphicData uri="http://schemas.openxmlformats.org/drawingml/2006/table">
            <a:tbl>
              <a:tblPr firstRow="1" bandRow="1">
                <a:tableStyleId>{5C22544A-7EE6-4342-B048-85BDC9FD1C3A}</a:tableStyleId>
              </a:tblPr>
              <a:tblGrid>
                <a:gridCol w="1781399"/>
                <a:gridCol w="1218852"/>
                <a:gridCol w="1197758"/>
                <a:gridCol w="4031590"/>
              </a:tblGrid>
              <a:tr h="855422">
                <a:tc>
                  <a:txBody>
                    <a:bodyPr/>
                    <a:lstStyle/>
                    <a:p>
                      <a:pPr marL="0" marR="0" algn="ctr">
                        <a:lnSpc>
                          <a:spcPct val="110000"/>
                        </a:lnSpc>
                        <a:spcBef>
                          <a:spcPts val="0"/>
                        </a:spcBef>
                        <a:spcAft>
                          <a:spcPts val="800"/>
                        </a:spcAft>
                      </a:pPr>
                      <a:endParaRPr lang="en-US" sz="1800" dirty="0" smtClean="0">
                        <a:latin typeface="Times New Roman"/>
                        <a:ea typeface="Calibri"/>
                        <a:cs typeface="Times New Roman"/>
                      </a:endParaRPr>
                    </a:p>
                    <a:p>
                      <a:pPr marL="0" marR="0" algn="ctr">
                        <a:lnSpc>
                          <a:spcPct val="110000"/>
                        </a:lnSpc>
                        <a:spcBef>
                          <a:spcPts val="0"/>
                        </a:spcBef>
                        <a:spcAft>
                          <a:spcPts val="800"/>
                        </a:spcAft>
                      </a:pPr>
                      <a:r>
                        <a:rPr lang="en-US" sz="1800" dirty="0" smtClean="0">
                          <a:latin typeface="Times New Roman"/>
                          <a:ea typeface="Calibri"/>
                          <a:cs typeface="Times New Roman"/>
                        </a:rPr>
                        <a:t>Suggested </a:t>
                      </a:r>
                      <a:r>
                        <a:rPr lang="en-US" sz="1800" dirty="0">
                          <a:latin typeface="Times New Roman"/>
                          <a:ea typeface="Calibri"/>
                          <a:cs typeface="Times New Roman"/>
                        </a:rPr>
                        <a:t>action</a:t>
                      </a:r>
                      <a:endParaRPr lang="en-US" sz="1800" dirty="0">
                        <a:latin typeface="Times New Roman"/>
                        <a:ea typeface="Calibri"/>
                        <a:cs typeface="Arial"/>
                      </a:endParaRPr>
                    </a:p>
                  </a:txBody>
                  <a:tcPr marL="68580" marR="68580" marT="0" marB="0"/>
                </a:tc>
                <a:tc>
                  <a:txBody>
                    <a:bodyPr/>
                    <a:lstStyle/>
                    <a:p>
                      <a:pPr algn="ctr"/>
                      <a:endParaRPr lang="en-US" dirty="0" smtClean="0"/>
                    </a:p>
                    <a:p>
                      <a:pPr algn="ctr"/>
                      <a:r>
                        <a:rPr lang="en-US" sz="1800" b="1" kern="1200" dirty="0" smtClean="0">
                          <a:solidFill>
                            <a:schemeClr val="lt1"/>
                          </a:solidFill>
                          <a:latin typeface="+mn-lt"/>
                          <a:ea typeface="+mn-ea"/>
                          <a:cs typeface="+mn-cs"/>
                        </a:rPr>
                        <a:t>Notes</a:t>
                      </a:r>
                      <a:endParaRPr lang="en-US" sz="1800" dirty="0"/>
                    </a:p>
                  </a:txBody>
                  <a:tcPr/>
                </a:tc>
                <a:tc>
                  <a:txBody>
                    <a:bodyPr/>
                    <a:lstStyle/>
                    <a:p>
                      <a:pPr algn="ctr"/>
                      <a:endParaRPr lang="en-US" dirty="0" smtClean="0"/>
                    </a:p>
                    <a:p>
                      <a:pPr algn="ctr"/>
                      <a:r>
                        <a:rPr lang="en-US" dirty="0" smtClean="0"/>
                        <a:t>Gap</a:t>
                      </a:r>
                      <a:r>
                        <a:rPr lang="en-US" baseline="0" dirty="0" smtClean="0"/>
                        <a:t> %</a:t>
                      </a:r>
                      <a:endParaRPr lang="en-US" dirty="0"/>
                    </a:p>
                  </a:txBody>
                  <a:tcPr/>
                </a:tc>
                <a:tc>
                  <a:txBody>
                    <a:bodyPr/>
                    <a:lstStyle/>
                    <a:p>
                      <a:pPr algn="ctr"/>
                      <a:r>
                        <a:rPr lang="en-US" dirty="0" smtClean="0"/>
                        <a:t>Target</a:t>
                      </a:r>
                      <a:endParaRPr lang="en-US" dirty="0"/>
                    </a:p>
                  </a:txBody>
                  <a:tcPr/>
                </a:tc>
              </a:tr>
              <a:tr h="2184617">
                <a:tc>
                  <a:txBody>
                    <a:bodyPr/>
                    <a:lstStyle/>
                    <a:p>
                      <a:pPr marL="0" marR="0" algn="l">
                        <a:lnSpc>
                          <a:spcPct val="110000"/>
                        </a:lnSpc>
                        <a:spcBef>
                          <a:spcPts val="0"/>
                        </a:spcBef>
                        <a:spcAft>
                          <a:spcPts val="800"/>
                        </a:spcAft>
                      </a:pPr>
                      <a:r>
                        <a:rPr lang="en-US" sz="1800" kern="1200" dirty="0" smtClean="0">
                          <a:solidFill>
                            <a:schemeClr val="dk1"/>
                          </a:solidFill>
                          <a:latin typeface="+mn-lt"/>
                          <a:ea typeface="+mn-ea"/>
                          <a:cs typeface="+mn-cs"/>
                        </a:rPr>
                        <a:t>Re determine the safety stock regarding to the new demand in Gaza strip and</a:t>
                      </a:r>
                      <a:r>
                        <a:rPr lang="en-US" sz="1800" kern="1200" baseline="0" dirty="0" smtClean="0">
                          <a:solidFill>
                            <a:schemeClr val="dk1"/>
                          </a:solidFill>
                          <a:latin typeface="+mn-lt"/>
                          <a:ea typeface="+mn-ea"/>
                          <a:cs typeface="+mn-cs"/>
                        </a:rPr>
                        <a:t> other areas demand .</a:t>
                      </a:r>
                      <a:endParaRPr lang="en-US" sz="1200" dirty="0">
                        <a:latin typeface="Times New Roman"/>
                        <a:ea typeface="Calibri"/>
                        <a:cs typeface="Arial"/>
                      </a:endParaRPr>
                    </a:p>
                  </a:txBody>
                  <a:tcPr marL="68580" marR="68580" marT="0" marB="0"/>
                </a:tc>
                <a:tc>
                  <a:txBody>
                    <a:bodyPr/>
                    <a:lstStyle/>
                    <a:p>
                      <a:pPr>
                        <a:buFont typeface="Wingdings" pitchFamily="2" charset="2"/>
                        <a:buNone/>
                      </a:pPr>
                      <a:r>
                        <a:rPr lang="en-US" sz="1600" kern="1200" dirty="0" smtClean="0">
                          <a:solidFill>
                            <a:schemeClr val="dk1"/>
                          </a:solidFill>
                          <a:latin typeface="+mn-lt"/>
                          <a:ea typeface="+mn-ea"/>
                          <a:cs typeface="+mn-cs"/>
                        </a:rPr>
                        <a:t>The safety stock wasn`t reached to the desired result because of the increasing demand in Gaza strip.</a:t>
                      </a:r>
                      <a:endParaRPr lang="en-US" sz="1600" dirty="0"/>
                    </a:p>
                  </a:txBody>
                  <a:tcPr/>
                </a:tc>
                <a:tc>
                  <a:txBody>
                    <a:bodyPr/>
                    <a:lstStyle/>
                    <a:p>
                      <a:pPr>
                        <a:buFont typeface="Wingdings" pitchFamily="2" charset="2"/>
                        <a:buNone/>
                      </a:pPr>
                      <a:endParaRPr lang="en-US" dirty="0" smtClean="0"/>
                    </a:p>
                    <a:p>
                      <a:pPr algn="ctr">
                        <a:buFont typeface="Wingdings" pitchFamily="2" charset="2"/>
                        <a:buNone/>
                      </a:pPr>
                      <a:r>
                        <a:rPr lang="en-US" sz="1800" kern="1200" dirty="0" smtClean="0">
                          <a:solidFill>
                            <a:schemeClr val="dk1"/>
                          </a:solidFill>
                          <a:latin typeface="+mn-lt"/>
                          <a:ea typeface="+mn-ea"/>
                          <a:cs typeface="+mn-cs"/>
                        </a:rPr>
                        <a:t>20%</a:t>
                      </a:r>
                      <a:endParaRPr lang="en-US" dirty="0"/>
                    </a:p>
                  </a:txBody>
                  <a:tcPr/>
                </a:tc>
                <a:tc>
                  <a:txBody>
                    <a:bodyPr/>
                    <a:lstStyle/>
                    <a:p>
                      <a:pPr algn="r"/>
                      <a:r>
                        <a:rPr lang="ar-SA" sz="1800" kern="1200" dirty="0" smtClean="0">
                          <a:solidFill>
                            <a:schemeClr val="dk1"/>
                          </a:solidFill>
                          <a:latin typeface="+mn-lt"/>
                          <a:ea typeface="+mn-ea"/>
                          <a:cs typeface="+mn-cs"/>
                        </a:rPr>
                        <a:t>الوصول إلى معدل 70% من مخزون الأمان للمنتجات الجاهزة الحالية.</a:t>
                      </a:r>
                      <a:endParaRPr lang="en-US" dirty="0"/>
                    </a:p>
                  </a:txBody>
                  <a:tcPr/>
                </a:tc>
              </a:tr>
              <a:tr h="1074761">
                <a:tc>
                  <a:txBody>
                    <a:bodyPr/>
                    <a:lstStyle/>
                    <a:p>
                      <a:pPr>
                        <a:buFont typeface="Wingdings" pitchFamily="2" charset="2"/>
                        <a:buNone/>
                      </a:pPr>
                      <a:r>
                        <a:rPr lang="ar-SA" dirty="0" smtClean="0"/>
                        <a:t> </a:t>
                      </a:r>
                      <a:endParaRPr lang="en-US" dirty="0"/>
                    </a:p>
                  </a:txBody>
                  <a:tcPr/>
                </a:tc>
                <a:tc>
                  <a:txBody>
                    <a:bodyPr/>
                    <a:lstStyle/>
                    <a:p>
                      <a:pPr>
                        <a:buFont typeface="Wingdings" pitchFamily="2" charset="2"/>
                        <a:buNone/>
                      </a:pPr>
                      <a:r>
                        <a:rPr lang="ar-SA" dirty="0" smtClean="0"/>
                        <a:t> </a:t>
                      </a:r>
                      <a:endParaRPr lang="en-US" dirty="0"/>
                    </a:p>
                  </a:txBody>
                  <a:tcPr/>
                </a:tc>
                <a:tc>
                  <a:txBody>
                    <a:bodyPr/>
                    <a:lstStyle/>
                    <a:p>
                      <a:endParaRPr lang="en-US" dirty="0"/>
                    </a:p>
                  </a:txBody>
                  <a:tcPr/>
                </a:tc>
                <a:tc>
                  <a:txBody>
                    <a:bodyPr/>
                    <a:lstStyle/>
                    <a:p>
                      <a:pPr algn="r"/>
                      <a:endParaRPr lang="en-US" dirty="0"/>
                    </a:p>
                  </a:txBody>
                  <a:tcPr/>
                </a:tc>
              </a:tr>
            </a:tbl>
          </a:graphicData>
        </a:graphic>
      </p:graphicFrame>
      <p:sp>
        <p:nvSpPr>
          <p:cNvPr id="7" name="TextBox 6"/>
          <p:cNvSpPr txBox="1"/>
          <p:nvPr/>
        </p:nvSpPr>
        <p:spPr>
          <a:xfrm>
            <a:off x="3276600" y="1219200"/>
            <a:ext cx="2743200" cy="381000"/>
          </a:xfrm>
          <a:prstGeom prst="rect">
            <a:avLst/>
          </a:prstGeom>
          <a:noFill/>
        </p:spPr>
        <p:txBody>
          <a:bodyPr wrap="square" rtlCol="0">
            <a:spAutoFit/>
          </a:bodyPr>
          <a:lstStyle/>
          <a:p>
            <a:r>
              <a:rPr lang="en-US" b="1" dirty="0" smtClean="0">
                <a:solidFill>
                  <a:schemeClr val="accent6">
                    <a:lumMod val="75000"/>
                  </a:schemeClr>
                </a:solidFill>
              </a:rPr>
              <a:t>Production Department</a:t>
            </a:r>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Gap Analysis</a:t>
            </a:r>
            <a:endParaRPr lang="en-US" dirty="0"/>
          </a:p>
        </p:txBody>
      </p:sp>
      <p:graphicFrame>
        <p:nvGraphicFramePr>
          <p:cNvPr id="4" name="Chart 3"/>
          <p:cNvGraphicFramePr/>
          <p:nvPr/>
        </p:nvGraphicFramePr>
        <p:xfrm>
          <a:off x="1295400" y="2286000"/>
          <a:ext cx="6248400" cy="32537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71600" y="5791200"/>
            <a:ext cx="5943600" cy="646331"/>
          </a:xfrm>
          <a:prstGeom prst="rect">
            <a:avLst/>
          </a:prstGeom>
          <a:noFill/>
        </p:spPr>
        <p:txBody>
          <a:bodyPr wrap="square" rtlCol="0">
            <a:spAutoFit/>
          </a:bodyPr>
          <a:lstStyle/>
          <a:p>
            <a:pPr algn="ctr"/>
            <a:r>
              <a:rPr lang="en-US" b="1" dirty="0" smtClean="0">
                <a:solidFill>
                  <a:srgbClr val="C00000"/>
                </a:solidFill>
              </a:rPr>
              <a:t>The actual performance of production department</a:t>
            </a:r>
          </a:p>
          <a:p>
            <a:pPr algn="ctr"/>
            <a:endParaRPr lang="en-US" dirty="0"/>
          </a:p>
        </p:txBody>
      </p:sp>
      <p:sp>
        <p:nvSpPr>
          <p:cNvPr id="10" name="Rectangle 9"/>
          <p:cNvSpPr/>
          <p:nvPr/>
        </p:nvSpPr>
        <p:spPr>
          <a:xfrm>
            <a:off x="3200400" y="1295400"/>
            <a:ext cx="2749471" cy="369332"/>
          </a:xfrm>
          <a:prstGeom prst="rect">
            <a:avLst/>
          </a:prstGeom>
        </p:spPr>
        <p:txBody>
          <a:bodyPr wrap="none">
            <a:spAutoFit/>
          </a:bodyPr>
          <a:lstStyle/>
          <a:p>
            <a:r>
              <a:rPr lang="en-US" b="1" dirty="0" smtClean="0">
                <a:solidFill>
                  <a:schemeClr val="accent6">
                    <a:lumMod val="75000"/>
                  </a:schemeClr>
                </a:solidFill>
              </a:rPr>
              <a:t>Production Department</a:t>
            </a:r>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Gap Analysis</a:t>
            </a:r>
            <a:endParaRPr lang="en-US" dirty="0"/>
          </a:p>
        </p:txBody>
      </p:sp>
      <p:sp>
        <p:nvSpPr>
          <p:cNvPr id="8" name="Content Placeholder 7"/>
          <p:cNvSpPr>
            <a:spLocks noGrp="1"/>
          </p:cNvSpPr>
          <p:nvPr>
            <p:ph idx="1"/>
          </p:nvPr>
        </p:nvSpPr>
        <p:spPr>
          <a:xfrm>
            <a:off x="457200" y="1828800"/>
            <a:ext cx="8229600" cy="4525963"/>
          </a:xfrm>
        </p:spPr>
        <p:txBody>
          <a:bodyPr/>
          <a:lstStyle/>
          <a:p>
            <a:r>
              <a:rPr lang="en-US" sz="2800" dirty="0" smtClean="0"/>
              <a:t>Critical gap in the relationship between the procurement and production departments (there is a lack in spare parts).</a:t>
            </a:r>
          </a:p>
          <a:p>
            <a:endParaRPr lang="en-US" sz="2800" dirty="0" smtClean="0"/>
          </a:p>
          <a:p>
            <a:r>
              <a:rPr lang="en-US" sz="2800" dirty="0" smtClean="0"/>
              <a:t> Weakness in waste management procedure (kip’s and   reports), maintenance management review and implementation procedure</a:t>
            </a:r>
          </a:p>
          <a:p>
            <a:endParaRPr lang="en-US" sz="2800" dirty="0" smtClean="0"/>
          </a:p>
          <a:p>
            <a:r>
              <a:rPr lang="en-US" sz="2800" dirty="0" smtClean="0"/>
              <a:t> Weakness in documentation and reporting process.</a:t>
            </a:r>
          </a:p>
          <a:p>
            <a:endParaRPr lang="en-US" dirty="0"/>
          </a:p>
        </p:txBody>
      </p:sp>
      <p:sp>
        <p:nvSpPr>
          <p:cNvPr id="4" name="Rectangle 3"/>
          <p:cNvSpPr/>
          <p:nvPr/>
        </p:nvSpPr>
        <p:spPr>
          <a:xfrm>
            <a:off x="3200400" y="1295400"/>
            <a:ext cx="2749471" cy="369332"/>
          </a:xfrm>
          <a:prstGeom prst="rect">
            <a:avLst/>
          </a:prstGeom>
        </p:spPr>
        <p:txBody>
          <a:bodyPr wrap="none">
            <a:spAutoFit/>
          </a:bodyPr>
          <a:lstStyle/>
          <a:p>
            <a:r>
              <a:rPr lang="en-US" b="1" dirty="0" smtClean="0">
                <a:solidFill>
                  <a:schemeClr val="accent6">
                    <a:lumMod val="75000"/>
                  </a:schemeClr>
                </a:solidFill>
              </a:rPr>
              <a:t>Production Department</a:t>
            </a:r>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71688" y="274638"/>
            <a:ext cx="6615112" cy="1143000"/>
          </a:xfrm>
        </p:spPr>
        <p:txBody>
          <a:bodyPr rtlCol="0">
            <a:normAutofit/>
          </a:bodyPr>
          <a:lstStyle/>
          <a:p>
            <a:pPr algn="l" eaLnBrk="1" fontAlgn="auto" hangingPunct="1">
              <a:spcAft>
                <a:spcPts val="0"/>
              </a:spcAft>
              <a:defRPr/>
            </a:pPr>
            <a:r>
              <a:rPr lang="fr-CA" dirty="0" smtClean="0">
                <a:solidFill>
                  <a:schemeClr val="tx1">
                    <a:lumMod val="75000"/>
                    <a:lumOff val="25000"/>
                  </a:schemeClr>
                </a:solidFill>
              </a:rPr>
              <a:t>Team Members</a:t>
            </a:r>
          </a:p>
        </p:txBody>
      </p:sp>
      <p:sp>
        <p:nvSpPr>
          <p:cNvPr id="3" name="Espace réservé du contenu 2"/>
          <p:cNvSpPr>
            <a:spLocks noGrp="1"/>
          </p:cNvSpPr>
          <p:nvPr>
            <p:ph idx="1"/>
          </p:nvPr>
        </p:nvSpPr>
        <p:spPr>
          <a:xfrm>
            <a:off x="2057400" y="1219200"/>
            <a:ext cx="6615112" cy="4525963"/>
          </a:xfrm>
        </p:spPr>
        <p:txBody>
          <a:bodyPr rtlCol="0">
            <a:normAutofit/>
          </a:bodyPr>
          <a:lstStyle/>
          <a:p>
            <a:pPr eaLnBrk="1" fontAlgn="auto" hangingPunct="1">
              <a:spcAft>
                <a:spcPts val="0"/>
              </a:spcAft>
              <a:buFont typeface="Arial" pitchFamily="34" charset="0"/>
              <a:buChar char="•"/>
              <a:defRPr/>
            </a:pPr>
            <a:r>
              <a:rPr lang="fr-CA" dirty="0" smtClean="0">
                <a:solidFill>
                  <a:schemeClr val="tx1">
                    <a:lumMod val="75000"/>
                    <a:lumOff val="25000"/>
                  </a:schemeClr>
                </a:solidFill>
              </a:rPr>
              <a:t>Abdulkareem Gh. Odeh</a:t>
            </a:r>
          </a:p>
          <a:p>
            <a:pPr eaLnBrk="1" fontAlgn="auto" hangingPunct="1">
              <a:spcAft>
                <a:spcPts val="0"/>
              </a:spcAft>
              <a:buFont typeface="Arial" pitchFamily="34" charset="0"/>
              <a:buChar char="•"/>
              <a:defRPr/>
            </a:pPr>
            <a:r>
              <a:rPr lang="fr-CA" dirty="0" smtClean="0">
                <a:solidFill>
                  <a:schemeClr val="tx1">
                    <a:lumMod val="75000"/>
                    <a:lumOff val="25000"/>
                  </a:schemeClr>
                </a:solidFill>
              </a:rPr>
              <a:t>Muthanna Hajj</a:t>
            </a:r>
          </a:p>
          <a:p>
            <a:pPr eaLnBrk="1" fontAlgn="auto" hangingPunct="1">
              <a:spcAft>
                <a:spcPts val="0"/>
              </a:spcAft>
              <a:buFont typeface="Arial" pitchFamily="34" charset="0"/>
              <a:buChar char="•"/>
              <a:defRPr/>
            </a:pPr>
            <a:r>
              <a:rPr lang="fr-CA" dirty="0" smtClean="0">
                <a:solidFill>
                  <a:schemeClr val="tx1">
                    <a:lumMod val="75000"/>
                    <a:lumOff val="25000"/>
                  </a:schemeClr>
                </a:solidFill>
              </a:rPr>
              <a:t>Riham Sabbah</a:t>
            </a:r>
          </a:p>
          <a:p>
            <a:pPr eaLnBrk="1" fontAlgn="auto" hangingPunct="1">
              <a:spcAft>
                <a:spcPts val="0"/>
              </a:spcAft>
              <a:buFont typeface="Arial" pitchFamily="34" charset="0"/>
              <a:buChar char="•"/>
              <a:defRPr/>
            </a:pPr>
            <a:r>
              <a:rPr lang="fr-CA" dirty="0" smtClean="0">
                <a:solidFill>
                  <a:schemeClr val="tx1">
                    <a:lumMod val="75000"/>
                    <a:lumOff val="25000"/>
                  </a:schemeClr>
                </a:solidFill>
              </a:rPr>
              <a:t>Rima`a Odeh</a:t>
            </a:r>
          </a:p>
          <a:p>
            <a:pPr eaLnBrk="1" fontAlgn="auto" hangingPunct="1">
              <a:spcAft>
                <a:spcPts val="0"/>
              </a:spcAft>
              <a:buFont typeface="Arial" pitchFamily="34" charset="0"/>
              <a:buChar char="•"/>
              <a:defRPr/>
            </a:pPr>
            <a:r>
              <a:rPr lang="fr-CA" dirty="0" smtClean="0">
                <a:solidFill>
                  <a:schemeClr val="tx1">
                    <a:lumMod val="75000"/>
                    <a:lumOff val="25000"/>
                  </a:schemeClr>
                </a:solidFill>
              </a:rPr>
              <a:t>Haneen Anabtawi </a:t>
            </a:r>
          </a:p>
          <a:p>
            <a:pPr eaLnBrk="1" fontAlgn="auto" hangingPunct="1">
              <a:spcAft>
                <a:spcPts val="0"/>
              </a:spcAft>
              <a:buNone/>
              <a:defRPr/>
            </a:pPr>
            <a:r>
              <a:rPr lang="fr-CA" dirty="0" smtClean="0">
                <a:solidFill>
                  <a:schemeClr val="tx1">
                    <a:lumMod val="75000"/>
                    <a:lumOff val="25000"/>
                  </a:schemeClr>
                </a:solidFill>
              </a:rPr>
              <a:t>* </a:t>
            </a:r>
            <a:r>
              <a:rPr lang="fr-CA" sz="4400" dirty="0" smtClean="0">
                <a:solidFill>
                  <a:schemeClr val="tx1">
                    <a:lumMod val="75000"/>
                    <a:lumOff val="25000"/>
                  </a:schemeClr>
                </a:solidFill>
              </a:rPr>
              <a:t>Project Supervisor:</a:t>
            </a:r>
            <a:r>
              <a:rPr lang="fr-CA" dirty="0" smtClean="0">
                <a:solidFill>
                  <a:schemeClr val="tx1">
                    <a:lumMod val="75000"/>
                    <a:lumOff val="25000"/>
                  </a:schemeClr>
                </a:solidFill>
              </a:rPr>
              <a:t/>
            </a:r>
            <a:br>
              <a:rPr lang="fr-CA" dirty="0" smtClean="0">
                <a:solidFill>
                  <a:schemeClr val="tx1">
                    <a:lumMod val="75000"/>
                    <a:lumOff val="25000"/>
                  </a:schemeClr>
                </a:solidFill>
              </a:rPr>
            </a:br>
            <a:r>
              <a:rPr lang="fr-CA" dirty="0" smtClean="0">
                <a:solidFill>
                  <a:schemeClr val="tx1">
                    <a:lumMod val="75000"/>
                    <a:lumOff val="25000"/>
                  </a:schemeClr>
                </a:solidFill>
              </a:rPr>
              <a:t>ENG.Tamer Haddad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Gap Analysis</a:t>
            </a:r>
            <a:endParaRPr lang="en-US" dirty="0"/>
          </a:p>
        </p:txBody>
      </p:sp>
      <p:graphicFrame>
        <p:nvGraphicFramePr>
          <p:cNvPr id="4" name="Table 3"/>
          <p:cNvGraphicFramePr>
            <a:graphicFrameLocks noGrp="1"/>
          </p:cNvGraphicFramePr>
          <p:nvPr/>
        </p:nvGraphicFramePr>
        <p:xfrm>
          <a:off x="457200" y="1981200"/>
          <a:ext cx="8382000" cy="4503761"/>
        </p:xfrm>
        <a:graphic>
          <a:graphicData uri="http://schemas.openxmlformats.org/drawingml/2006/table">
            <a:tbl>
              <a:tblPr firstRow="1" bandRow="1">
                <a:tableStyleId>{5C22544A-7EE6-4342-B048-85BDC9FD1C3A}</a:tableStyleId>
              </a:tblPr>
              <a:tblGrid>
                <a:gridCol w="1814388"/>
                <a:gridCol w="1614612"/>
                <a:gridCol w="846750"/>
                <a:gridCol w="4106250"/>
              </a:tblGrid>
              <a:tr h="731635">
                <a:tc>
                  <a:txBody>
                    <a:bodyPr/>
                    <a:lstStyle/>
                    <a:p>
                      <a:pPr marL="0" marR="0" algn="ctr">
                        <a:lnSpc>
                          <a:spcPct val="110000"/>
                        </a:lnSpc>
                        <a:spcBef>
                          <a:spcPts val="0"/>
                        </a:spcBef>
                        <a:spcAft>
                          <a:spcPts val="800"/>
                        </a:spcAft>
                      </a:pPr>
                      <a:endParaRPr lang="en-US" sz="1800" dirty="0" smtClean="0">
                        <a:latin typeface="Times New Roman"/>
                        <a:ea typeface="Calibri"/>
                        <a:cs typeface="Times New Roman"/>
                      </a:endParaRPr>
                    </a:p>
                    <a:p>
                      <a:pPr marL="0" marR="0" algn="ctr">
                        <a:lnSpc>
                          <a:spcPct val="110000"/>
                        </a:lnSpc>
                        <a:spcBef>
                          <a:spcPts val="0"/>
                        </a:spcBef>
                        <a:spcAft>
                          <a:spcPts val="800"/>
                        </a:spcAft>
                      </a:pPr>
                      <a:r>
                        <a:rPr lang="en-US" sz="1800" dirty="0" smtClean="0">
                          <a:latin typeface="Times New Roman"/>
                          <a:ea typeface="Calibri"/>
                          <a:cs typeface="Times New Roman"/>
                        </a:rPr>
                        <a:t>Suggested </a:t>
                      </a:r>
                      <a:r>
                        <a:rPr lang="en-US" sz="1800" dirty="0">
                          <a:latin typeface="Times New Roman"/>
                          <a:ea typeface="Calibri"/>
                          <a:cs typeface="Times New Roman"/>
                        </a:rPr>
                        <a:t>action</a:t>
                      </a:r>
                      <a:endParaRPr lang="en-US" sz="1800" dirty="0">
                        <a:latin typeface="Times New Roman"/>
                        <a:ea typeface="Calibri"/>
                        <a:cs typeface="Arial"/>
                      </a:endParaRPr>
                    </a:p>
                  </a:txBody>
                  <a:tcPr marL="68580" marR="68580" marT="0" marB="0"/>
                </a:tc>
                <a:tc>
                  <a:txBody>
                    <a:bodyPr/>
                    <a:lstStyle/>
                    <a:p>
                      <a:pPr algn="ctr"/>
                      <a:endParaRPr lang="en-US" dirty="0" smtClean="0"/>
                    </a:p>
                    <a:p>
                      <a:pPr algn="ctr"/>
                      <a:r>
                        <a:rPr lang="en-US" sz="1800" b="1" kern="1200" dirty="0" smtClean="0">
                          <a:solidFill>
                            <a:schemeClr val="lt1"/>
                          </a:solidFill>
                          <a:latin typeface="+mn-lt"/>
                          <a:ea typeface="+mn-ea"/>
                          <a:cs typeface="+mn-cs"/>
                        </a:rPr>
                        <a:t>Notes</a:t>
                      </a:r>
                      <a:endParaRPr lang="en-US" sz="1800" dirty="0"/>
                    </a:p>
                  </a:txBody>
                  <a:tcPr/>
                </a:tc>
                <a:tc>
                  <a:txBody>
                    <a:bodyPr/>
                    <a:lstStyle/>
                    <a:p>
                      <a:pPr algn="ctr"/>
                      <a:endParaRPr lang="en-US" dirty="0" smtClean="0"/>
                    </a:p>
                    <a:p>
                      <a:pPr algn="ctr"/>
                      <a:r>
                        <a:rPr lang="en-US" dirty="0" smtClean="0"/>
                        <a:t>Gap</a:t>
                      </a:r>
                      <a:r>
                        <a:rPr lang="en-US" baseline="0" dirty="0" smtClean="0"/>
                        <a:t> %</a:t>
                      </a:r>
                      <a:endParaRPr lang="en-US" dirty="0"/>
                    </a:p>
                  </a:txBody>
                  <a:tcPr/>
                </a:tc>
                <a:tc>
                  <a:txBody>
                    <a:bodyPr/>
                    <a:lstStyle/>
                    <a:p>
                      <a:pPr algn="ctr"/>
                      <a:r>
                        <a:rPr lang="en-US" dirty="0" smtClean="0"/>
                        <a:t>Target</a:t>
                      </a:r>
                      <a:endParaRPr lang="en-US" dirty="0"/>
                    </a:p>
                  </a:txBody>
                  <a:tcPr/>
                </a:tc>
              </a:tr>
              <a:tr h="2852892">
                <a:tc>
                  <a:txBody>
                    <a:bodyPr/>
                    <a:lstStyle/>
                    <a:p>
                      <a:pPr marL="0" marR="0" algn="l">
                        <a:lnSpc>
                          <a:spcPct val="110000"/>
                        </a:lnSpc>
                        <a:spcBef>
                          <a:spcPts val="0"/>
                        </a:spcBef>
                        <a:spcAft>
                          <a:spcPts val="800"/>
                        </a:spcAft>
                      </a:pPr>
                      <a:r>
                        <a:rPr lang="en-US" sz="1800" kern="1200" dirty="0" smtClean="0">
                          <a:solidFill>
                            <a:schemeClr val="dk1"/>
                          </a:solidFill>
                          <a:latin typeface="+mn-lt"/>
                          <a:ea typeface="+mn-ea"/>
                          <a:cs typeface="+mn-cs"/>
                        </a:rPr>
                        <a:t>Make specific forecasting model for each area not only one in general  and determine the target for each </a:t>
                      </a:r>
                      <a:endParaRPr lang="en-US" sz="1200" dirty="0">
                        <a:latin typeface="Times New Roman"/>
                        <a:ea typeface="Calibri"/>
                        <a:cs typeface="Arial"/>
                      </a:endParaRPr>
                    </a:p>
                  </a:txBody>
                  <a:tcPr marL="68580" marR="68580" marT="0" marB="0"/>
                </a:tc>
                <a:tc>
                  <a:txBody>
                    <a:bodyPr/>
                    <a:lstStyle/>
                    <a:p>
                      <a:r>
                        <a:rPr lang="en-US" sz="1800" kern="1200" dirty="0" smtClean="0">
                          <a:solidFill>
                            <a:schemeClr val="dk1"/>
                          </a:solidFill>
                          <a:latin typeface="+mn-lt"/>
                          <a:ea typeface="+mn-ea"/>
                          <a:cs typeface="+mn-cs"/>
                        </a:rPr>
                        <a:t>West bank increase 12%</a:t>
                      </a:r>
                    </a:p>
                    <a:p>
                      <a:r>
                        <a:rPr lang="en-US" sz="1800" kern="1200" dirty="0" smtClean="0">
                          <a:solidFill>
                            <a:schemeClr val="dk1"/>
                          </a:solidFill>
                          <a:latin typeface="+mn-lt"/>
                          <a:ea typeface="+mn-ea"/>
                          <a:cs typeface="+mn-cs"/>
                        </a:rPr>
                        <a:t>Jerusalem increase 46&amp;</a:t>
                      </a:r>
                    </a:p>
                    <a:p>
                      <a:r>
                        <a:rPr lang="en-US" sz="1800" kern="1200" dirty="0" smtClean="0">
                          <a:solidFill>
                            <a:schemeClr val="dk1"/>
                          </a:solidFill>
                          <a:latin typeface="+mn-lt"/>
                          <a:ea typeface="+mn-ea"/>
                          <a:cs typeface="+mn-cs"/>
                        </a:rPr>
                        <a:t>48 area decrease 80%</a:t>
                      </a:r>
                    </a:p>
                    <a:p>
                      <a:r>
                        <a:rPr lang="en-US" sz="1800" kern="1200" dirty="0" smtClean="0">
                          <a:solidFill>
                            <a:schemeClr val="dk1"/>
                          </a:solidFill>
                          <a:latin typeface="+mn-lt"/>
                          <a:ea typeface="+mn-ea"/>
                          <a:cs typeface="+mn-cs"/>
                        </a:rPr>
                        <a:t>Gaza decrease </a:t>
                      </a:r>
                      <a:endParaRPr lang="en-US" sz="1600" dirty="0"/>
                    </a:p>
                  </a:txBody>
                  <a:tcPr/>
                </a:tc>
                <a:tc>
                  <a:txBody>
                    <a:bodyPr/>
                    <a:lstStyle/>
                    <a:p>
                      <a:pPr>
                        <a:buFont typeface="Wingdings" pitchFamily="2" charset="2"/>
                        <a:buNone/>
                      </a:pPr>
                      <a:endParaRPr lang="en-US" dirty="0" smtClean="0"/>
                    </a:p>
                    <a:p>
                      <a:pPr algn="ctr">
                        <a:buFont typeface="Wingdings" pitchFamily="2" charset="2"/>
                        <a:buNone/>
                      </a:pPr>
                      <a:r>
                        <a:rPr lang="en-US" sz="1800" kern="1200" dirty="0" smtClean="0">
                          <a:solidFill>
                            <a:schemeClr val="dk1"/>
                          </a:solidFill>
                          <a:latin typeface="+mn-lt"/>
                          <a:ea typeface="+mn-ea"/>
                          <a:cs typeface="+mn-cs"/>
                        </a:rPr>
                        <a:t>15%</a:t>
                      </a:r>
                      <a:endParaRPr lang="en-US" dirty="0"/>
                    </a:p>
                  </a:txBody>
                  <a:tcPr/>
                </a:tc>
                <a:tc>
                  <a:txBody>
                    <a:bodyPr/>
                    <a:lstStyle/>
                    <a:p>
                      <a:pPr algn="r" rtl="1"/>
                      <a:r>
                        <a:rPr lang="ar-SA" sz="1800" kern="1200" dirty="0" smtClean="0">
                          <a:solidFill>
                            <a:schemeClr val="dk1"/>
                          </a:solidFill>
                          <a:latin typeface="+mn-lt"/>
                          <a:ea typeface="+mn-ea"/>
                          <a:cs typeface="+mn-cs"/>
                        </a:rPr>
                        <a:t>- تحقيق هدف المبيعات </a:t>
                      </a:r>
                      <a:endParaRPr lang="en-US" sz="1800" kern="1200" dirty="0" smtClean="0">
                        <a:solidFill>
                          <a:schemeClr val="dk1"/>
                        </a:solidFill>
                        <a:latin typeface="+mn-lt"/>
                        <a:ea typeface="+mn-ea"/>
                        <a:cs typeface="+mn-cs"/>
                      </a:endParaRPr>
                    </a:p>
                    <a:p>
                      <a:pPr algn="r"/>
                      <a:r>
                        <a:rPr lang="ar-SA" sz="1800" kern="1200" dirty="0" smtClean="0">
                          <a:solidFill>
                            <a:schemeClr val="dk1"/>
                          </a:solidFill>
                          <a:latin typeface="+mn-lt"/>
                          <a:ea typeface="+mn-ea"/>
                          <a:cs typeface="+mn-cs"/>
                        </a:rPr>
                        <a:t>13628 طن لعام 2013 بزيادة 12% عن عام 2012 , وقياس الانحراف عن التوقع الموضح في مقترح موازنة المبيعات شهريا</a:t>
                      </a:r>
                      <a:endParaRPr lang="en-US" dirty="0"/>
                    </a:p>
                  </a:txBody>
                  <a:tcPr/>
                </a:tc>
              </a:tr>
              <a:tr h="919234">
                <a:tc>
                  <a:txBody>
                    <a:bodyPr/>
                    <a:lstStyle/>
                    <a:p>
                      <a:pPr>
                        <a:buFont typeface="Wingdings" pitchFamily="2" charset="2"/>
                        <a:buNone/>
                      </a:pPr>
                      <a:r>
                        <a:rPr lang="ar-SA" dirty="0" smtClean="0"/>
                        <a:t> </a:t>
                      </a:r>
                      <a:endParaRPr lang="en-US" dirty="0"/>
                    </a:p>
                  </a:txBody>
                  <a:tcPr/>
                </a:tc>
                <a:tc>
                  <a:txBody>
                    <a:bodyPr/>
                    <a:lstStyle/>
                    <a:p>
                      <a:pPr>
                        <a:buFont typeface="Wingdings" pitchFamily="2" charset="2"/>
                        <a:buNone/>
                      </a:pPr>
                      <a:r>
                        <a:rPr lang="ar-SA" dirty="0" smtClean="0"/>
                        <a:t> </a:t>
                      </a:r>
                      <a:endParaRPr lang="en-US" dirty="0"/>
                    </a:p>
                  </a:txBody>
                  <a:tcPr/>
                </a:tc>
                <a:tc>
                  <a:txBody>
                    <a:bodyPr/>
                    <a:lstStyle/>
                    <a:p>
                      <a:endParaRPr lang="en-US" dirty="0"/>
                    </a:p>
                  </a:txBody>
                  <a:tcPr/>
                </a:tc>
                <a:tc>
                  <a:txBody>
                    <a:bodyPr/>
                    <a:lstStyle/>
                    <a:p>
                      <a:pPr algn="r"/>
                      <a:endParaRPr lang="en-US" dirty="0"/>
                    </a:p>
                  </a:txBody>
                  <a:tcPr/>
                </a:tc>
              </a:tr>
            </a:tbl>
          </a:graphicData>
        </a:graphic>
      </p:graphicFrame>
      <p:sp>
        <p:nvSpPr>
          <p:cNvPr id="5" name="Rectangle 4"/>
          <p:cNvSpPr/>
          <p:nvPr/>
        </p:nvSpPr>
        <p:spPr>
          <a:xfrm>
            <a:off x="3352800" y="1295400"/>
            <a:ext cx="2133918" cy="369332"/>
          </a:xfrm>
          <a:prstGeom prst="rect">
            <a:avLst/>
          </a:prstGeom>
        </p:spPr>
        <p:txBody>
          <a:bodyPr wrap="none">
            <a:spAutoFit/>
          </a:bodyPr>
          <a:lstStyle/>
          <a:p>
            <a:pPr algn="ctr"/>
            <a:r>
              <a:rPr lang="en-US" b="1" dirty="0" smtClean="0">
                <a:solidFill>
                  <a:schemeClr val="accent6">
                    <a:lumMod val="75000"/>
                  </a:schemeClr>
                </a:solidFill>
              </a:rPr>
              <a:t>Sales Department</a:t>
            </a:r>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Gap Analysis</a:t>
            </a:r>
            <a:endParaRPr lang="en-US" dirty="0"/>
          </a:p>
        </p:txBody>
      </p:sp>
      <p:sp>
        <p:nvSpPr>
          <p:cNvPr id="4" name="Rectangle 3"/>
          <p:cNvSpPr/>
          <p:nvPr/>
        </p:nvSpPr>
        <p:spPr>
          <a:xfrm>
            <a:off x="3429000" y="1295400"/>
            <a:ext cx="2133918" cy="369332"/>
          </a:xfrm>
          <a:prstGeom prst="rect">
            <a:avLst/>
          </a:prstGeom>
        </p:spPr>
        <p:txBody>
          <a:bodyPr wrap="none">
            <a:spAutoFit/>
          </a:bodyPr>
          <a:lstStyle/>
          <a:p>
            <a:pPr algn="ctr"/>
            <a:r>
              <a:rPr lang="en-US" b="1" dirty="0" smtClean="0">
                <a:solidFill>
                  <a:schemeClr val="accent6">
                    <a:lumMod val="75000"/>
                  </a:schemeClr>
                </a:solidFill>
              </a:rPr>
              <a:t>Sales Department</a:t>
            </a:r>
            <a:endParaRPr lang="en-US" b="1" dirty="0">
              <a:solidFill>
                <a:schemeClr val="accent6">
                  <a:lumMod val="75000"/>
                </a:schemeClr>
              </a:solidFill>
            </a:endParaRPr>
          </a:p>
        </p:txBody>
      </p:sp>
      <p:graphicFrame>
        <p:nvGraphicFramePr>
          <p:cNvPr id="5" name="Chart 4"/>
          <p:cNvGraphicFramePr/>
          <p:nvPr/>
        </p:nvGraphicFramePr>
        <p:xfrm>
          <a:off x="1219200" y="1905000"/>
          <a:ext cx="61722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47800" y="5715000"/>
            <a:ext cx="5562600" cy="646331"/>
          </a:xfrm>
          <a:prstGeom prst="rect">
            <a:avLst/>
          </a:prstGeom>
          <a:noFill/>
        </p:spPr>
        <p:txBody>
          <a:bodyPr wrap="square" rtlCol="0">
            <a:spAutoFit/>
          </a:bodyPr>
          <a:lstStyle/>
          <a:p>
            <a:pPr algn="ctr"/>
            <a:r>
              <a:rPr lang="en-US" b="1" dirty="0" smtClean="0">
                <a:solidFill>
                  <a:srgbClr val="C00000"/>
                </a:solidFill>
              </a:rPr>
              <a:t>The actual performance of sales departments</a:t>
            </a:r>
          </a:p>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Gap Analysis</a:t>
            </a:r>
            <a:endParaRPr lang="en-US" dirty="0"/>
          </a:p>
        </p:txBody>
      </p:sp>
      <p:sp>
        <p:nvSpPr>
          <p:cNvPr id="8" name="Content Placeholder 7"/>
          <p:cNvSpPr>
            <a:spLocks noGrp="1"/>
          </p:cNvSpPr>
          <p:nvPr>
            <p:ph idx="1"/>
          </p:nvPr>
        </p:nvSpPr>
        <p:spPr>
          <a:xfrm>
            <a:off x="457200" y="1828800"/>
            <a:ext cx="8229600" cy="4297363"/>
          </a:xfrm>
        </p:spPr>
        <p:txBody>
          <a:bodyPr/>
          <a:lstStyle/>
          <a:p>
            <a:r>
              <a:rPr lang="en-US" sz="2800" dirty="0" smtClean="0"/>
              <a:t>The goals setting procedure (SMART) not taken into consideration .</a:t>
            </a:r>
          </a:p>
          <a:p>
            <a:pPr>
              <a:buNone/>
            </a:pPr>
            <a:endParaRPr lang="en-US" sz="2800" dirty="0" smtClean="0"/>
          </a:p>
          <a:p>
            <a:r>
              <a:rPr lang="en-US" sz="2800" dirty="0" smtClean="0"/>
              <a:t>The forecasting model didn’t take into consideration the specialist for each area and the seasonality in customer demand .</a:t>
            </a:r>
          </a:p>
          <a:p>
            <a:endParaRPr lang="en-US" sz="2800" dirty="0" smtClean="0"/>
          </a:p>
          <a:p>
            <a:pPr lvl="0"/>
            <a:r>
              <a:rPr lang="en-US" sz="2800" dirty="0" smtClean="0"/>
              <a:t>The admintration of sales department ignore the developments goals.</a:t>
            </a:r>
          </a:p>
          <a:p>
            <a:endParaRPr lang="en-US" sz="2800" dirty="0"/>
          </a:p>
        </p:txBody>
      </p:sp>
      <p:sp>
        <p:nvSpPr>
          <p:cNvPr id="4" name="Rectangle 3"/>
          <p:cNvSpPr/>
          <p:nvPr/>
        </p:nvSpPr>
        <p:spPr>
          <a:xfrm>
            <a:off x="3429000" y="1295400"/>
            <a:ext cx="2133918" cy="369332"/>
          </a:xfrm>
          <a:prstGeom prst="rect">
            <a:avLst/>
          </a:prstGeom>
        </p:spPr>
        <p:txBody>
          <a:bodyPr wrap="none">
            <a:spAutoFit/>
          </a:bodyPr>
          <a:lstStyle/>
          <a:p>
            <a:pPr algn="ctr"/>
            <a:r>
              <a:rPr lang="en-US" b="1" dirty="0" smtClean="0">
                <a:solidFill>
                  <a:schemeClr val="accent6">
                    <a:lumMod val="75000"/>
                  </a:schemeClr>
                </a:solidFill>
              </a:rPr>
              <a:t>Sales Department</a:t>
            </a:r>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Gap Analysis</a:t>
            </a:r>
            <a:endParaRPr lang="en-US" dirty="0"/>
          </a:p>
        </p:txBody>
      </p:sp>
      <p:sp>
        <p:nvSpPr>
          <p:cNvPr id="4" name="Rectangle 3"/>
          <p:cNvSpPr/>
          <p:nvPr/>
        </p:nvSpPr>
        <p:spPr>
          <a:xfrm>
            <a:off x="3025044" y="1295400"/>
            <a:ext cx="2941832" cy="369332"/>
          </a:xfrm>
          <a:prstGeom prst="rect">
            <a:avLst/>
          </a:prstGeom>
        </p:spPr>
        <p:txBody>
          <a:bodyPr wrap="none">
            <a:spAutoFit/>
          </a:bodyPr>
          <a:lstStyle/>
          <a:p>
            <a:pPr algn="ctr"/>
            <a:r>
              <a:rPr lang="en-US" b="1" dirty="0" smtClean="0">
                <a:solidFill>
                  <a:schemeClr val="accent6">
                    <a:lumMod val="75000"/>
                  </a:schemeClr>
                </a:solidFill>
              </a:rPr>
              <a:t>Procurement Department</a:t>
            </a:r>
            <a:endParaRPr lang="en-US" b="1" dirty="0">
              <a:solidFill>
                <a:schemeClr val="accent6">
                  <a:lumMod val="75000"/>
                </a:schemeClr>
              </a:solidFill>
            </a:endParaRPr>
          </a:p>
        </p:txBody>
      </p:sp>
      <p:graphicFrame>
        <p:nvGraphicFramePr>
          <p:cNvPr id="5" name="Table 4"/>
          <p:cNvGraphicFramePr>
            <a:graphicFrameLocks noGrp="1"/>
          </p:cNvGraphicFramePr>
          <p:nvPr/>
        </p:nvGraphicFramePr>
        <p:xfrm>
          <a:off x="457200" y="1981200"/>
          <a:ext cx="8382000" cy="4503761"/>
        </p:xfrm>
        <a:graphic>
          <a:graphicData uri="http://schemas.openxmlformats.org/drawingml/2006/table">
            <a:tbl>
              <a:tblPr firstRow="1" bandRow="1">
                <a:tableStyleId>{5C22544A-7EE6-4342-B048-85BDC9FD1C3A}</a:tableStyleId>
              </a:tblPr>
              <a:tblGrid>
                <a:gridCol w="1814388"/>
                <a:gridCol w="1614612"/>
                <a:gridCol w="846750"/>
                <a:gridCol w="4106250"/>
              </a:tblGrid>
              <a:tr h="731635">
                <a:tc>
                  <a:txBody>
                    <a:bodyPr/>
                    <a:lstStyle/>
                    <a:p>
                      <a:pPr marL="0" marR="0" algn="ctr">
                        <a:lnSpc>
                          <a:spcPct val="110000"/>
                        </a:lnSpc>
                        <a:spcBef>
                          <a:spcPts val="0"/>
                        </a:spcBef>
                        <a:spcAft>
                          <a:spcPts val="800"/>
                        </a:spcAft>
                      </a:pPr>
                      <a:endParaRPr lang="en-US" sz="1800" dirty="0" smtClean="0">
                        <a:latin typeface="Times New Roman"/>
                        <a:ea typeface="Calibri"/>
                        <a:cs typeface="Times New Roman"/>
                      </a:endParaRPr>
                    </a:p>
                    <a:p>
                      <a:pPr marL="0" marR="0" algn="ctr">
                        <a:lnSpc>
                          <a:spcPct val="110000"/>
                        </a:lnSpc>
                        <a:spcBef>
                          <a:spcPts val="0"/>
                        </a:spcBef>
                        <a:spcAft>
                          <a:spcPts val="800"/>
                        </a:spcAft>
                      </a:pPr>
                      <a:r>
                        <a:rPr lang="en-US" sz="1800" dirty="0" smtClean="0">
                          <a:latin typeface="Times New Roman"/>
                          <a:ea typeface="Calibri"/>
                          <a:cs typeface="Times New Roman"/>
                        </a:rPr>
                        <a:t>Suggested </a:t>
                      </a:r>
                      <a:r>
                        <a:rPr lang="en-US" sz="1800" dirty="0">
                          <a:latin typeface="Times New Roman"/>
                          <a:ea typeface="Calibri"/>
                          <a:cs typeface="Times New Roman"/>
                        </a:rPr>
                        <a:t>action</a:t>
                      </a:r>
                      <a:endParaRPr lang="en-US" sz="1800" dirty="0">
                        <a:latin typeface="Times New Roman"/>
                        <a:ea typeface="Calibri"/>
                        <a:cs typeface="Arial"/>
                      </a:endParaRPr>
                    </a:p>
                  </a:txBody>
                  <a:tcPr marL="68580" marR="68580" marT="0" marB="0"/>
                </a:tc>
                <a:tc>
                  <a:txBody>
                    <a:bodyPr/>
                    <a:lstStyle/>
                    <a:p>
                      <a:pPr algn="ctr"/>
                      <a:endParaRPr lang="en-US" dirty="0" smtClean="0"/>
                    </a:p>
                    <a:p>
                      <a:pPr algn="ctr"/>
                      <a:r>
                        <a:rPr lang="en-US" sz="1800" b="1" kern="1200" dirty="0" smtClean="0">
                          <a:solidFill>
                            <a:schemeClr val="lt1"/>
                          </a:solidFill>
                          <a:latin typeface="+mn-lt"/>
                          <a:ea typeface="+mn-ea"/>
                          <a:cs typeface="+mn-cs"/>
                        </a:rPr>
                        <a:t>Notes</a:t>
                      </a:r>
                      <a:endParaRPr lang="en-US" sz="1800" dirty="0"/>
                    </a:p>
                  </a:txBody>
                  <a:tcPr/>
                </a:tc>
                <a:tc>
                  <a:txBody>
                    <a:bodyPr/>
                    <a:lstStyle/>
                    <a:p>
                      <a:pPr algn="ctr"/>
                      <a:endParaRPr lang="en-US" dirty="0" smtClean="0"/>
                    </a:p>
                    <a:p>
                      <a:pPr algn="ctr"/>
                      <a:r>
                        <a:rPr lang="en-US" dirty="0" smtClean="0"/>
                        <a:t>Gap</a:t>
                      </a:r>
                      <a:r>
                        <a:rPr lang="en-US" baseline="0" dirty="0" smtClean="0"/>
                        <a:t> %</a:t>
                      </a:r>
                      <a:endParaRPr lang="en-US" dirty="0"/>
                    </a:p>
                  </a:txBody>
                  <a:tcPr/>
                </a:tc>
                <a:tc>
                  <a:txBody>
                    <a:bodyPr/>
                    <a:lstStyle/>
                    <a:p>
                      <a:pPr algn="ctr"/>
                      <a:r>
                        <a:rPr lang="en-US" dirty="0" smtClean="0"/>
                        <a:t>Target</a:t>
                      </a:r>
                      <a:endParaRPr lang="en-US" dirty="0"/>
                    </a:p>
                  </a:txBody>
                  <a:tcPr/>
                </a:tc>
              </a:tr>
              <a:tr h="2852892">
                <a:tc>
                  <a:txBody>
                    <a:bodyPr/>
                    <a:lstStyle/>
                    <a:p>
                      <a:pPr marL="0" marR="0" algn="l">
                        <a:lnSpc>
                          <a:spcPct val="110000"/>
                        </a:lnSpc>
                        <a:spcBef>
                          <a:spcPts val="0"/>
                        </a:spcBef>
                        <a:spcAft>
                          <a:spcPts val="800"/>
                        </a:spcAft>
                      </a:pPr>
                      <a:r>
                        <a:rPr lang="en-US" sz="1800" kern="1200" dirty="0" smtClean="0">
                          <a:solidFill>
                            <a:schemeClr val="dk1"/>
                          </a:solidFill>
                          <a:latin typeface="+mn-lt"/>
                          <a:ea typeface="+mn-ea"/>
                          <a:cs typeface="+mn-cs"/>
                        </a:rPr>
                        <a:t>Discuss the specifications with other departments.</a:t>
                      </a:r>
                      <a:endParaRPr lang="en-US" sz="1200" dirty="0">
                        <a:latin typeface="Times New Roman"/>
                        <a:ea typeface="Calibri"/>
                        <a:cs typeface="Arial"/>
                      </a:endParaRPr>
                    </a:p>
                  </a:txBody>
                  <a:tcPr marL="68580" marR="68580" marT="0" marB="0"/>
                </a:tc>
                <a:tc>
                  <a:txBody>
                    <a:bodyPr/>
                    <a:lstStyle/>
                    <a:p>
                      <a:r>
                        <a:rPr lang="en-US" sz="1800" kern="1200" dirty="0" smtClean="0">
                          <a:solidFill>
                            <a:schemeClr val="dk1"/>
                          </a:solidFill>
                          <a:latin typeface="+mn-lt"/>
                          <a:ea typeface="+mn-ea"/>
                          <a:cs typeface="+mn-cs"/>
                        </a:rPr>
                        <a:t>A lack of coordination and follow-up with other departments.</a:t>
                      </a:r>
                      <a:endParaRPr lang="en-US" sz="1600" dirty="0"/>
                    </a:p>
                  </a:txBody>
                  <a:tcPr/>
                </a:tc>
                <a:tc>
                  <a:txBody>
                    <a:bodyPr/>
                    <a:lstStyle/>
                    <a:p>
                      <a:pPr>
                        <a:buFont typeface="Wingdings" pitchFamily="2" charset="2"/>
                        <a:buNone/>
                      </a:pPr>
                      <a:endParaRPr lang="en-US" dirty="0" smtClean="0"/>
                    </a:p>
                    <a:p>
                      <a:pPr algn="ctr">
                        <a:buFont typeface="Wingdings" pitchFamily="2" charset="2"/>
                        <a:buNone/>
                      </a:pPr>
                      <a:r>
                        <a:rPr lang="en-US" sz="1800" kern="1200" dirty="0" smtClean="0">
                          <a:solidFill>
                            <a:schemeClr val="dk1"/>
                          </a:solidFill>
                          <a:latin typeface="+mn-lt"/>
                          <a:ea typeface="+mn-ea"/>
                          <a:cs typeface="+mn-cs"/>
                        </a:rPr>
                        <a:t>40%</a:t>
                      </a:r>
                      <a:endParaRPr lang="en-US" dirty="0"/>
                    </a:p>
                  </a:txBody>
                  <a:tcPr/>
                </a:tc>
                <a:tc>
                  <a:txBody>
                    <a:bodyPr/>
                    <a:lstStyle/>
                    <a:p>
                      <a:pPr algn="r" rtl="1"/>
                      <a:r>
                        <a:rPr lang="ar-SA" sz="1800" kern="1200" dirty="0" smtClean="0">
                          <a:solidFill>
                            <a:schemeClr val="dk1"/>
                          </a:solidFill>
                          <a:latin typeface="+mn-lt"/>
                          <a:ea typeface="+mn-ea"/>
                          <a:cs typeface="+mn-cs"/>
                        </a:rPr>
                        <a:t>- توصيف جميع المواد المشتراة.</a:t>
                      </a:r>
                      <a:endParaRPr lang="en-US" dirty="0"/>
                    </a:p>
                  </a:txBody>
                  <a:tcPr/>
                </a:tc>
              </a:tr>
              <a:tr h="919234">
                <a:tc>
                  <a:txBody>
                    <a:bodyPr/>
                    <a:lstStyle/>
                    <a:p>
                      <a:pPr>
                        <a:buFont typeface="Wingdings" pitchFamily="2" charset="2"/>
                        <a:buNone/>
                      </a:pPr>
                      <a:r>
                        <a:rPr lang="ar-SA" dirty="0" smtClean="0"/>
                        <a:t> </a:t>
                      </a:r>
                      <a:endParaRPr lang="en-US" dirty="0"/>
                    </a:p>
                  </a:txBody>
                  <a:tcPr/>
                </a:tc>
                <a:tc>
                  <a:txBody>
                    <a:bodyPr/>
                    <a:lstStyle/>
                    <a:p>
                      <a:pPr>
                        <a:buFont typeface="Wingdings" pitchFamily="2" charset="2"/>
                        <a:buNone/>
                      </a:pPr>
                      <a:r>
                        <a:rPr lang="ar-SA" dirty="0" smtClean="0"/>
                        <a:t> </a:t>
                      </a:r>
                      <a:endParaRPr lang="en-US" dirty="0"/>
                    </a:p>
                  </a:txBody>
                  <a:tcPr/>
                </a:tc>
                <a:tc>
                  <a:txBody>
                    <a:bodyPr/>
                    <a:lstStyle/>
                    <a:p>
                      <a:endParaRPr lang="en-US" dirty="0"/>
                    </a:p>
                  </a:txBody>
                  <a:tcPr/>
                </a:tc>
                <a:tc>
                  <a:txBody>
                    <a:bodyPr/>
                    <a:lstStyle/>
                    <a:p>
                      <a:pPr algn="r"/>
                      <a:endParaRPr 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Gap Analysis</a:t>
            </a:r>
            <a:endParaRPr lang="en-US" dirty="0"/>
          </a:p>
        </p:txBody>
      </p:sp>
      <p:sp>
        <p:nvSpPr>
          <p:cNvPr id="4" name="Rectangle 3"/>
          <p:cNvSpPr/>
          <p:nvPr/>
        </p:nvSpPr>
        <p:spPr>
          <a:xfrm>
            <a:off x="3025044" y="1295400"/>
            <a:ext cx="2941832" cy="369332"/>
          </a:xfrm>
          <a:prstGeom prst="rect">
            <a:avLst/>
          </a:prstGeom>
        </p:spPr>
        <p:txBody>
          <a:bodyPr wrap="none">
            <a:spAutoFit/>
          </a:bodyPr>
          <a:lstStyle/>
          <a:p>
            <a:pPr algn="ctr"/>
            <a:r>
              <a:rPr lang="en-US" b="1" dirty="0" smtClean="0">
                <a:solidFill>
                  <a:schemeClr val="accent6">
                    <a:lumMod val="75000"/>
                  </a:schemeClr>
                </a:solidFill>
              </a:rPr>
              <a:t>Procurement Department</a:t>
            </a:r>
            <a:endParaRPr lang="en-US" b="1" dirty="0">
              <a:solidFill>
                <a:schemeClr val="accent6">
                  <a:lumMod val="75000"/>
                </a:schemeClr>
              </a:solidFill>
            </a:endParaRPr>
          </a:p>
        </p:txBody>
      </p:sp>
      <p:graphicFrame>
        <p:nvGraphicFramePr>
          <p:cNvPr id="5" name="Chart 4"/>
          <p:cNvGraphicFramePr/>
          <p:nvPr/>
        </p:nvGraphicFramePr>
        <p:xfrm>
          <a:off x="1066800" y="2209800"/>
          <a:ext cx="66294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19200" y="5791200"/>
            <a:ext cx="6477000" cy="646331"/>
          </a:xfrm>
          <a:prstGeom prst="rect">
            <a:avLst/>
          </a:prstGeom>
          <a:noFill/>
        </p:spPr>
        <p:txBody>
          <a:bodyPr wrap="square" rtlCol="0">
            <a:spAutoFit/>
          </a:bodyPr>
          <a:lstStyle/>
          <a:p>
            <a:pPr algn="ctr"/>
            <a:r>
              <a:rPr lang="en-US" b="1" dirty="0" smtClean="0">
                <a:solidFill>
                  <a:srgbClr val="C00000"/>
                </a:solidFill>
              </a:rPr>
              <a:t>The actual performance  of the procurement department</a:t>
            </a:r>
          </a:p>
          <a:p>
            <a:pPr algn="ct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Gap Analysis</a:t>
            </a:r>
            <a:endParaRPr lang="en-US" dirty="0"/>
          </a:p>
        </p:txBody>
      </p:sp>
      <p:sp>
        <p:nvSpPr>
          <p:cNvPr id="8" name="Content Placeholder 7"/>
          <p:cNvSpPr>
            <a:spLocks noGrp="1"/>
          </p:cNvSpPr>
          <p:nvPr>
            <p:ph idx="1"/>
          </p:nvPr>
        </p:nvSpPr>
        <p:spPr>
          <a:xfrm>
            <a:off x="457200" y="1981200"/>
            <a:ext cx="8458200" cy="4525963"/>
          </a:xfrm>
        </p:spPr>
        <p:txBody>
          <a:bodyPr/>
          <a:lstStyle/>
          <a:p>
            <a:r>
              <a:rPr lang="en-US" sz="2800" dirty="0" smtClean="0"/>
              <a:t>No clear criteria for vender evaluation process.</a:t>
            </a:r>
          </a:p>
          <a:p>
            <a:endParaRPr lang="en-US" sz="2800" dirty="0" smtClean="0"/>
          </a:p>
          <a:p>
            <a:pPr lvl="0"/>
            <a:r>
              <a:rPr lang="en-US" sz="2800" dirty="0" smtClean="0"/>
              <a:t>No well identification for the purchasing policies</a:t>
            </a:r>
          </a:p>
          <a:p>
            <a:pPr lvl="0">
              <a:buNone/>
            </a:pPr>
            <a:r>
              <a:rPr lang="en-US" sz="2800" dirty="0" smtClean="0"/>
              <a:t>(direct purchasing , request for quotation . bidding process).</a:t>
            </a:r>
          </a:p>
          <a:p>
            <a:pPr lvl="0">
              <a:buNone/>
            </a:pPr>
            <a:endParaRPr lang="en-US" sz="2800" dirty="0" smtClean="0"/>
          </a:p>
          <a:p>
            <a:pPr lvl="0"/>
            <a:r>
              <a:rPr lang="en-US" sz="2800" dirty="0" smtClean="0"/>
              <a:t>No characterization of used materials. </a:t>
            </a:r>
          </a:p>
          <a:p>
            <a:pPr lvl="0"/>
            <a:r>
              <a:rPr lang="en-US" sz="2800" dirty="0" smtClean="0"/>
              <a:t>Lack in required material.</a:t>
            </a:r>
          </a:p>
          <a:p>
            <a:pPr>
              <a:buNone/>
            </a:pPr>
            <a:endParaRPr lang="en-US" sz="2800" dirty="0" smtClean="0"/>
          </a:p>
          <a:p>
            <a:pPr lvl="0">
              <a:buNone/>
            </a:pPr>
            <a:endParaRPr lang="en-US" sz="2800" dirty="0" smtClean="0"/>
          </a:p>
          <a:p>
            <a:endParaRPr lang="en-US" sz="2800" dirty="0"/>
          </a:p>
        </p:txBody>
      </p:sp>
      <p:sp>
        <p:nvSpPr>
          <p:cNvPr id="4" name="Rectangle 3"/>
          <p:cNvSpPr/>
          <p:nvPr/>
        </p:nvSpPr>
        <p:spPr>
          <a:xfrm>
            <a:off x="3025044" y="1295400"/>
            <a:ext cx="2941832" cy="369332"/>
          </a:xfrm>
          <a:prstGeom prst="rect">
            <a:avLst/>
          </a:prstGeom>
        </p:spPr>
        <p:txBody>
          <a:bodyPr wrap="none">
            <a:spAutoFit/>
          </a:bodyPr>
          <a:lstStyle/>
          <a:p>
            <a:pPr algn="ctr"/>
            <a:r>
              <a:rPr lang="en-US" b="1" dirty="0" smtClean="0">
                <a:solidFill>
                  <a:schemeClr val="accent6">
                    <a:lumMod val="75000"/>
                  </a:schemeClr>
                </a:solidFill>
              </a:rPr>
              <a:t>Procurement Department</a:t>
            </a:r>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Gap Analysis</a:t>
            </a:r>
            <a:endParaRPr lang="en-US" dirty="0"/>
          </a:p>
        </p:txBody>
      </p:sp>
      <p:sp>
        <p:nvSpPr>
          <p:cNvPr id="4" name="Rectangle 3"/>
          <p:cNvSpPr/>
          <p:nvPr/>
        </p:nvSpPr>
        <p:spPr>
          <a:xfrm>
            <a:off x="3080636" y="1295400"/>
            <a:ext cx="2830648" cy="369332"/>
          </a:xfrm>
          <a:prstGeom prst="rect">
            <a:avLst/>
          </a:prstGeom>
        </p:spPr>
        <p:txBody>
          <a:bodyPr wrap="none">
            <a:spAutoFit/>
          </a:bodyPr>
          <a:lstStyle/>
          <a:p>
            <a:pPr algn="ctr"/>
            <a:r>
              <a:rPr lang="en-US" b="1" dirty="0" smtClean="0">
                <a:solidFill>
                  <a:schemeClr val="accent6">
                    <a:lumMod val="75000"/>
                  </a:schemeClr>
                </a:solidFill>
              </a:rPr>
              <a:t>Warehouse  Department</a:t>
            </a:r>
            <a:endParaRPr lang="en-US" b="1" dirty="0">
              <a:solidFill>
                <a:schemeClr val="accent6">
                  <a:lumMod val="75000"/>
                </a:schemeClr>
              </a:solidFill>
            </a:endParaRPr>
          </a:p>
        </p:txBody>
      </p:sp>
      <p:graphicFrame>
        <p:nvGraphicFramePr>
          <p:cNvPr id="5" name="Table 4"/>
          <p:cNvGraphicFramePr>
            <a:graphicFrameLocks noGrp="1"/>
          </p:cNvGraphicFramePr>
          <p:nvPr/>
        </p:nvGraphicFramePr>
        <p:xfrm>
          <a:off x="457200" y="1981200"/>
          <a:ext cx="8382000" cy="4503761"/>
        </p:xfrm>
        <a:graphic>
          <a:graphicData uri="http://schemas.openxmlformats.org/drawingml/2006/table">
            <a:tbl>
              <a:tblPr firstRow="1" bandRow="1">
                <a:tableStyleId>{5C22544A-7EE6-4342-B048-85BDC9FD1C3A}</a:tableStyleId>
              </a:tblPr>
              <a:tblGrid>
                <a:gridCol w="1814388"/>
                <a:gridCol w="1614612"/>
                <a:gridCol w="846750"/>
                <a:gridCol w="4106250"/>
              </a:tblGrid>
              <a:tr h="731635">
                <a:tc>
                  <a:txBody>
                    <a:bodyPr/>
                    <a:lstStyle/>
                    <a:p>
                      <a:pPr marL="0" marR="0" algn="ctr">
                        <a:lnSpc>
                          <a:spcPct val="110000"/>
                        </a:lnSpc>
                        <a:spcBef>
                          <a:spcPts val="0"/>
                        </a:spcBef>
                        <a:spcAft>
                          <a:spcPts val="800"/>
                        </a:spcAft>
                      </a:pPr>
                      <a:endParaRPr lang="en-US" sz="1800" dirty="0" smtClean="0">
                        <a:latin typeface="Times New Roman"/>
                        <a:ea typeface="Calibri"/>
                        <a:cs typeface="Times New Roman"/>
                      </a:endParaRPr>
                    </a:p>
                    <a:p>
                      <a:pPr marL="0" marR="0" algn="ctr">
                        <a:lnSpc>
                          <a:spcPct val="110000"/>
                        </a:lnSpc>
                        <a:spcBef>
                          <a:spcPts val="0"/>
                        </a:spcBef>
                        <a:spcAft>
                          <a:spcPts val="800"/>
                        </a:spcAft>
                      </a:pPr>
                      <a:r>
                        <a:rPr lang="en-US" sz="1800" dirty="0" smtClean="0">
                          <a:latin typeface="Times New Roman"/>
                          <a:ea typeface="Calibri"/>
                          <a:cs typeface="Times New Roman"/>
                        </a:rPr>
                        <a:t>Suggested </a:t>
                      </a:r>
                      <a:r>
                        <a:rPr lang="en-US" sz="1800" dirty="0">
                          <a:latin typeface="Times New Roman"/>
                          <a:ea typeface="Calibri"/>
                          <a:cs typeface="Times New Roman"/>
                        </a:rPr>
                        <a:t>action</a:t>
                      </a:r>
                      <a:endParaRPr lang="en-US" sz="1800" dirty="0">
                        <a:latin typeface="Times New Roman"/>
                        <a:ea typeface="Calibri"/>
                        <a:cs typeface="Arial"/>
                      </a:endParaRPr>
                    </a:p>
                  </a:txBody>
                  <a:tcPr marL="68580" marR="68580" marT="0" marB="0"/>
                </a:tc>
                <a:tc>
                  <a:txBody>
                    <a:bodyPr/>
                    <a:lstStyle/>
                    <a:p>
                      <a:pPr algn="ctr"/>
                      <a:endParaRPr lang="en-US" dirty="0" smtClean="0"/>
                    </a:p>
                    <a:p>
                      <a:pPr algn="ctr"/>
                      <a:r>
                        <a:rPr lang="en-US" sz="1800" b="1" kern="1200" dirty="0" smtClean="0">
                          <a:solidFill>
                            <a:schemeClr val="lt1"/>
                          </a:solidFill>
                          <a:latin typeface="+mn-lt"/>
                          <a:ea typeface="+mn-ea"/>
                          <a:cs typeface="+mn-cs"/>
                        </a:rPr>
                        <a:t>Notes</a:t>
                      </a:r>
                      <a:endParaRPr lang="en-US" sz="1800" dirty="0"/>
                    </a:p>
                  </a:txBody>
                  <a:tcPr/>
                </a:tc>
                <a:tc>
                  <a:txBody>
                    <a:bodyPr/>
                    <a:lstStyle/>
                    <a:p>
                      <a:pPr algn="ctr"/>
                      <a:endParaRPr lang="en-US" dirty="0" smtClean="0"/>
                    </a:p>
                    <a:p>
                      <a:pPr algn="ctr"/>
                      <a:r>
                        <a:rPr lang="en-US" dirty="0" smtClean="0"/>
                        <a:t>Gap</a:t>
                      </a:r>
                      <a:r>
                        <a:rPr lang="en-US" baseline="0" dirty="0" smtClean="0"/>
                        <a:t> %</a:t>
                      </a:r>
                      <a:endParaRPr lang="en-US" dirty="0"/>
                    </a:p>
                  </a:txBody>
                  <a:tcPr/>
                </a:tc>
                <a:tc>
                  <a:txBody>
                    <a:bodyPr/>
                    <a:lstStyle/>
                    <a:p>
                      <a:pPr algn="ctr"/>
                      <a:r>
                        <a:rPr lang="en-US" dirty="0" smtClean="0"/>
                        <a:t>Target</a:t>
                      </a:r>
                      <a:endParaRPr lang="en-US" dirty="0"/>
                    </a:p>
                  </a:txBody>
                  <a:tcPr/>
                </a:tc>
              </a:tr>
              <a:tr h="2852892">
                <a:tc>
                  <a:txBody>
                    <a:bodyPr/>
                    <a:lstStyle/>
                    <a:p>
                      <a:pPr marL="0" marR="0" algn="l">
                        <a:lnSpc>
                          <a:spcPct val="110000"/>
                        </a:lnSpc>
                        <a:spcBef>
                          <a:spcPts val="0"/>
                        </a:spcBef>
                        <a:spcAft>
                          <a:spcPts val="800"/>
                        </a:spcAft>
                      </a:pPr>
                      <a:r>
                        <a:rPr lang="en-US" sz="1800" dirty="0">
                          <a:latin typeface="Times New Roman"/>
                          <a:ea typeface="Calibri"/>
                          <a:cs typeface="Times New Roman"/>
                        </a:rPr>
                        <a:t>Increased coordination with the procurement  department to solve the problems( goods decreasing )</a:t>
                      </a:r>
                      <a:endParaRPr lang="en-US" sz="1800" dirty="0">
                        <a:latin typeface="Times New Roman"/>
                        <a:ea typeface="Calibri"/>
                        <a:cs typeface="Arial"/>
                      </a:endParaRPr>
                    </a:p>
                  </a:txBody>
                  <a:tcPr marL="114300" marR="114300" marT="0" marB="0"/>
                </a:tc>
                <a:tc>
                  <a:txBody>
                    <a:bodyPr/>
                    <a:lstStyle/>
                    <a:p>
                      <a:r>
                        <a:rPr lang="en-US" sz="1800" kern="1200" dirty="0" smtClean="0">
                          <a:solidFill>
                            <a:schemeClr val="dk1"/>
                          </a:solidFill>
                          <a:latin typeface="+mn-lt"/>
                          <a:ea typeface="+mn-ea"/>
                          <a:cs typeface="+mn-cs"/>
                        </a:rPr>
                        <a:t>*No continuous tracking from the procurement department.</a:t>
                      </a:r>
                      <a:endParaRPr lang="en-US" sz="1600" dirty="0"/>
                    </a:p>
                  </a:txBody>
                  <a:tcPr/>
                </a:tc>
                <a:tc>
                  <a:txBody>
                    <a:bodyPr/>
                    <a:lstStyle/>
                    <a:p>
                      <a:pPr marL="0" marR="0" algn="just">
                        <a:lnSpc>
                          <a:spcPct val="110000"/>
                        </a:lnSpc>
                        <a:spcBef>
                          <a:spcPts val="0"/>
                        </a:spcBef>
                        <a:spcAft>
                          <a:spcPts val="800"/>
                        </a:spcAft>
                      </a:pPr>
                      <a:endParaRPr lang="en-US" sz="1200" dirty="0" smtClean="0">
                        <a:latin typeface="Times New Roman"/>
                        <a:ea typeface="Calibri"/>
                        <a:cs typeface="Times New Roman"/>
                      </a:endParaRPr>
                    </a:p>
                    <a:p>
                      <a:pPr marL="0" marR="0" algn="ctr">
                        <a:lnSpc>
                          <a:spcPct val="110000"/>
                        </a:lnSpc>
                        <a:spcBef>
                          <a:spcPts val="0"/>
                        </a:spcBef>
                        <a:spcAft>
                          <a:spcPts val="800"/>
                        </a:spcAft>
                      </a:pPr>
                      <a:endParaRPr lang="en-US" sz="1200" dirty="0" smtClean="0">
                        <a:latin typeface="Times New Roman"/>
                        <a:ea typeface="Calibri"/>
                        <a:cs typeface="Times New Roman"/>
                      </a:endParaRPr>
                    </a:p>
                    <a:p>
                      <a:pPr marL="0" marR="0" algn="ctr">
                        <a:lnSpc>
                          <a:spcPct val="110000"/>
                        </a:lnSpc>
                        <a:spcBef>
                          <a:spcPts val="0"/>
                        </a:spcBef>
                        <a:spcAft>
                          <a:spcPts val="800"/>
                        </a:spcAft>
                      </a:pPr>
                      <a:r>
                        <a:rPr lang="en-US" sz="1800" b="1" dirty="0" smtClean="0">
                          <a:latin typeface="Times New Roman"/>
                          <a:ea typeface="Calibri"/>
                          <a:cs typeface="Times New Roman"/>
                        </a:rPr>
                        <a:t>15</a:t>
                      </a:r>
                      <a:r>
                        <a:rPr lang="en-US" sz="1800" b="1" dirty="0">
                          <a:latin typeface="Times New Roman"/>
                          <a:ea typeface="Calibri"/>
                          <a:cs typeface="Times New Roman"/>
                        </a:rPr>
                        <a:t>%</a:t>
                      </a:r>
                      <a:endParaRPr lang="en-US" sz="1800" b="1" dirty="0">
                        <a:latin typeface="Times New Roman"/>
                        <a:ea typeface="Calibri"/>
                        <a:cs typeface="Arial"/>
                      </a:endParaRPr>
                    </a:p>
                  </a:txBody>
                  <a:tcPr marL="68580" marR="68580" marT="0" marB="0"/>
                </a:tc>
                <a:tc>
                  <a:txBody>
                    <a:bodyPr/>
                    <a:lstStyle/>
                    <a:p>
                      <a:pPr algn="r" rtl="1"/>
                      <a:r>
                        <a:rPr lang="ar-JO" sz="1800" kern="1200" dirty="0" smtClean="0">
                          <a:solidFill>
                            <a:schemeClr val="dk1"/>
                          </a:solidFill>
                          <a:latin typeface="+mn-lt"/>
                          <a:ea typeface="+mn-ea"/>
                          <a:cs typeface="+mn-cs"/>
                        </a:rPr>
                        <a:t>مراقبة مخزون المواد والاصناف ومطابقتها مع مخزون الامان يحيث لا يتم تسجيل اكثر من 4 حالات خلال العام (كشف رصيد المواد).</a:t>
                      </a:r>
                      <a:endParaRPr lang="en-US" dirty="0"/>
                    </a:p>
                  </a:txBody>
                  <a:tcPr/>
                </a:tc>
              </a:tr>
              <a:tr h="919234">
                <a:tc>
                  <a:txBody>
                    <a:bodyPr/>
                    <a:lstStyle/>
                    <a:p>
                      <a:pPr>
                        <a:buFont typeface="Wingdings" pitchFamily="2" charset="2"/>
                        <a:buNone/>
                      </a:pPr>
                      <a:r>
                        <a:rPr lang="ar-SA" dirty="0" smtClean="0"/>
                        <a:t> </a:t>
                      </a:r>
                      <a:endParaRPr lang="en-US" dirty="0"/>
                    </a:p>
                  </a:txBody>
                  <a:tcPr/>
                </a:tc>
                <a:tc>
                  <a:txBody>
                    <a:bodyPr/>
                    <a:lstStyle/>
                    <a:p>
                      <a:pPr>
                        <a:buFont typeface="Wingdings" pitchFamily="2" charset="2"/>
                        <a:buNone/>
                      </a:pPr>
                      <a:r>
                        <a:rPr lang="ar-SA" dirty="0" smtClean="0"/>
                        <a:t> </a:t>
                      </a:r>
                      <a:endParaRPr lang="en-US" dirty="0"/>
                    </a:p>
                  </a:txBody>
                  <a:tcPr/>
                </a:tc>
                <a:tc>
                  <a:txBody>
                    <a:bodyPr/>
                    <a:lstStyle/>
                    <a:p>
                      <a:endParaRPr lang="en-US" dirty="0"/>
                    </a:p>
                  </a:txBody>
                  <a:tcPr/>
                </a:tc>
                <a:tc>
                  <a:txBody>
                    <a:bodyPr/>
                    <a:lstStyle/>
                    <a:p>
                      <a:pPr algn="r"/>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Gap Analysis</a:t>
            </a:r>
            <a:endParaRPr lang="en-US" dirty="0"/>
          </a:p>
        </p:txBody>
      </p:sp>
      <p:sp>
        <p:nvSpPr>
          <p:cNvPr id="4" name="Rectangle 3"/>
          <p:cNvSpPr/>
          <p:nvPr/>
        </p:nvSpPr>
        <p:spPr>
          <a:xfrm>
            <a:off x="3080636" y="1295400"/>
            <a:ext cx="2830648" cy="369332"/>
          </a:xfrm>
          <a:prstGeom prst="rect">
            <a:avLst/>
          </a:prstGeom>
        </p:spPr>
        <p:txBody>
          <a:bodyPr wrap="none">
            <a:spAutoFit/>
          </a:bodyPr>
          <a:lstStyle/>
          <a:p>
            <a:pPr algn="ctr"/>
            <a:r>
              <a:rPr lang="en-US" b="1" dirty="0" smtClean="0">
                <a:solidFill>
                  <a:schemeClr val="accent6">
                    <a:lumMod val="75000"/>
                  </a:schemeClr>
                </a:solidFill>
              </a:rPr>
              <a:t>Warehouse  Department</a:t>
            </a:r>
            <a:endParaRPr lang="en-US" b="1" dirty="0">
              <a:solidFill>
                <a:schemeClr val="accent6">
                  <a:lumMod val="75000"/>
                </a:schemeClr>
              </a:solidFill>
            </a:endParaRPr>
          </a:p>
        </p:txBody>
      </p:sp>
      <p:graphicFrame>
        <p:nvGraphicFramePr>
          <p:cNvPr id="5" name="Chart 4"/>
          <p:cNvGraphicFramePr/>
          <p:nvPr/>
        </p:nvGraphicFramePr>
        <p:xfrm>
          <a:off x="1219200" y="1981200"/>
          <a:ext cx="7010399"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28800" y="5638800"/>
            <a:ext cx="6553200" cy="646331"/>
          </a:xfrm>
          <a:prstGeom prst="rect">
            <a:avLst/>
          </a:prstGeom>
          <a:noFill/>
        </p:spPr>
        <p:txBody>
          <a:bodyPr wrap="square" rtlCol="0">
            <a:spAutoFit/>
          </a:bodyPr>
          <a:lstStyle/>
          <a:p>
            <a:r>
              <a:rPr lang="en-US" b="1" dirty="0" smtClean="0">
                <a:solidFill>
                  <a:srgbClr val="C00000"/>
                </a:solidFill>
              </a:rPr>
              <a:t>The actual performance of warehouses department</a:t>
            </a:r>
          </a:p>
          <a:p>
            <a:pPr algn="ct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Gap Analysis</a:t>
            </a:r>
            <a:endParaRPr lang="en-US" dirty="0"/>
          </a:p>
        </p:txBody>
      </p:sp>
      <p:sp>
        <p:nvSpPr>
          <p:cNvPr id="8" name="Content Placeholder 7"/>
          <p:cNvSpPr>
            <a:spLocks noGrp="1"/>
          </p:cNvSpPr>
          <p:nvPr>
            <p:ph idx="1"/>
          </p:nvPr>
        </p:nvSpPr>
        <p:spPr>
          <a:xfrm>
            <a:off x="457200" y="2209800"/>
            <a:ext cx="8458200" cy="4297363"/>
          </a:xfrm>
        </p:spPr>
        <p:txBody>
          <a:bodyPr/>
          <a:lstStyle/>
          <a:p>
            <a:r>
              <a:rPr lang="en-US" sz="2800" dirty="0" smtClean="0"/>
              <a:t>Warehouse management performance seems in good level.</a:t>
            </a:r>
          </a:p>
          <a:p>
            <a:endParaRPr lang="en-US" sz="2800" dirty="0" smtClean="0"/>
          </a:p>
          <a:p>
            <a:r>
              <a:rPr lang="en-US" sz="2800" dirty="0" smtClean="0"/>
              <a:t>There is some needs to improve this and improve  the relationship with the procurement management .</a:t>
            </a:r>
          </a:p>
          <a:p>
            <a:endParaRPr lang="en-US" sz="2800" dirty="0" smtClean="0"/>
          </a:p>
          <a:p>
            <a:r>
              <a:rPr lang="en-US" sz="2800" dirty="0" smtClean="0"/>
              <a:t>develop a coding system to make the ordering process more easy and reliable.  </a:t>
            </a:r>
          </a:p>
          <a:p>
            <a:endParaRPr lang="en-US" sz="2800" dirty="0"/>
          </a:p>
        </p:txBody>
      </p:sp>
      <p:sp>
        <p:nvSpPr>
          <p:cNvPr id="4" name="Rectangle 3"/>
          <p:cNvSpPr/>
          <p:nvPr/>
        </p:nvSpPr>
        <p:spPr>
          <a:xfrm>
            <a:off x="3080636" y="1295400"/>
            <a:ext cx="2830648" cy="369332"/>
          </a:xfrm>
          <a:prstGeom prst="rect">
            <a:avLst/>
          </a:prstGeom>
        </p:spPr>
        <p:txBody>
          <a:bodyPr wrap="none">
            <a:spAutoFit/>
          </a:bodyPr>
          <a:lstStyle/>
          <a:p>
            <a:pPr algn="ctr"/>
            <a:r>
              <a:rPr lang="en-US" b="1" dirty="0" smtClean="0">
                <a:solidFill>
                  <a:schemeClr val="accent6">
                    <a:lumMod val="75000"/>
                  </a:schemeClr>
                </a:solidFill>
              </a:rPr>
              <a:t>Warehouse  Department</a:t>
            </a:r>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Cause &amp; Effect Diagram</a:t>
            </a:r>
            <a:endParaRPr lang="en-US" dirty="0"/>
          </a:p>
        </p:txBody>
      </p:sp>
      <p:pic>
        <p:nvPicPr>
          <p:cNvPr id="4" name="Content Placeholder 3" descr="12.jpg"/>
          <p:cNvPicPr>
            <a:picLocks noGrp="1"/>
          </p:cNvPicPr>
          <p:nvPr>
            <p:ph idx="1"/>
          </p:nvPr>
        </p:nvPicPr>
        <p:blipFill>
          <a:blip r:embed="rId3" cstate="print"/>
          <a:stretch>
            <a:fillRect/>
          </a:stretch>
        </p:blipFill>
        <p:spPr>
          <a:xfrm>
            <a:off x="0" y="1676400"/>
            <a:ext cx="9144000" cy="5029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85000"/>
                    <a:lumOff val="15000"/>
                  </a:schemeClr>
                </a:solidFill>
              </a:rPr>
              <a:t>Outline</a:t>
            </a:r>
          </a:p>
        </p:txBody>
      </p:sp>
      <p:sp>
        <p:nvSpPr>
          <p:cNvPr id="3" name="Espace réservé du contenu 2"/>
          <p:cNvSpPr>
            <a:spLocks noGrp="1"/>
          </p:cNvSpPr>
          <p:nvPr>
            <p:ph idx="1"/>
          </p:nvPr>
        </p:nvSpPr>
        <p:spPr>
          <a:xfrm>
            <a:off x="457200" y="1689119"/>
            <a:ext cx="8229600" cy="4525963"/>
          </a:xfrm>
        </p:spPr>
        <p:txBody>
          <a:bodyPr rtlCol="0">
            <a:normAutofit/>
          </a:bodyPr>
          <a:lstStyle/>
          <a:p>
            <a:pPr eaLnBrk="1" fontAlgn="auto" hangingPunct="1">
              <a:spcAft>
                <a:spcPts val="0"/>
              </a:spcAft>
              <a:buFont typeface="Arial" pitchFamily="34" charset="0"/>
              <a:buChar char="•"/>
              <a:defRPr/>
            </a:pPr>
            <a:r>
              <a:rPr lang="fr-CA" dirty="0" smtClean="0"/>
              <a:t>Introduction</a:t>
            </a:r>
          </a:p>
          <a:p>
            <a:pPr eaLnBrk="1" fontAlgn="auto" hangingPunct="1">
              <a:spcAft>
                <a:spcPts val="0"/>
              </a:spcAft>
              <a:buFont typeface="Arial" pitchFamily="34" charset="0"/>
              <a:buChar char="•"/>
              <a:defRPr/>
            </a:pPr>
            <a:r>
              <a:rPr lang="fr-CA" dirty="0" smtClean="0"/>
              <a:t>Problem Statement</a:t>
            </a:r>
          </a:p>
          <a:p>
            <a:pPr eaLnBrk="1" fontAlgn="auto" hangingPunct="1">
              <a:spcAft>
                <a:spcPts val="0"/>
              </a:spcAft>
              <a:buFont typeface="Arial" pitchFamily="34" charset="0"/>
              <a:buChar char="•"/>
              <a:defRPr/>
            </a:pPr>
            <a:r>
              <a:rPr lang="fr-CA" dirty="0" smtClean="0"/>
              <a:t>Overview Performance Management</a:t>
            </a:r>
          </a:p>
          <a:p>
            <a:pPr eaLnBrk="1" fontAlgn="auto" hangingPunct="1">
              <a:spcAft>
                <a:spcPts val="0"/>
              </a:spcAft>
              <a:buFont typeface="Arial" pitchFamily="34" charset="0"/>
              <a:buChar char="•"/>
              <a:defRPr/>
            </a:pPr>
            <a:r>
              <a:rPr lang="fr-CA" dirty="0" smtClean="0"/>
              <a:t>Methodology </a:t>
            </a:r>
          </a:p>
          <a:p>
            <a:pPr eaLnBrk="1" fontAlgn="auto" hangingPunct="1">
              <a:spcAft>
                <a:spcPts val="0"/>
              </a:spcAft>
              <a:buFont typeface="Arial" pitchFamily="34" charset="0"/>
              <a:buChar char="•"/>
              <a:defRPr/>
            </a:pPr>
            <a:r>
              <a:rPr lang="fr-CA" dirty="0" smtClean="0"/>
              <a:t>Data Analysis</a:t>
            </a:r>
          </a:p>
          <a:p>
            <a:pPr eaLnBrk="1" fontAlgn="auto" hangingPunct="1">
              <a:spcAft>
                <a:spcPts val="0"/>
              </a:spcAft>
              <a:buFont typeface="Arial" pitchFamily="34" charset="0"/>
              <a:buChar char="•"/>
              <a:defRPr/>
            </a:pPr>
            <a:r>
              <a:rPr lang="fr-CA" dirty="0" smtClean="0"/>
              <a:t>Discussion</a:t>
            </a:r>
          </a:p>
          <a:p>
            <a:pPr eaLnBrk="1" fontAlgn="auto" hangingPunct="1">
              <a:spcAft>
                <a:spcPts val="0"/>
              </a:spcAft>
              <a:buFont typeface="Arial" pitchFamily="34" charset="0"/>
              <a:buChar char="•"/>
              <a:defRPr/>
            </a:pPr>
            <a:r>
              <a:rPr lang="fr-CA" dirty="0" smtClean="0"/>
              <a:t>Recommendation</a:t>
            </a:r>
          </a:p>
          <a:p>
            <a:pPr eaLnBrk="1" fontAlgn="auto" hangingPunct="1">
              <a:spcAft>
                <a:spcPts val="0"/>
              </a:spcAft>
              <a:buFont typeface="Arial" pitchFamily="34" charset="0"/>
              <a:buChar char="•"/>
              <a:defRPr/>
            </a:pPr>
            <a:endParaRPr lang="fr-CA" dirty="0" smtClean="0"/>
          </a:p>
          <a:p>
            <a:pPr eaLnBrk="1" fontAlgn="auto" hangingPunct="1">
              <a:spcAft>
                <a:spcPts val="0"/>
              </a:spcAft>
              <a:buFont typeface="Arial" pitchFamily="34" charset="0"/>
              <a:buChar char="•"/>
              <a:defRPr/>
            </a:pPr>
            <a:endParaRPr lang="fr-CA"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Cause &amp; Effect Diagram</a:t>
            </a:r>
            <a:endParaRPr lang="en-US" dirty="0"/>
          </a:p>
        </p:txBody>
      </p:sp>
      <p:sp>
        <p:nvSpPr>
          <p:cNvPr id="13" name="Text Placeholder 12"/>
          <p:cNvSpPr>
            <a:spLocks noGrp="1"/>
          </p:cNvSpPr>
          <p:nvPr>
            <p:ph type="body" idx="1"/>
          </p:nvPr>
        </p:nvSpPr>
        <p:spPr/>
        <p:txBody>
          <a:bodyPr/>
          <a:lstStyle/>
          <a:p>
            <a:r>
              <a:rPr lang="en-US" dirty="0" smtClean="0">
                <a:solidFill>
                  <a:srgbClr val="C00000"/>
                </a:solidFill>
              </a:rPr>
              <a:t>Material</a:t>
            </a:r>
            <a:endParaRPr lang="en-US" dirty="0">
              <a:solidFill>
                <a:srgbClr val="C00000"/>
              </a:solidFill>
            </a:endParaRPr>
          </a:p>
        </p:txBody>
      </p:sp>
      <p:sp>
        <p:nvSpPr>
          <p:cNvPr id="14" name="Content Placeholder 13"/>
          <p:cNvSpPr>
            <a:spLocks noGrp="1"/>
          </p:cNvSpPr>
          <p:nvPr>
            <p:ph sz="half" idx="2"/>
          </p:nvPr>
        </p:nvSpPr>
        <p:spPr/>
        <p:txBody>
          <a:bodyPr/>
          <a:lstStyle/>
          <a:p>
            <a:pPr lvl="0">
              <a:buFont typeface="Wingdings" pitchFamily="2" charset="2"/>
              <a:buChar char="Ø"/>
            </a:pPr>
            <a:r>
              <a:rPr lang="en-US" dirty="0" smtClean="0"/>
              <a:t>Different level of quality in raw materials.</a:t>
            </a:r>
          </a:p>
          <a:p>
            <a:pPr lvl="0">
              <a:buFont typeface="Wingdings" pitchFamily="2" charset="2"/>
              <a:buChar char="Ø"/>
            </a:pPr>
            <a:r>
              <a:rPr lang="en-US" dirty="0" smtClean="0"/>
              <a:t>Delivery time.</a:t>
            </a:r>
          </a:p>
          <a:p>
            <a:pPr lvl="0">
              <a:buFont typeface="Wingdings" pitchFamily="2" charset="2"/>
              <a:buChar char="Ø"/>
            </a:pPr>
            <a:r>
              <a:rPr lang="en-US" dirty="0" smtClean="0"/>
              <a:t>Shortage in safety stock (storage condition).</a:t>
            </a:r>
          </a:p>
          <a:p>
            <a:pPr lvl="0">
              <a:buFont typeface="Wingdings" pitchFamily="2" charset="2"/>
              <a:buChar char="Ø"/>
            </a:pPr>
            <a:r>
              <a:rPr lang="en-US" dirty="0" smtClean="0"/>
              <a:t> Renewal of supply contracts.</a:t>
            </a:r>
          </a:p>
          <a:p>
            <a:pPr lvl="0">
              <a:buFont typeface="Wingdings" pitchFamily="2" charset="2"/>
              <a:buChar char="Ø"/>
            </a:pPr>
            <a:r>
              <a:rPr lang="en-US" dirty="0" smtClean="0"/>
              <a:t>Lack in spare parts.</a:t>
            </a:r>
          </a:p>
          <a:p>
            <a:pPr lvl="0">
              <a:buFont typeface="Wingdings" pitchFamily="2" charset="2"/>
              <a:buChar char="Ø"/>
            </a:pPr>
            <a:r>
              <a:rPr lang="en-US" dirty="0" smtClean="0"/>
              <a:t>Lack in finished product.</a:t>
            </a:r>
          </a:p>
          <a:p>
            <a:endParaRPr lang="en-US" dirty="0"/>
          </a:p>
        </p:txBody>
      </p:sp>
      <p:sp>
        <p:nvSpPr>
          <p:cNvPr id="15" name="Text Placeholder 14"/>
          <p:cNvSpPr>
            <a:spLocks noGrp="1"/>
          </p:cNvSpPr>
          <p:nvPr>
            <p:ph type="body" sz="quarter" idx="3"/>
          </p:nvPr>
        </p:nvSpPr>
        <p:spPr/>
        <p:txBody>
          <a:bodyPr/>
          <a:lstStyle/>
          <a:p>
            <a:r>
              <a:rPr lang="en-US" dirty="0" smtClean="0">
                <a:solidFill>
                  <a:srgbClr val="C00000"/>
                </a:solidFill>
              </a:rPr>
              <a:t>Polices ,Methods &amp; tools</a:t>
            </a:r>
            <a:endParaRPr lang="en-US" dirty="0">
              <a:solidFill>
                <a:srgbClr val="C00000"/>
              </a:solidFill>
            </a:endParaRPr>
          </a:p>
        </p:txBody>
      </p:sp>
      <p:sp>
        <p:nvSpPr>
          <p:cNvPr id="16" name="Content Placeholder 15"/>
          <p:cNvSpPr>
            <a:spLocks noGrp="1"/>
          </p:cNvSpPr>
          <p:nvPr>
            <p:ph sz="quarter" idx="4"/>
          </p:nvPr>
        </p:nvSpPr>
        <p:spPr/>
        <p:txBody>
          <a:bodyPr/>
          <a:lstStyle/>
          <a:p>
            <a:pPr lvl="0">
              <a:buFont typeface="Wingdings" pitchFamily="2" charset="2"/>
              <a:buChar char="Ø"/>
            </a:pPr>
            <a:r>
              <a:rPr lang="en-US" dirty="0" smtClean="0"/>
              <a:t>Waste management.</a:t>
            </a:r>
          </a:p>
          <a:p>
            <a:pPr lvl="0">
              <a:buFont typeface="Wingdings" pitchFamily="2" charset="2"/>
              <a:buChar char="Ø"/>
            </a:pPr>
            <a:r>
              <a:rPr lang="en-US" dirty="0" smtClean="0"/>
              <a:t>Vender evaluation.</a:t>
            </a:r>
          </a:p>
          <a:p>
            <a:pPr lvl="0">
              <a:buFont typeface="Wingdings" pitchFamily="2" charset="2"/>
              <a:buChar char="Ø"/>
            </a:pPr>
            <a:r>
              <a:rPr lang="en-US" dirty="0" smtClean="0"/>
              <a:t>Goals setting procedure.</a:t>
            </a:r>
          </a:p>
          <a:p>
            <a:pPr lvl="0">
              <a:buFont typeface="Wingdings" pitchFamily="2" charset="2"/>
              <a:buChar char="Ø"/>
            </a:pPr>
            <a:r>
              <a:rPr lang="en-US" dirty="0" smtClean="0"/>
              <a:t> Coding system in warehouses. </a:t>
            </a:r>
          </a:p>
          <a:p>
            <a:pPr lvl="0">
              <a:buFont typeface="Wingdings" pitchFamily="2" charset="2"/>
              <a:buChar char="Ø"/>
            </a:pPr>
            <a:r>
              <a:rPr lang="en-US" dirty="0" smtClean="0"/>
              <a:t>Characterization of all required materials.</a:t>
            </a:r>
          </a:p>
          <a:p>
            <a:pPr lvl="0">
              <a:buFont typeface="Wingdings" pitchFamily="2" charset="2"/>
              <a:buChar char="Ø"/>
            </a:pPr>
            <a:r>
              <a:rPr lang="en-US" dirty="0" smtClean="0"/>
              <a:t>Maintenance management.</a:t>
            </a:r>
          </a:p>
          <a:p>
            <a:pPr lvl="0">
              <a:buFont typeface="Wingdings" pitchFamily="2" charset="2"/>
              <a:buChar char="Ø"/>
            </a:pPr>
            <a:r>
              <a:rPr lang="en-US" dirty="0" smtClean="0"/>
              <a:t>Clear definition of procurement policies.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Cause &amp; Effect Diagram</a:t>
            </a:r>
            <a:endParaRPr lang="en-US" dirty="0"/>
          </a:p>
        </p:txBody>
      </p:sp>
      <p:sp>
        <p:nvSpPr>
          <p:cNvPr id="13" name="Text Placeholder 12"/>
          <p:cNvSpPr>
            <a:spLocks noGrp="1"/>
          </p:cNvSpPr>
          <p:nvPr>
            <p:ph type="body" idx="1"/>
          </p:nvPr>
        </p:nvSpPr>
        <p:spPr/>
        <p:txBody>
          <a:bodyPr/>
          <a:lstStyle/>
          <a:p>
            <a:r>
              <a:rPr lang="en-US" dirty="0" smtClean="0"/>
              <a:t> </a:t>
            </a:r>
          </a:p>
          <a:p>
            <a:r>
              <a:rPr lang="en-US" dirty="0" smtClean="0">
                <a:solidFill>
                  <a:srgbClr val="C00000"/>
                </a:solidFill>
              </a:rPr>
              <a:t>Communication tools</a:t>
            </a:r>
            <a:endParaRPr lang="en-US" dirty="0">
              <a:solidFill>
                <a:srgbClr val="C00000"/>
              </a:solidFill>
            </a:endParaRPr>
          </a:p>
        </p:txBody>
      </p:sp>
      <p:sp>
        <p:nvSpPr>
          <p:cNvPr id="14" name="Content Placeholder 13"/>
          <p:cNvSpPr>
            <a:spLocks noGrp="1"/>
          </p:cNvSpPr>
          <p:nvPr>
            <p:ph sz="half" idx="2"/>
          </p:nvPr>
        </p:nvSpPr>
        <p:spPr/>
        <p:txBody>
          <a:bodyPr/>
          <a:lstStyle/>
          <a:p>
            <a:pPr lvl="0">
              <a:buFont typeface="Wingdings" pitchFamily="2" charset="2"/>
              <a:buChar char="Ø"/>
            </a:pPr>
            <a:r>
              <a:rPr lang="en-US" dirty="0" smtClean="0"/>
              <a:t>No cooperation between production and sales departments (late and urgent requests).</a:t>
            </a:r>
          </a:p>
          <a:p>
            <a:pPr lvl="0">
              <a:buFont typeface="Wingdings" pitchFamily="2" charset="2"/>
              <a:buChar char="Ø"/>
            </a:pPr>
            <a:r>
              <a:rPr lang="en-US" dirty="0" smtClean="0"/>
              <a:t>No common point of feedback.</a:t>
            </a:r>
          </a:p>
          <a:p>
            <a:pPr lvl="0">
              <a:buFont typeface="Wingdings" pitchFamily="2" charset="2"/>
              <a:buChar char="Ø"/>
            </a:pPr>
            <a:r>
              <a:rPr lang="en-US" dirty="0" smtClean="0"/>
              <a:t>No cooperation between procurement and production department (lack in required material and spare parts sometimes).</a:t>
            </a:r>
          </a:p>
          <a:p>
            <a:endParaRPr lang="en-US" dirty="0"/>
          </a:p>
        </p:txBody>
      </p:sp>
      <p:sp>
        <p:nvSpPr>
          <p:cNvPr id="15" name="Text Placeholder 14"/>
          <p:cNvSpPr>
            <a:spLocks noGrp="1"/>
          </p:cNvSpPr>
          <p:nvPr>
            <p:ph type="body" sz="quarter" idx="3"/>
          </p:nvPr>
        </p:nvSpPr>
        <p:spPr>
          <a:xfrm>
            <a:off x="4648200" y="1828800"/>
            <a:ext cx="4041775" cy="639762"/>
          </a:xfrm>
        </p:spPr>
        <p:txBody>
          <a:bodyPr/>
          <a:lstStyle/>
          <a:p>
            <a:r>
              <a:rPr lang="en-US" dirty="0" smtClean="0">
                <a:solidFill>
                  <a:srgbClr val="C00000"/>
                </a:solidFill>
              </a:rPr>
              <a:t>Administrative behavior of department</a:t>
            </a:r>
            <a:endParaRPr lang="en-US" dirty="0">
              <a:solidFill>
                <a:srgbClr val="C00000"/>
              </a:solidFill>
            </a:endParaRPr>
          </a:p>
        </p:txBody>
      </p:sp>
      <p:sp>
        <p:nvSpPr>
          <p:cNvPr id="16" name="Content Placeholder 15"/>
          <p:cNvSpPr>
            <a:spLocks noGrp="1"/>
          </p:cNvSpPr>
          <p:nvPr>
            <p:ph sz="quarter" idx="4"/>
          </p:nvPr>
        </p:nvSpPr>
        <p:spPr>
          <a:xfrm>
            <a:off x="4572000" y="2667000"/>
            <a:ext cx="4041775" cy="3951288"/>
          </a:xfrm>
        </p:spPr>
        <p:txBody>
          <a:bodyPr/>
          <a:lstStyle/>
          <a:p>
            <a:pPr lvl="0">
              <a:buFont typeface="Wingdings" pitchFamily="2" charset="2"/>
              <a:buChar char="Ø"/>
            </a:pPr>
            <a:r>
              <a:rPr lang="en-US" dirty="0" smtClean="0"/>
              <a:t>No effective plan, measurement and evaluation procedure.</a:t>
            </a:r>
          </a:p>
          <a:p>
            <a:pPr lvl="0">
              <a:buFont typeface="Wingdings" pitchFamily="2" charset="2"/>
              <a:buChar char="Ø"/>
            </a:pPr>
            <a:r>
              <a:rPr lang="en-US" dirty="0" smtClean="0"/>
              <a:t>Weak in accounting stuff process and errors reporting. </a:t>
            </a:r>
          </a:p>
          <a:p>
            <a:pPr lvl="0">
              <a:buFont typeface="Wingdings" pitchFamily="2" charset="2"/>
              <a:buChar char="Ø"/>
            </a:pPr>
            <a:r>
              <a:rPr lang="en-US" dirty="0" smtClean="0"/>
              <a:t>Lack of coordination.</a:t>
            </a:r>
          </a:p>
          <a:p>
            <a:pPr>
              <a:buFont typeface="Wingdings" pitchFamily="2" charset="2"/>
              <a:buChar char="Ø"/>
            </a:pPr>
            <a:r>
              <a:rPr lang="en-US" dirty="0" smtClean="0"/>
              <a:t>Ignoring the developing goals in the departments.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Cause &amp; Effect Diagram</a:t>
            </a:r>
            <a:endParaRPr lang="en-US" dirty="0"/>
          </a:p>
        </p:txBody>
      </p:sp>
      <p:sp>
        <p:nvSpPr>
          <p:cNvPr id="7" name="Content Placeholder 6"/>
          <p:cNvSpPr>
            <a:spLocks noGrp="1"/>
          </p:cNvSpPr>
          <p:nvPr>
            <p:ph idx="1"/>
          </p:nvPr>
        </p:nvSpPr>
        <p:spPr>
          <a:xfrm>
            <a:off x="457200" y="1752600"/>
            <a:ext cx="8229600" cy="4525963"/>
          </a:xfrm>
        </p:spPr>
        <p:txBody>
          <a:bodyPr/>
          <a:lstStyle/>
          <a:p>
            <a:pPr>
              <a:buNone/>
            </a:pPr>
            <a:r>
              <a:rPr lang="en-US" dirty="0" smtClean="0">
                <a:solidFill>
                  <a:srgbClr val="C00000"/>
                </a:solidFill>
              </a:rPr>
              <a:t>*</a:t>
            </a:r>
            <a:r>
              <a:rPr lang="en-US" b="1" dirty="0" smtClean="0">
                <a:solidFill>
                  <a:srgbClr val="C00000"/>
                </a:solidFill>
              </a:rPr>
              <a:t>Information management and data analysis:</a:t>
            </a:r>
          </a:p>
          <a:p>
            <a:pPr>
              <a:buNone/>
            </a:pPr>
            <a:endParaRPr lang="en-US" b="1" dirty="0" smtClean="0">
              <a:solidFill>
                <a:srgbClr val="C00000"/>
              </a:solidFill>
            </a:endParaRPr>
          </a:p>
          <a:p>
            <a:pPr lvl="0">
              <a:buFont typeface="Wingdings" pitchFamily="2" charset="2"/>
              <a:buChar char="Ø"/>
            </a:pPr>
            <a:r>
              <a:rPr lang="en-US" sz="2800" dirty="0" smtClean="0"/>
              <a:t>No documented procedure to measure and evaluate the processes or planes.</a:t>
            </a:r>
          </a:p>
          <a:p>
            <a:pPr lvl="0">
              <a:buFont typeface="Wingdings" pitchFamily="2" charset="2"/>
              <a:buChar char="Ø"/>
            </a:pPr>
            <a:r>
              <a:rPr lang="en-US" sz="2800" dirty="0" smtClean="0"/>
              <a:t>The tracking process can’t be easy (lack in reports).</a:t>
            </a:r>
          </a:p>
          <a:p>
            <a:pPr lvl="0">
              <a:buFont typeface="Wingdings" pitchFamily="2" charset="2"/>
              <a:buChar char="Ø"/>
            </a:pPr>
            <a:r>
              <a:rPr lang="en-US" sz="2800" dirty="0" smtClean="0"/>
              <a:t>A weak in documentation process (incomplete reports and not regular).</a:t>
            </a:r>
          </a:p>
          <a:p>
            <a:pPr lvl="0">
              <a:buFont typeface="Wingdings" pitchFamily="2" charset="2"/>
              <a:buChar char="Ø"/>
            </a:pPr>
            <a:r>
              <a:rPr lang="en-US" sz="2800" dirty="0" smtClean="0"/>
              <a:t>A weak in data analysis (safety stock, forecasting model –seasonality- and market share).</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33600" y="0"/>
            <a:ext cx="6615112" cy="1143000"/>
          </a:xfrm>
        </p:spPr>
        <p:txBody>
          <a:bodyPr rtlCol="0">
            <a:normAutofit/>
          </a:bodyPr>
          <a:lstStyle/>
          <a:p>
            <a:pPr eaLnBrk="1" fontAlgn="auto" hangingPunct="1">
              <a:spcAft>
                <a:spcPts val="0"/>
              </a:spcAft>
              <a:defRPr/>
            </a:pPr>
            <a:r>
              <a:rPr lang="fr-CA" sz="3600" b="1" dirty="0" smtClean="0">
                <a:solidFill>
                  <a:schemeClr val="tx2">
                    <a:lumMod val="60000"/>
                    <a:lumOff val="40000"/>
                  </a:schemeClr>
                </a:solidFill>
              </a:rPr>
              <a:t>Recommandations</a:t>
            </a:r>
          </a:p>
        </p:txBody>
      </p:sp>
      <p:sp>
        <p:nvSpPr>
          <p:cNvPr id="3" name="Espace réservé du contenu 2"/>
          <p:cNvSpPr>
            <a:spLocks noGrp="1"/>
          </p:cNvSpPr>
          <p:nvPr>
            <p:ph idx="1"/>
          </p:nvPr>
        </p:nvSpPr>
        <p:spPr>
          <a:xfrm>
            <a:off x="2057400" y="1143000"/>
            <a:ext cx="6615112" cy="5486400"/>
          </a:xfrm>
        </p:spPr>
        <p:txBody>
          <a:bodyPr rtlCol="0">
            <a:normAutofit fontScale="77500" lnSpcReduction="20000"/>
          </a:bodyPr>
          <a:lstStyle/>
          <a:p>
            <a:pPr fontAlgn="auto">
              <a:spcAft>
                <a:spcPts val="0"/>
              </a:spcAft>
              <a:buNone/>
              <a:defRPr/>
            </a:pPr>
            <a:r>
              <a:rPr lang="fr-CA" dirty="0" smtClean="0">
                <a:solidFill>
                  <a:srgbClr val="C00000"/>
                </a:solidFill>
              </a:rPr>
              <a:t>*</a:t>
            </a:r>
            <a:r>
              <a:rPr lang="fr-CA" b="1" dirty="0" smtClean="0">
                <a:solidFill>
                  <a:srgbClr val="C00000"/>
                </a:solidFill>
              </a:rPr>
              <a:t>Production :</a:t>
            </a:r>
          </a:p>
          <a:p>
            <a:pPr fontAlgn="auto">
              <a:spcAft>
                <a:spcPts val="0"/>
              </a:spcAft>
              <a:buNone/>
              <a:defRPr/>
            </a:pPr>
            <a:endParaRPr lang="fr-CA" b="1" dirty="0" smtClean="0">
              <a:solidFill>
                <a:schemeClr val="tx1">
                  <a:lumMod val="75000"/>
                  <a:lumOff val="25000"/>
                </a:schemeClr>
              </a:solidFill>
            </a:endParaRPr>
          </a:p>
          <a:p>
            <a:pPr>
              <a:buFont typeface="Wingdings" pitchFamily="2" charset="2"/>
              <a:buChar char="Ø"/>
            </a:pPr>
            <a:r>
              <a:rPr lang="en-US" sz="3100" dirty="0" smtClean="0"/>
              <a:t>Improve the coordination process between the sales , production and procurement departments.</a:t>
            </a:r>
          </a:p>
          <a:p>
            <a:pPr>
              <a:buFont typeface="Wingdings" pitchFamily="2" charset="2"/>
              <a:buChar char="Ø"/>
            </a:pPr>
            <a:endParaRPr lang="en-US" sz="3100" dirty="0" smtClean="0"/>
          </a:p>
          <a:p>
            <a:pPr>
              <a:buFont typeface="Wingdings" pitchFamily="2" charset="2"/>
              <a:buChar char="Ø"/>
            </a:pPr>
            <a:r>
              <a:rPr lang="en-US" sz="3100" dirty="0" smtClean="0"/>
              <a:t>Develop an effective maintenance plan with implementation scheduling and determine the spare parts needed.</a:t>
            </a:r>
          </a:p>
          <a:p>
            <a:pPr>
              <a:buFont typeface="Wingdings" pitchFamily="2" charset="2"/>
              <a:buChar char="Ø"/>
            </a:pPr>
            <a:endParaRPr lang="en-US" sz="3100" dirty="0" smtClean="0"/>
          </a:p>
          <a:p>
            <a:pPr>
              <a:buFont typeface="Wingdings" pitchFamily="2" charset="2"/>
              <a:buChar char="Ø"/>
            </a:pPr>
            <a:r>
              <a:rPr lang="en-US" sz="3100" dirty="0" smtClean="0"/>
              <a:t>improve a suitable KPI`s to determine the waste and losses in the production area.</a:t>
            </a:r>
          </a:p>
          <a:p>
            <a:pPr>
              <a:buFont typeface="Wingdings" pitchFamily="2" charset="2"/>
              <a:buChar char="Ø"/>
            </a:pPr>
            <a:endParaRPr lang="en-US" sz="3100" dirty="0" smtClean="0"/>
          </a:p>
          <a:p>
            <a:pPr>
              <a:buFont typeface="Wingdings" pitchFamily="2" charset="2"/>
              <a:buChar char="Ø"/>
            </a:pPr>
            <a:r>
              <a:rPr lang="en-US" sz="3100" dirty="0" smtClean="0"/>
              <a:t>Provide a measurement devices to measure the quantity of the oil entered to the production line to make the KPI`s more effective</a:t>
            </a:r>
            <a:endParaRPr lang="fr-CA" sz="3100"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57400" y="0"/>
            <a:ext cx="6615112" cy="1143000"/>
          </a:xfrm>
        </p:spPr>
        <p:txBody>
          <a:bodyPr rtlCol="0">
            <a:normAutofit/>
          </a:bodyPr>
          <a:lstStyle/>
          <a:p>
            <a:pPr eaLnBrk="1" fontAlgn="auto" hangingPunct="1">
              <a:spcAft>
                <a:spcPts val="0"/>
              </a:spcAft>
              <a:defRPr/>
            </a:pPr>
            <a:r>
              <a:rPr lang="fr-CA" sz="3600" b="1" dirty="0" smtClean="0">
                <a:solidFill>
                  <a:schemeClr val="tx2">
                    <a:lumMod val="60000"/>
                    <a:lumOff val="40000"/>
                  </a:schemeClr>
                </a:solidFill>
              </a:rPr>
              <a:t>Recommendation</a:t>
            </a:r>
          </a:p>
        </p:txBody>
      </p:sp>
      <p:sp>
        <p:nvSpPr>
          <p:cNvPr id="3" name="Espace réservé du contenu 2"/>
          <p:cNvSpPr>
            <a:spLocks noGrp="1"/>
          </p:cNvSpPr>
          <p:nvPr>
            <p:ph idx="1"/>
          </p:nvPr>
        </p:nvSpPr>
        <p:spPr>
          <a:xfrm>
            <a:off x="2057400" y="990600"/>
            <a:ext cx="6858000" cy="5638800"/>
          </a:xfrm>
        </p:spPr>
        <p:txBody>
          <a:bodyPr rtlCol="0">
            <a:normAutofit fontScale="40000" lnSpcReduction="20000"/>
          </a:bodyPr>
          <a:lstStyle/>
          <a:p>
            <a:pPr fontAlgn="auto">
              <a:spcAft>
                <a:spcPts val="0"/>
              </a:spcAft>
              <a:buNone/>
              <a:defRPr/>
            </a:pPr>
            <a:r>
              <a:rPr lang="fr-CA" sz="7000" dirty="0" smtClean="0">
                <a:solidFill>
                  <a:srgbClr val="C00000"/>
                </a:solidFill>
              </a:rPr>
              <a:t>*</a:t>
            </a:r>
            <a:r>
              <a:rPr lang="fr-CA" sz="7000" b="1" dirty="0" smtClean="0">
                <a:solidFill>
                  <a:srgbClr val="C00000"/>
                </a:solidFill>
              </a:rPr>
              <a:t>Sales :</a:t>
            </a:r>
          </a:p>
          <a:p>
            <a:pPr fontAlgn="auto">
              <a:spcAft>
                <a:spcPts val="0"/>
              </a:spcAft>
              <a:buNone/>
              <a:defRPr/>
            </a:pPr>
            <a:endParaRPr lang="fr-CA" b="1" dirty="0" smtClean="0">
              <a:solidFill>
                <a:schemeClr val="tx1">
                  <a:lumMod val="75000"/>
                  <a:lumOff val="25000"/>
                </a:schemeClr>
              </a:solidFill>
            </a:endParaRPr>
          </a:p>
          <a:p>
            <a:pPr>
              <a:buFont typeface="Wingdings" pitchFamily="2" charset="2"/>
              <a:buChar char="Ø"/>
            </a:pPr>
            <a:r>
              <a:rPr lang="en-US" sz="5100" dirty="0" smtClean="0"/>
              <a:t>Improve the documentation process and data analysis.</a:t>
            </a:r>
          </a:p>
          <a:p>
            <a:pPr>
              <a:buFont typeface="Wingdings" pitchFamily="2" charset="2"/>
              <a:buChar char="Ø"/>
            </a:pPr>
            <a:endParaRPr lang="en-US" sz="5100" dirty="0" smtClean="0"/>
          </a:p>
          <a:p>
            <a:pPr>
              <a:buFont typeface="Wingdings" pitchFamily="2" charset="2"/>
              <a:buChar char="Ø"/>
            </a:pPr>
            <a:r>
              <a:rPr lang="en-US" sz="5100" dirty="0" smtClean="0"/>
              <a:t>Develop an efficient forecasting model.</a:t>
            </a:r>
          </a:p>
          <a:p>
            <a:pPr>
              <a:buFont typeface="Wingdings" pitchFamily="2" charset="2"/>
              <a:buChar char="Ø"/>
            </a:pPr>
            <a:endParaRPr lang="en-US" sz="5100" dirty="0" smtClean="0"/>
          </a:p>
          <a:p>
            <a:pPr>
              <a:buFont typeface="Wingdings" pitchFamily="2" charset="2"/>
              <a:buChar char="Ø"/>
            </a:pPr>
            <a:r>
              <a:rPr lang="en-US" sz="5100" dirty="0" smtClean="0"/>
              <a:t>Perform periodic studies for the market share and updating the data regularly.</a:t>
            </a:r>
          </a:p>
          <a:p>
            <a:pPr>
              <a:buFont typeface="Wingdings" pitchFamily="2" charset="2"/>
              <a:buChar char="Ø"/>
            </a:pPr>
            <a:endParaRPr lang="en-US" sz="5100" dirty="0" smtClean="0"/>
          </a:p>
          <a:p>
            <a:pPr>
              <a:buFont typeface="Wingdings" pitchFamily="2" charset="2"/>
              <a:buChar char="Ø"/>
            </a:pPr>
            <a:r>
              <a:rPr lang="en-US" sz="5100" dirty="0" smtClean="0"/>
              <a:t>Documented feedback system.</a:t>
            </a:r>
          </a:p>
          <a:p>
            <a:pPr>
              <a:buFont typeface="Wingdings" pitchFamily="2" charset="2"/>
              <a:buChar char="Ø"/>
            </a:pPr>
            <a:endParaRPr lang="en-US" sz="5100" dirty="0" smtClean="0"/>
          </a:p>
          <a:p>
            <a:pPr>
              <a:buFont typeface="Wingdings" pitchFamily="2" charset="2"/>
              <a:buChar char="Ø"/>
            </a:pPr>
            <a:r>
              <a:rPr lang="en-US" sz="5100" dirty="0" smtClean="0"/>
              <a:t>Update the marketing plan for each area individually and set a procedure to measure and evaluate these plans.</a:t>
            </a:r>
          </a:p>
          <a:p>
            <a:pPr>
              <a:buFont typeface="Wingdings" pitchFamily="2" charset="2"/>
              <a:buChar char="Ø"/>
            </a:pPr>
            <a:endParaRPr lang="en-US" sz="5100" dirty="0" smtClean="0"/>
          </a:p>
          <a:p>
            <a:pPr>
              <a:buFont typeface="Wingdings" pitchFamily="2" charset="2"/>
              <a:buChar char="Ø"/>
            </a:pPr>
            <a:r>
              <a:rPr lang="en-US" sz="5100" dirty="0" smtClean="0"/>
              <a:t>Develop the relationships between sales department with procurement and production departments.</a:t>
            </a:r>
          </a:p>
          <a:p>
            <a:pPr>
              <a:buFont typeface="Wingdings" pitchFamily="2" charset="2"/>
              <a:buChar char="Ø"/>
            </a:pPr>
            <a:endParaRPr lang="en-US" sz="5100" dirty="0" smtClean="0"/>
          </a:p>
          <a:p>
            <a:pPr>
              <a:buFont typeface="Wingdings" pitchFamily="2" charset="2"/>
              <a:buChar char="Ø"/>
            </a:pPr>
            <a:r>
              <a:rPr lang="en-US" sz="5100" dirty="0" smtClean="0"/>
              <a:t>Try to Use customer relationship management (CRM) system if possible.</a:t>
            </a:r>
          </a:p>
          <a:p>
            <a:pPr fontAlgn="auto">
              <a:spcAft>
                <a:spcPts val="0"/>
              </a:spcAft>
              <a:buFont typeface="Wingdings" pitchFamily="2" charset="2"/>
              <a:buChar char="Ø"/>
              <a:defRPr/>
            </a:pPr>
            <a:endParaRPr lang="fr-CA" b="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71688" y="274638"/>
            <a:ext cx="6615112" cy="639762"/>
          </a:xfrm>
        </p:spPr>
        <p:txBody>
          <a:bodyPr rtlCol="0">
            <a:noAutofit/>
          </a:bodyPr>
          <a:lstStyle/>
          <a:p>
            <a:pPr eaLnBrk="1" fontAlgn="auto" hangingPunct="1">
              <a:spcAft>
                <a:spcPts val="0"/>
              </a:spcAft>
              <a:defRPr/>
            </a:pPr>
            <a:r>
              <a:rPr lang="fr-CA" sz="3600" b="1" dirty="0" smtClean="0">
                <a:solidFill>
                  <a:schemeClr val="tx2">
                    <a:lumMod val="60000"/>
                    <a:lumOff val="40000"/>
                  </a:schemeClr>
                </a:solidFill>
              </a:rPr>
              <a:t>Recommendation</a:t>
            </a:r>
          </a:p>
        </p:txBody>
      </p:sp>
      <p:sp>
        <p:nvSpPr>
          <p:cNvPr id="3" name="Espace réservé du contenu 2"/>
          <p:cNvSpPr>
            <a:spLocks noGrp="1"/>
          </p:cNvSpPr>
          <p:nvPr>
            <p:ph idx="1"/>
          </p:nvPr>
        </p:nvSpPr>
        <p:spPr>
          <a:xfrm>
            <a:off x="2057400" y="685800"/>
            <a:ext cx="6934200" cy="5943600"/>
          </a:xfrm>
        </p:spPr>
        <p:txBody>
          <a:bodyPr rtlCol="0">
            <a:normAutofit lnSpcReduction="10000"/>
          </a:bodyPr>
          <a:lstStyle/>
          <a:p>
            <a:pPr fontAlgn="auto">
              <a:spcAft>
                <a:spcPts val="0"/>
              </a:spcAft>
              <a:buNone/>
              <a:defRPr/>
            </a:pPr>
            <a:r>
              <a:rPr lang="fr-CA" sz="4200" dirty="0" smtClean="0">
                <a:solidFill>
                  <a:schemeClr val="accent2">
                    <a:lumMod val="75000"/>
                  </a:schemeClr>
                </a:solidFill>
              </a:rPr>
              <a:t>*</a:t>
            </a:r>
            <a:r>
              <a:rPr lang="fr-CA" sz="2800" b="1" dirty="0" smtClean="0">
                <a:solidFill>
                  <a:srgbClr val="C00000"/>
                </a:solidFill>
              </a:rPr>
              <a:t>Procurement</a:t>
            </a:r>
            <a:r>
              <a:rPr lang="fr-CA" sz="2800" b="1" dirty="0" smtClean="0">
                <a:solidFill>
                  <a:schemeClr val="accent2">
                    <a:lumMod val="75000"/>
                  </a:schemeClr>
                </a:solidFill>
              </a:rPr>
              <a:t> </a:t>
            </a:r>
            <a:r>
              <a:rPr lang="fr-CA" sz="4200" b="1" dirty="0" smtClean="0">
                <a:solidFill>
                  <a:schemeClr val="accent2">
                    <a:lumMod val="75000"/>
                  </a:schemeClr>
                </a:solidFill>
              </a:rPr>
              <a:t>:</a:t>
            </a:r>
            <a:endParaRPr lang="fr-CA" b="1" dirty="0" smtClean="0">
              <a:solidFill>
                <a:schemeClr val="accent2">
                  <a:lumMod val="75000"/>
                </a:schemeClr>
              </a:solidFill>
            </a:endParaRPr>
          </a:p>
          <a:p>
            <a:pPr>
              <a:buFont typeface="Wingdings" pitchFamily="2" charset="2"/>
              <a:buChar char="Ø"/>
            </a:pPr>
            <a:r>
              <a:rPr lang="en-US" sz="2400" dirty="0" smtClean="0"/>
              <a:t>Adopting a person from each department to characterize the required material and set the required specifications and also take it as a reference in vender evaluation process.</a:t>
            </a:r>
          </a:p>
          <a:p>
            <a:pPr>
              <a:buFont typeface="Wingdings" pitchFamily="2" charset="2"/>
              <a:buChar char="Ø"/>
            </a:pPr>
            <a:endParaRPr lang="en-US" sz="2400" dirty="0" smtClean="0"/>
          </a:p>
          <a:p>
            <a:pPr>
              <a:buFont typeface="Wingdings" pitchFamily="2" charset="2"/>
              <a:buChar char="Ø"/>
            </a:pPr>
            <a:r>
              <a:rPr lang="en-US" sz="2400" dirty="0" smtClean="0"/>
              <a:t>Design clear criteria to evaluate the vendors with take into consideration the required specifications.</a:t>
            </a:r>
          </a:p>
          <a:p>
            <a:pPr>
              <a:buFont typeface="Wingdings" pitchFamily="2" charset="2"/>
              <a:buChar char="Ø"/>
            </a:pPr>
            <a:endParaRPr lang="en-US" sz="2400" dirty="0" smtClean="0"/>
          </a:p>
          <a:p>
            <a:pPr>
              <a:buFont typeface="Wingdings" pitchFamily="2" charset="2"/>
              <a:buChar char="Ø"/>
            </a:pPr>
            <a:r>
              <a:rPr lang="en-US" sz="2400" dirty="0" smtClean="0"/>
              <a:t>Adopting the purchasing polices and determines the range for each (Direct purchasing, request for quotation which need a vendor list and bidding process).</a:t>
            </a:r>
          </a:p>
          <a:p>
            <a:pPr>
              <a:buFont typeface="Wingdings" pitchFamily="2" charset="2"/>
              <a:buChar char="Ø"/>
            </a:pPr>
            <a:endParaRPr lang="en-US" sz="2400" dirty="0" smtClean="0"/>
          </a:p>
          <a:p>
            <a:pPr>
              <a:buFont typeface="Wingdings" pitchFamily="2" charset="2"/>
              <a:buChar char="Ø"/>
            </a:pPr>
            <a:r>
              <a:rPr lang="en-US" sz="2400" dirty="0" smtClean="0"/>
              <a:t>Renewal of supplier contract</a:t>
            </a:r>
            <a:endParaRPr lang="fr-CA" sz="2400" b="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71688" y="274638"/>
            <a:ext cx="6615112"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Recommendation</a:t>
            </a:r>
          </a:p>
        </p:txBody>
      </p:sp>
      <p:sp>
        <p:nvSpPr>
          <p:cNvPr id="3" name="Espace réservé du contenu 2"/>
          <p:cNvSpPr>
            <a:spLocks noGrp="1"/>
          </p:cNvSpPr>
          <p:nvPr>
            <p:ph idx="1"/>
          </p:nvPr>
        </p:nvSpPr>
        <p:spPr>
          <a:xfrm>
            <a:off x="2057400" y="1371600"/>
            <a:ext cx="6615112" cy="5029200"/>
          </a:xfrm>
        </p:spPr>
        <p:txBody>
          <a:bodyPr rtlCol="0">
            <a:normAutofit/>
          </a:bodyPr>
          <a:lstStyle/>
          <a:p>
            <a:pPr fontAlgn="auto">
              <a:spcAft>
                <a:spcPts val="0"/>
              </a:spcAft>
              <a:buNone/>
              <a:defRPr/>
            </a:pPr>
            <a:r>
              <a:rPr lang="fr-CA" sz="4200" dirty="0" smtClean="0">
                <a:solidFill>
                  <a:srgbClr val="C00000"/>
                </a:solidFill>
              </a:rPr>
              <a:t>*</a:t>
            </a:r>
            <a:r>
              <a:rPr lang="fr-CA" sz="2800" b="1" dirty="0" smtClean="0">
                <a:solidFill>
                  <a:srgbClr val="C00000"/>
                </a:solidFill>
              </a:rPr>
              <a:t>Warehouses </a:t>
            </a:r>
            <a:r>
              <a:rPr lang="fr-CA" sz="4200" b="1" dirty="0" smtClean="0">
                <a:solidFill>
                  <a:srgbClr val="C00000"/>
                </a:solidFill>
              </a:rPr>
              <a:t>:</a:t>
            </a:r>
          </a:p>
          <a:p>
            <a:pPr fontAlgn="auto">
              <a:spcAft>
                <a:spcPts val="0"/>
              </a:spcAft>
              <a:buNone/>
              <a:defRPr/>
            </a:pPr>
            <a:endParaRPr lang="fr-CA" sz="4200" b="1" dirty="0" smtClean="0">
              <a:solidFill>
                <a:schemeClr val="tx1">
                  <a:lumMod val="75000"/>
                  <a:lumOff val="25000"/>
                </a:schemeClr>
              </a:solidFill>
            </a:endParaRPr>
          </a:p>
          <a:p>
            <a:pPr fontAlgn="auto">
              <a:spcAft>
                <a:spcPts val="0"/>
              </a:spcAft>
              <a:buNone/>
              <a:defRPr/>
            </a:pPr>
            <a:r>
              <a:rPr lang="en-US" dirty="0" smtClean="0"/>
              <a:t>   Develop a coding system to increase the efficiency of management process in the inventory.</a:t>
            </a:r>
            <a:endParaRPr lang="fr-CA" dirty="0" smtClean="0">
              <a:solidFill>
                <a:schemeClr val="tx1">
                  <a:lumMod val="75000"/>
                  <a:lumOff val="25000"/>
                </a:schemeClr>
              </a:solidFill>
            </a:endParaRPr>
          </a:p>
          <a:p>
            <a:endParaRPr lang="fr-CA" b="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71688" y="274638"/>
            <a:ext cx="6615112" cy="1143000"/>
          </a:xfrm>
        </p:spPr>
        <p:txBody>
          <a:bodyPr rtlCol="0">
            <a:normAutofit/>
          </a:bodyPr>
          <a:lstStyle/>
          <a:p>
            <a:pPr eaLnBrk="1" fontAlgn="auto" hangingPunct="1">
              <a:spcAft>
                <a:spcPts val="0"/>
              </a:spcAft>
              <a:defRPr/>
            </a:pPr>
            <a:r>
              <a:rPr lang="fr-CA" dirty="0" smtClean="0">
                <a:solidFill>
                  <a:schemeClr val="accent6">
                    <a:lumMod val="75000"/>
                  </a:schemeClr>
                </a:solidFill>
              </a:rPr>
              <a:t>General Recommendation</a:t>
            </a:r>
          </a:p>
        </p:txBody>
      </p:sp>
      <p:sp>
        <p:nvSpPr>
          <p:cNvPr id="3" name="Espace réservé du contenu 2"/>
          <p:cNvSpPr>
            <a:spLocks noGrp="1"/>
          </p:cNvSpPr>
          <p:nvPr>
            <p:ph idx="1"/>
          </p:nvPr>
        </p:nvSpPr>
        <p:spPr>
          <a:xfrm>
            <a:off x="2057400" y="1371600"/>
            <a:ext cx="6615112" cy="5029200"/>
          </a:xfrm>
        </p:spPr>
        <p:txBody>
          <a:bodyPr rtlCol="0">
            <a:normAutofit/>
          </a:bodyPr>
          <a:lstStyle/>
          <a:p>
            <a:r>
              <a:rPr lang="en-US" sz="2400" dirty="0" smtClean="0"/>
              <a:t>Improve the documentation process in the company at all .</a:t>
            </a:r>
          </a:p>
          <a:p>
            <a:endParaRPr lang="en-US" sz="2400" dirty="0" smtClean="0"/>
          </a:p>
          <a:p>
            <a:r>
              <a:rPr lang="en-US" sz="2400" dirty="0" smtClean="0"/>
              <a:t>Improve the communications between the departments to increase the coordination between them.</a:t>
            </a:r>
          </a:p>
          <a:p>
            <a:endParaRPr lang="en-US" sz="2400" dirty="0" smtClean="0"/>
          </a:p>
          <a:p>
            <a:r>
              <a:rPr lang="en-US" sz="2400" dirty="0" smtClean="0"/>
              <a:t>Develop the administrative behavior for the head of each department by given them a training courses to show the importance of administration process and set a development targets.</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Content Placeholder 3" descr="Thank-You.jpg"/>
          <p:cNvPicPr>
            <a:picLocks noGrp="1" noChangeAspect="1"/>
          </p:cNvPicPr>
          <p:nvPr>
            <p:ph idx="1"/>
          </p:nvPr>
        </p:nvPicPr>
        <p:blipFill>
          <a:blip r:embed="rId3" cstate="print"/>
          <a:stretch>
            <a:fillRect/>
          </a:stretch>
        </p:blipFill>
        <p:spPr>
          <a:xfrm>
            <a:off x="2057400" y="762000"/>
            <a:ext cx="6534912" cy="52760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75000"/>
                    <a:lumOff val="25000"/>
                  </a:schemeClr>
                </a:solidFill>
              </a:rPr>
              <a:t>Introduction</a:t>
            </a:r>
          </a:p>
        </p:txBody>
      </p:sp>
      <p:sp>
        <p:nvSpPr>
          <p:cNvPr id="3" name="Espace réservé du contenu 2"/>
          <p:cNvSpPr>
            <a:spLocks noGrp="1"/>
          </p:cNvSpPr>
          <p:nvPr>
            <p:ph idx="1"/>
          </p:nvPr>
        </p:nvSpPr>
        <p:spPr>
          <a:xfrm>
            <a:off x="457200" y="1831975"/>
            <a:ext cx="8229600" cy="4873625"/>
          </a:xfrm>
        </p:spPr>
        <p:txBody>
          <a:bodyPr rtlCol="0">
            <a:normAutofit fontScale="85000" lnSpcReduction="20000"/>
          </a:bodyPr>
          <a:lstStyle/>
          <a:p>
            <a:pPr fontAlgn="auto">
              <a:spcAft>
                <a:spcPts val="0"/>
              </a:spcAft>
              <a:buFont typeface="Wingdings" pitchFamily="2" charset="2"/>
              <a:buChar char="Ø"/>
              <a:defRPr/>
            </a:pPr>
            <a:r>
              <a:rPr lang="en-US" dirty="0" smtClean="0"/>
              <a:t>Anabtawi Group is one of the first companies to operate in Palestine. Its beginnings go back to 1963 when Anabtawi General Trade Company was established.</a:t>
            </a:r>
          </a:p>
          <a:p>
            <a:pPr fontAlgn="auto">
              <a:spcAft>
                <a:spcPts val="0"/>
              </a:spcAft>
              <a:buFont typeface="Wingdings" pitchFamily="2" charset="2"/>
              <a:buChar char="Ø"/>
              <a:defRPr/>
            </a:pPr>
            <a:endParaRPr lang="en-US" dirty="0" smtClean="0"/>
          </a:p>
          <a:p>
            <a:pPr fontAlgn="auto">
              <a:spcAft>
                <a:spcPts val="0"/>
              </a:spcAft>
              <a:buFont typeface="Wingdings" pitchFamily="2" charset="2"/>
              <a:buChar char="Ø"/>
              <a:defRPr/>
            </a:pPr>
            <a:r>
              <a:rPr lang="en-US" dirty="0" smtClean="0"/>
              <a:t>In addition to the Palestinian Quality Certificate awarded by the Palestinian Specifications &amp; Standards Authority, the company was awarded the Organic goods production certificate and the ISO 22000 food safety certificate for its production of Palestinian olive oil to become the first company in the world to obtain this certificate in the field of olive oil storage and packing.</a:t>
            </a:r>
            <a:endParaRPr lang="fr-CA"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75000"/>
                    <a:lumOff val="25000"/>
                  </a:schemeClr>
                </a:solidFill>
              </a:rPr>
              <a:t>Problem Statement</a:t>
            </a:r>
          </a:p>
        </p:txBody>
      </p:sp>
      <p:sp>
        <p:nvSpPr>
          <p:cNvPr id="3" name="Espace réservé du contenu 2"/>
          <p:cNvSpPr>
            <a:spLocks noGrp="1"/>
          </p:cNvSpPr>
          <p:nvPr>
            <p:ph idx="1"/>
          </p:nvPr>
        </p:nvSpPr>
        <p:spPr>
          <a:xfrm>
            <a:off x="457200" y="1831975"/>
            <a:ext cx="8229600" cy="4525963"/>
          </a:xfrm>
        </p:spPr>
        <p:txBody>
          <a:bodyPr rtlCol="0">
            <a:normAutofit/>
          </a:bodyPr>
          <a:lstStyle/>
          <a:p>
            <a:pPr fontAlgn="auto">
              <a:spcAft>
                <a:spcPts val="0"/>
              </a:spcAft>
              <a:buFont typeface="Arial" pitchFamily="34" charset="0"/>
              <a:buChar char="•"/>
              <a:defRPr/>
            </a:pPr>
            <a:r>
              <a:rPr lang="en-US" dirty="0" smtClean="0"/>
              <a:t>Anabtawi group has been encountered mismatching between the set and actual targets in production, sales and marketing departments. This mismatching adversely affects the organizational performance of the group.</a:t>
            </a:r>
          </a:p>
          <a:p>
            <a:pPr fontAlgn="auto">
              <a:spcAft>
                <a:spcPts val="0"/>
              </a:spcAft>
              <a:buFont typeface="Arial" pitchFamily="34" charset="0"/>
              <a:buChar char="•"/>
              <a:defRPr/>
            </a:pPr>
            <a:endParaRPr lang="fr-CA"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228600"/>
            <a:ext cx="8229600"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Performance management</a:t>
            </a:r>
          </a:p>
        </p:txBody>
      </p:sp>
      <p:sp>
        <p:nvSpPr>
          <p:cNvPr id="3" name="Espace réservé du contenu 2"/>
          <p:cNvSpPr>
            <a:spLocks noGrp="1"/>
          </p:cNvSpPr>
          <p:nvPr>
            <p:ph idx="1"/>
          </p:nvPr>
        </p:nvSpPr>
        <p:spPr>
          <a:xfrm>
            <a:off x="533400" y="2590800"/>
            <a:ext cx="8229600" cy="3425825"/>
          </a:xfrm>
        </p:spPr>
        <p:txBody>
          <a:bodyPr rtlCol="0">
            <a:normAutofit/>
          </a:bodyPr>
          <a:lstStyle/>
          <a:p>
            <a:pPr fontAlgn="auto">
              <a:spcAft>
                <a:spcPts val="0"/>
              </a:spcAft>
              <a:buFont typeface="Wingdings" pitchFamily="2" charset="2"/>
              <a:buChar char="Ø"/>
              <a:defRPr/>
            </a:pPr>
            <a:r>
              <a:rPr lang="en-US" sz="2800" dirty="0" smtClean="0"/>
              <a:t>Performance management is basically a system of different processes that combine to create an effective workforce within the company that can effectively reach to the business goals .Performance management involves much more than just assigning ratings. It is a continuous cycle that involves:</a:t>
            </a:r>
            <a:endParaRPr lang="fr-CA" sz="2800"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228600"/>
            <a:ext cx="8229600"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Performance management</a:t>
            </a:r>
          </a:p>
        </p:txBody>
      </p:sp>
      <p:pic>
        <p:nvPicPr>
          <p:cNvPr id="4" name="Content Placeholder 3" descr="PerformanceManagementCycle.jpg"/>
          <p:cNvPicPr>
            <a:picLocks noGrp="1" noChangeAspect="1"/>
          </p:cNvPicPr>
          <p:nvPr>
            <p:ph idx="1"/>
          </p:nvPr>
        </p:nvPicPr>
        <p:blipFill>
          <a:blip r:embed="rId3" cstate="print"/>
          <a:stretch>
            <a:fillRect/>
          </a:stretch>
        </p:blipFill>
        <p:spPr>
          <a:xfrm>
            <a:off x="1371600" y="2133600"/>
            <a:ext cx="5880924" cy="38747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71688" y="274638"/>
            <a:ext cx="6615112" cy="1143000"/>
          </a:xfrm>
        </p:spPr>
        <p:txBody>
          <a:bodyPr rtlCol="0">
            <a:normAutofit/>
          </a:bodyPr>
          <a:lstStyle/>
          <a:p>
            <a:pPr algn="l" eaLnBrk="1" fontAlgn="auto" hangingPunct="1">
              <a:spcAft>
                <a:spcPts val="0"/>
              </a:spcAft>
              <a:defRPr/>
            </a:pPr>
            <a:r>
              <a:rPr lang="fr-CA" dirty="0" smtClean="0">
                <a:solidFill>
                  <a:schemeClr val="tx1">
                    <a:lumMod val="75000"/>
                    <a:lumOff val="25000"/>
                  </a:schemeClr>
                </a:solidFill>
              </a:rPr>
              <a:t>Methodology</a:t>
            </a:r>
          </a:p>
        </p:txBody>
      </p:sp>
      <p:sp>
        <p:nvSpPr>
          <p:cNvPr id="3" name="Espace réservé du contenu 2"/>
          <p:cNvSpPr>
            <a:spLocks noGrp="1"/>
          </p:cNvSpPr>
          <p:nvPr>
            <p:ph idx="1"/>
          </p:nvPr>
        </p:nvSpPr>
        <p:spPr>
          <a:xfrm>
            <a:off x="2057400" y="1371600"/>
            <a:ext cx="6615112" cy="4525963"/>
          </a:xfrm>
        </p:spPr>
        <p:txBody>
          <a:bodyPr rtlCol="0">
            <a:normAutofit fontScale="92500" lnSpcReduction="10000"/>
          </a:bodyPr>
          <a:lstStyle/>
          <a:p>
            <a:pPr fontAlgn="auto">
              <a:spcAft>
                <a:spcPts val="0"/>
              </a:spcAft>
              <a:buFont typeface="Wingdings" pitchFamily="2" charset="2"/>
              <a:buChar char="Ø"/>
              <a:defRPr/>
            </a:pPr>
            <a:r>
              <a:rPr lang="en-US" dirty="0" smtClean="0"/>
              <a:t>Reading and Research</a:t>
            </a:r>
          </a:p>
          <a:p>
            <a:pPr fontAlgn="auto">
              <a:spcAft>
                <a:spcPts val="0"/>
              </a:spcAft>
              <a:buFont typeface="Wingdings" pitchFamily="2" charset="2"/>
              <a:buChar char="Ø"/>
              <a:defRPr/>
            </a:pPr>
            <a:r>
              <a:rPr lang="en-US" dirty="0" smtClean="0"/>
              <a:t>Visits and Observation</a:t>
            </a:r>
          </a:p>
          <a:p>
            <a:pPr fontAlgn="auto">
              <a:spcAft>
                <a:spcPts val="0"/>
              </a:spcAft>
              <a:buFont typeface="Wingdings" pitchFamily="2" charset="2"/>
              <a:buChar char="Ø"/>
              <a:defRPr/>
            </a:pPr>
            <a:r>
              <a:rPr lang="en-US" dirty="0" smtClean="0"/>
              <a:t>Data collection and analysis </a:t>
            </a:r>
          </a:p>
          <a:p>
            <a:pPr fontAlgn="auto">
              <a:spcAft>
                <a:spcPts val="0"/>
              </a:spcAft>
              <a:buFont typeface="Wingdings" pitchFamily="2" charset="2"/>
              <a:buChar char="Ø"/>
              <a:defRPr/>
            </a:pPr>
            <a:r>
              <a:rPr lang="en-US" dirty="0" smtClean="0"/>
              <a:t>Checking the objectives on (SMART) criteria </a:t>
            </a:r>
          </a:p>
          <a:p>
            <a:pPr fontAlgn="auto">
              <a:spcAft>
                <a:spcPts val="0"/>
              </a:spcAft>
              <a:buFont typeface="Wingdings" pitchFamily="2" charset="2"/>
              <a:buChar char="Ø"/>
              <a:defRPr/>
            </a:pPr>
            <a:r>
              <a:rPr lang="en-US" dirty="0" smtClean="0"/>
              <a:t>Gap Analysis</a:t>
            </a:r>
          </a:p>
          <a:p>
            <a:pPr fontAlgn="auto">
              <a:spcAft>
                <a:spcPts val="0"/>
              </a:spcAft>
              <a:buFont typeface="Wingdings" pitchFamily="2" charset="2"/>
              <a:buChar char="Ø"/>
              <a:defRPr/>
            </a:pPr>
            <a:r>
              <a:rPr lang="en-US" dirty="0" smtClean="0"/>
              <a:t>Description for root causes of the problem by using cause and effect diagram</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fr-CA"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228600"/>
            <a:ext cx="8229600"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Data Collection &amp; Analysis</a:t>
            </a:r>
          </a:p>
        </p:txBody>
      </p:sp>
      <p:sp>
        <p:nvSpPr>
          <p:cNvPr id="5" name="Content Placeholder 4"/>
          <p:cNvSpPr>
            <a:spLocks noGrp="1"/>
          </p:cNvSpPr>
          <p:nvPr>
            <p:ph idx="1"/>
          </p:nvPr>
        </p:nvSpPr>
        <p:spPr>
          <a:xfrm>
            <a:off x="457200" y="1752600"/>
            <a:ext cx="8229600" cy="4525963"/>
          </a:xfrm>
        </p:spPr>
        <p:txBody>
          <a:bodyPr/>
          <a:lstStyle/>
          <a:p>
            <a:r>
              <a:rPr lang="en-US" b="1" dirty="0" smtClean="0">
                <a:solidFill>
                  <a:schemeClr val="tx2">
                    <a:lumMod val="60000"/>
                    <a:lumOff val="40000"/>
                  </a:schemeClr>
                </a:solidFill>
              </a:rPr>
              <a:t>Reading &amp; Research:</a:t>
            </a:r>
          </a:p>
          <a:p>
            <a:pPr>
              <a:buFont typeface="Wingdings" pitchFamily="2" charset="2"/>
              <a:buChar char="Ø"/>
            </a:pPr>
            <a:r>
              <a:rPr lang="en-US" dirty="0" smtClean="0"/>
              <a:t> </a:t>
            </a:r>
            <a:r>
              <a:rPr lang="en-US" sz="2800" dirty="0" smtClean="0"/>
              <a:t>Includes a searching process by </a:t>
            </a:r>
            <a:r>
              <a:rPr lang="en-US" sz="2800" u="sng" dirty="0" smtClean="0"/>
              <a:t>internet </a:t>
            </a:r>
            <a:r>
              <a:rPr lang="en-US" sz="2800" dirty="0" smtClean="0"/>
              <a:t>,</a:t>
            </a:r>
            <a:r>
              <a:rPr lang="en-US" sz="2800" u="sng" dirty="0" smtClean="0"/>
              <a:t>scientific articles</a:t>
            </a:r>
            <a:r>
              <a:rPr lang="en-US" sz="2800" dirty="0" smtClean="0"/>
              <a:t>, </a:t>
            </a:r>
            <a:r>
              <a:rPr lang="en-US" sz="2800" u="sng" dirty="0" smtClean="0"/>
              <a:t>case studies </a:t>
            </a:r>
            <a:r>
              <a:rPr lang="en-US" sz="2800" dirty="0" smtClean="0"/>
              <a:t>and other resources that are related to performance management.</a:t>
            </a:r>
          </a:p>
          <a:p>
            <a:pPr>
              <a:buNone/>
            </a:pPr>
            <a:endParaRPr lang="en-US" sz="2800" dirty="0" smtClean="0"/>
          </a:p>
          <a:p>
            <a:pPr>
              <a:buFont typeface="Wingdings" pitchFamily="2" charset="2"/>
              <a:buChar char="Ø"/>
            </a:pPr>
            <a:r>
              <a:rPr lang="en-US" sz="2800" dirty="0" smtClean="0"/>
              <a:t> The objective of this stage is to get a knowledge and experience in this field to be able to perform best work and gain the best results.</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W_RisingTr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421D4EE-09D5-4E60-8BD6-03EF413631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TW_RisingTrend</Template>
  <TotalTime>280</TotalTime>
  <Words>1648</Words>
  <Application>Microsoft Office PowerPoint</Application>
  <PresentationFormat>On-screen Show (4:3)</PresentationFormat>
  <Paragraphs>344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TW_RisingTrend</vt:lpstr>
      <vt:lpstr>Bridging the gap between planned &amp; actual performance  </vt:lpstr>
      <vt:lpstr>Team Members</vt:lpstr>
      <vt:lpstr>Outline</vt:lpstr>
      <vt:lpstr>Introduction</vt:lpstr>
      <vt:lpstr>Problem Statement</vt:lpstr>
      <vt:lpstr>Performance management</vt:lpstr>
      <vt:lpstr>Performance management</vt:lpstr>
      <vt:lpstr>Methodology</vt:lpstr>
      <vt:lpstr>Data Collection &amp; Analysis</vt:lpstr>
      <vt:lpstr>Data Collection &amp; Analysis</vt:lpstr>
      <vt:lpstr>Data Collection &amp; Analysis</vt:lpstr>
      <vt:lpstr>Data Collection &amp; Analysis</vt:lpstr>
      <vt:lpstr>Data Analysais</vt:lpstr>
      <vt:lpstr>Data Analysais</vt:lpstr>
      <vt:lpstr>Data Analysais</vt:lpstr>
      <vt:lpstr>Data Analysais</vt:lpstr>
      <vt:lpstr>Gap Analysis</vt:lpstr>
      <vt:lpstr>Gap Analysis</vt:lpstr>
      <vt:lpstr>Gap Analysis</vt:lpstr>
      <vt:lpstr>Gap Analysis</vt:lpstr>
      <vt:lpstr>Gap Analysis</vt:lpstr>
      <vt:lpstr>Gap Analysis</vt:lpstr>
      <vt:lpstr>Gap Analysis</vt:lpstr>
      <vt:lpstr>Gap Analysis</vt:lpstr>
      <vt:lpstr>Gap Analysis</vt:lpstr>
      <vt:lpstr>Gap Analysis</vt:lpstr>
      <vt:lpstr>Gap Analysis</vt:lpstr>
      <vt:lpstr>Gap Analysis</vt:lpstr>
      <vt:lpstr>Cause &amp; Effect Diagram</vt:lpstr>
      <vt:lpstr>Cause &amp; Effect Diagram</vt:lpstr>
      <vt:lpstr>Cause &amp; Effect Diagram</vt:lpstr>
      <vt:lpstr>Cause &amp; Effect Diagram</vt:lpstr>
      <vt:lpstr>Recommandations</vt:lpstr>
      <vt:lpstr>Recommendation</vt:lpstr>
      <vt:lpstr>Recommendation</vt:lpstr>
      <vt:lpstr>Recommendation</vt:lpstr>
      <vt:lpstr>General Recommendation</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sony</dc:creator>
  <cp:lastModifiedBy>Muthanna_PC</cp:lastModifiedBy>
  <cp:revision>23</cp:revision>
  <dcterms:created xsi:type="dcterms:W3CDTF">2014-05-03T21:06:16Z</dcterms:created>
  <dcterms:modified xsi:type="dcterms:W3CDTF">2014-05-04T16:07:38Z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TC103815319990</vt:lpwstr>
  </property>
</Properties>
</file>