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5" r:id="rId2"/>
    <p:sldId id="257" r:id="rId3"/>
    <p:sldId id="258" r:id="rId4"/>
    <p:sldId id="268" r:id="rId5"/>
    <p:sldId id="269" r:id="rId6"/>
    <p:sldId id="270" r:id="rId7"/>
    <p:sldId id="261" r:id="rId8"/>
    <p:sldId id="271" r:id="rId9"/>
    <p:sldId id="313" r:id="rId10"/>
    <p:sldId id="272" r:id="rId11"/>
    <p:sldId id="288" r:id="rId12"/>
    <p:sldId id="273" r:id="rId13"/>
    <p:sldId id="289" r:id="rId14"/>
    <p:sldId id="274" r:id="rId15"/>
    <p:sldId id="285" r:id="rId16"/>
    <p:sldId id="314" r:id="rId17"/>
    <p:sldId id="275" r:id="rId18"/>
    <p:sldId id="286" r:id="rId19"/>
    <p:sldId id="276" r:id="rId20"/>
    <p:sldId id="277" r:id="rId21"/>
    <p:sldId id="287" r:id="rId22"/>
    <p:sldId id="291" r:id="rId23"/>
    <p:sldId id="278" r:id="rId24"/>
    <p:sldId id="290" r:id="rId25"/>
    <p:sldId id="279" r:id="rId26"/>
    <p:sldId id="292" r:id="rId27"/>
    <p:sldId id="280" r:id="rId28"/>
    <p:sldId id="281" r:id="rId29"/>
    <p:sldId id="293" r:id="rId30"/>
    <p:sldId id="299" r:id="rId31"/>
    <p:sldId id="282" r:id="rId32"/>
    <p:sldId id="294" r:id="rId33"/>
    <p:sldId id="295" r:id="rId34"/>
    <p:sldId id="296" r:id="rId35"/>
    <p:sldId id="297" r:id="rId36"/>
    <p:sldId id="298" r:id="rId37"/>
    <p:sldId id="300" r:id="rId38"/>
    <p:sldId id="304" r:id="rId39"/>
    <p:sldId id="306" r:id="rId40"/>
    <p:sldId id="307" r:id="rId41"/>
    <p:sldId id="308" r:id="rId42"/>
    <p:sldId id="305" r:id="rId43"/>
    <p:sldId id="309" r:id="rId44"/>
    <p:sldId id="310" r:id="rId45"/>
    <p:sldId id="311" r:id="rId46"/>
    <p:sldId id="31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82" autoAdjust="0"/>
  </p:normalViewPr>
  <p:slideViewPr>
    <p:cSldViewPr>
      <p:cViewPr>
        <p:scale>
          <a:sx n="66" d="100"/>
          <a:sy n="66" d="100"/>
        </p:scale>
        <p:origin x="-1284"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9114C13-FAAE-4850-B3D2-071E9CED152F}" type="datetimeFigureOut">
              <a:rPr lang="ar-JO" smtClean="0"/>
              <a:t>03/07/1433</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1D570FE-611C-424B-A5E1-9B610D3D8F89}" type="slidenum">
              <a:rPr lang="ar-JO" smtClean="0"/>
              <a:t>‹#›</a:t>
            </a:fld>
            <a:endParaRPr lang="ar-JO"/>
          </a:p>
        </p:txBody>
      </p:sp>
    </p:spTree>
    <p:extLst>
      <p:ext uri="{BB962C8B-B14F-4D97-AF65-F5344CB8AC3E}">
        <p14:creationId xmlns:p14="http://schemas.microsoft.com/office/powerpoint/2010/main" val="23814421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Early designs of quad-copters were completed in the 1920's by Etienne </a:t>
            </a:r>
            <a:r>
              <a:rPr lang="en-US" dirty="0" err="1" smtClean="0"/>
              <a:t>Omichen</a:t>
            </a:r>
            <a:r>
              <a:rPr lang="en-US" dirty="0" smtClean="0"/>
              <a:t>, Dr. George de </a:t>
            </a:r>
            <a:r>
              <a:rPr lang="en-US" dirty="0" err="1" smtClean="0"/>
              <a:t>Bothezat</a:t>
            </a:r>
            <a:r>
              <a:rPr lang="en-US" dirty="0" smtClean="0"/>
              <a:t> and Ivan Jerome. These designs, however, never truly grasped the attention of the public or the in case of </a:t>
            </a:r>
            <a:r>
              <a:rPr lang="en-US" dirty="0" err="1" smtClean="0"/>
              <a:t>Dr</a:t>
            </a:r>
            <a:r>
              <a:rPr lang="en-US" dirty="0" smtClean="0"/>
              <a:t> </a:t>
            </a:r>
            <a:r>
              <a:rPr lang="en-US" dirty="0" err="1" smtClean="0"/>
              <a:t>Bothezat</a:t>
            </a:r>
            <a:r>
              <a:rPr lang="en-US" dirty="0" smtClean="0"/>
              <a:t> and Jerome the military. Therefore, neither </a:t>
            </a:r>
            <a:r>
              <a:rPr lang="en-US" dirty="0" err="1" smtClean="0"/>
              <a:t>Omichen's</a:t>
            </a:r>
            <a:r>
              <a:rPr lang="en-US" dirty="0" smtClean="0"/>
              <a:t> or </a:t>
            </a:r>
            <a:r>
              <a:rPr lang="en-US" dirty="0" err="1" smtClean="0"/>
              <a:t>Bothezat</a:t>
            </a:r>
            <a:r>
              <a:rPr lang="en-US" dirty="0" smtClean="0"/>
              <a:t> and Jerome's were mass produced.  This fact, however, does not discredit the advantages of quad-copters.  Unlike their counter parts, quad-copters make use of multiple rotors allowing for a greater amount of thrust and consequently a greater amount of maneuverability.  Also, the quad rotors symmetrical design allows for easier control of the overall stability of the aircraft.</a:t>
            </a:r>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2</a:t>
            </a:fld>
            <a:endParaRPr lang="ar-JO"/>
          </a:p>
        </p:txBody>
      </p:sp>
    </p:spTree>
    <p:extLst>
      <p:ext uri="{BB962C8B-B14F-4D97-AF65-F5344CB8AC3E}">
        <p14:creationId xmlns:p14="http://schemas.microsoft.com/office/powerpoint/2010/main" val="307459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Brushless</a:t>
            </a:r>
            <a:r>
              <a:rPr lang="en-US" baseline="0" dirty="0" smtClean="0"/>
              <a:t> sort of 3 phase motor  the magnetic field and magnets attach to </a:t>
            </a:r>
            <a:r>
              <a:rPr lang="en-US" baseline="0" dirty="0" err="1" smtClean="0"/>
              <a:t>cuase</a:t>
            </a:r>
            <a:r>
              <a:rPr lang="en-US" baseline="0" dirty="0" smtClean="0"/>
              <a:t> is responsible  to rotate the shaft of  motor </a:t>
            </a:r>
            <a:r>
              <a:rPr lang="en-US" dirty="0" smtClean="0"/>
              <a:t/>
            </a:r>
            <a:br>
              <a:rPr lang="en-US" dirty="0" smtClean="0"/>
            </a:br>
            <a:r>
              <a:rPr lang="en-US" dirty="0" err="1" smtClean="0"/>
              <a:t>Inrunners</a:t>
            </a:r>
            <a:r>
              <a:rPr lang="en-US" dirty="0" smtClean="0"/>
              <a:t> are constructed with the magnets attached directly to the shaft, which is surrounded by the copper windings. Because the magnets are close to the shaft it spins very quickly.</a:t>
            </a:r>
          </a:p>
          <a:p>
            <a:pPr algn="l" rtl="0"/>
            <a:endParaRPr lang="en-US" dirty="0" smtClean="0"/>
          </a:p>
          <a:p>
            <a:pPr algn="l" rtl="0"/>
            <a:r>
              <a:rPr lang="en-US" dirty="0" smtClean="0"/>
              <a:t>This means they produce high rpm but low torque. </a:t>
            </a:r>
            <a:r>
              <a:rPr lang="en-US" dirty="0" err="1" smtClean="0"/>
              <a:t>Inrunners</a:t>
            </a:r>
            <a:r>
              <a:rPr lang="en-US" dirty="0" smtClean="0"/>
              <a:t> are efficient and powerful, but need a gearbox to spin large propellers. </a:t>
            </a:r>
            <a:r>
              <a:rPr lang="en-US" dirty="0" err="1" smtClean="0"/>
              <a:t>Inrunners</a:t>
            </a:r>
            <a:r>
              <a:rPr lang="en-US" dirty="0" smtClean="0"/>
              <a:t> are best suited for use with smaller propellers for faster flying speeds.</a:t>
            </a:r>
          </a:p>
          <a:p>
            <a:pPr algn="l" rtl="0"/>
            <a:endParaRPr lang="en-US" dirty="0" smtClean="0"/>
          </a:p>
          <a:p>
            <a:pPr algn="l" rtl="0"/>
            <a:r>
              <a:rPr lang="en-US" dirty="0" err="1" smtClean="0"/>
              <a:t>Outrunners</a:t>
            </a:r>
            <a:r>
              <a:rPr lang="en-US" dirty="0" smtClean="0"/>
              <a:t> are constructed with the copper windings on the inside. The shaft is attached to a “bell”, or casing that contains the magnets, which spin around the copper windings. Because the extra weight of the bell and magnets are further out from the shaft it acts like a flywheel. In general, </a:t>
            </a:r>
            <a:r>
              <a:rPr lang="en-US" dirty="0" err="1" smtClean="0"/>
              <a:t>outrunners</a:t>
            </a:r>
            <a:r>
              <a:rPr lang="en-US" dirty="0" smtClean="0"/>
              <a:t> have a lower rpm but a higher torque than </a:t>
            </a:r>
            <a:r>
              <a:rPr lang="en-US" dirty="0" err="1" smtClean="0"/>
              <a:t>inrunners</a:t>
            </a:r>
            <a:r>
              <a:rPr lang="en-US" dirty="0" smtClean="0"/>
              <a:t>.</a:t>
            </a:r>
          </a:p>
          <a:p>
            <a:pPr algn="l" rtl="0"/>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16</a:t>
            </a:fld>
            <a:endParaRPr lang="ar-JO"/>
          </a:p>
        </p:txBody>
      </p:sp>
    </p:spTree>
    <p:extLst>
      <p:ext uri="{BB962C8B-B14F-4D97-AF65-F5344CB8AC3E}">
        <p14:creationId xmlns:p14="http://schemas.microsoft.com/office/powerpoint/2010/main" val="218747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17</a:t>
            </a:fld>
            <a:endParaRPr lang="ar-JO"/>
          </a:p>
        </p:txBody>
      </p:sp>
    </p:spTree>
    <p:extLst>
      <p:ext uri="{BB962C8B-B14F-4D97-AF65-F5344CB8AC3E}">
        <p14:creationId xmlns:p14="http://schemas.microsoft.com/office/powerpoint/2010/main" val="65664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a:t>
            </a:r>
            <a:r>
              <a:rPr lang="en-US" dirty="0" err="1" smtClean="0"/>
              <a:t>Turnigy</a:t>
            </a:r>
            <a:r>
              <a:rPr lang="en-US" dirty="0" smtClean="0"/>
              <a:t> Plush ESCs have been reported to be able to handle the higher frequency, and thus more adjustments in motor speed can be made per second, therefor the quad-copter will become more stable.</a:t>
            </a:r>
          </a:p>
          <a:p>
            <a:pPr algn="l" rtl="0"/>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19</a:t>
            </a:fld>
            <a:endParaRPr lang="ar-JO"/>
          </a:p>
        </p:txBody>
      </p:sp>
    </p:spTree>
    <p:extLst>
      <p:ext uri="{BB962C8B-B14F-4D97-AF65-F5344CB8AC3E}">
        <p14:creationId xmlns:p14="http://schemas.microsoft.com/office/powerpoint/2010/main" val="656645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Our battery has flat discharge rate (30C), this allow high current from the battery with small Ampere per hours. </a:t>
            </a:r>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20</a:t>
            </a:fld>
            <a:endParaRPr lang="ar-JO"/>
          </a:p>
        </p:txBody>
      </p:sp>
    </p:spTree>
    <p:extLst>
      <p:ext uri="{BB962C8B-B14F-4D97-AF65-F5344CB8AC3E}">
        <p14:creationId xmlns:p14="http://schemas.microsoft.com/office/powerpoint/2010/main" val="65664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Our battery has flat discharge rate (30C), this allow high current from the battery with small Ampere per hours. </a:t>
            </a:r>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21</a:t>
            </a:fld>
            <a:endParaRPr lang="ar-JO"/>
          </a:p>
        </p:txBody>
      </p:sp>
    </p:spTree>
    <p:extLst>
      <p:ext uri="{BB962C8B-B14F-4D97-AF65-F5344CB8AC3E}">
        <p14:creationId xmlns:p14="http://schemas.microsoft.com/office/powerpoint/2010/main" val="656645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Six degrees of freedom (6DoF) refers to the freedom of movement of a rigid body in three-dimensional space. </a:t>
            </a:r>
          </a:p>
          <a:p>
            <a:pPr algn="l" rtl="0"/>
            <a:r>
              <a:rPr lang="en-US" dirty="0" smtClean="0"/>
              <a:t>This combination of different sensors working together to establish an accurate orientation measurement relative to the ground.</a:t>
            </a:r>
          </a:p>
          <a:p>
            <a:pPr algn="l" rtl="0"/>
            <a:r>
              <a:rPr lang="en-US" dirty="0" smtClean="0"/>
              <a:t>Adxl345 measures the static acceleration of gravity in tilt-sensing.</a:t>
            </a:r>
          </a:p>
          <a:p>
            <a:pPr algn="l" rtl="0"/>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26</a:t>
            </a:fld>
            <a:endParaRPr lang="ar-JO"/>
          </a:p>
        </p:txBody>
      </p:sp>
    </p:spTree>
    <p:extLst>
      <p:ext uri="{BB962C8B-B14F-4D97-AF65-F5344CB8AC3E}">
        <p14:creationId xmlns:p14="http://schemas.microsoft.com/office/powerpoint/2010/main" val="841603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Schematic</a:t>
            </a:r>
          </a:p>
          <a:p>
            <a:pPr algn="l" rtl="0"/>
            <a:r>
              <a:rPr lang="en-US" dirty="0" smtClean="0"/>
              <a:t>At first glance it may seem that accelerometers alone might be sufficient to monitor the X and Y axes of the quad-copter. Accelerometers also are influenced by vibration and centripetal acceleration</a:t>
            </a:r>
          </a:p>
          <a:p>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27</a:t>
            </a:fld>
            <a:endParaRPr lang="ar-JO"/>
          </a:p>
        </p:txBody>
      </p:sp>
    </p:spTree>
    <p:extLst>
      <p:ext uri="{BB962C8B-B14F-4D97-AF65-F5344CB8AC3E}">
        <p14:creationId xmlns:p14="http://schemas.microsoft.com/office/powerpoint/2010/main" val="299303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Same as IMU</a:t>
            </a:r>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32</a:t>
            </a:fld>
            <a:endParaRPr lang="ar-JO"/>
          </a:p>
        </p:txBody>
      </p:sp>
    </p:spTree>
    <p:extLst>
      <p:ext uri="{BB962C8B-B14F-4D97-AF65-F5344CB8AC3E}">
        <p14:creationId xmlns:p14="http://schemas.microsoft.com/office/powerpoint/2010/main" val="299744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simplest way to incorporate this sensor into our project is by using it in a voltage divider. This circuit requires one resistor. Many values from 10K to 100K will work, we'll use a 10K resistor here</a:t>
            </a:r>
          </a:p>
          <a:p>
            <a:pPr algn="l" rtl="0"/>
            <a:endParaRPr lang="en-US" dirty="0" smtClean="0"/>
          </a:p>
          <a:p>
            <a:pPr algn="l" rtl="0"/>
            <a:r>
              <a:rPr lang="en-US" dirty="0" smtClean="0"/>
              <a:t>When the sensor is straight, the 10K resistor and the 30K flex sensor will cause the output voltage to be about 75% of VCC. When the sensor is bent, the voltage will increase to about 83% of VCC</a:t>
            </a:r>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34</a:t>
            </a:fld>
            <a:endParaRPr lang="ar-JO"/>
          </a:p>
        </p:txBody>
      </p:sp>
    </p:spTree>
    <p:extLst>
      <p:ext uri="{BB962C8B-B14F-4D97-AF65-F5344CB8AC3E}">
        <p14:creationId xmlns:p14="http://schemas.microsoft.com/office/powerpoint/2010/main" val="3227968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there are many stages to be implemented that shown in the next flowchart.</a:t>
            </a:r>
          </a:p>
          <a:p>
            <a:pPr algn="l" rtl="0"/>
            <a:endParaRPr lang="en-US" dirty="0" smtClean="0"/>
          </a:p>
          <a:p>
            <a:pPr algn="l" rtl="0"/>
            <a:r>
              <a:rPr lang="en-US" dirty="0" smtClean="0"/>
              <a:t>Initial process : This stage performs at once when the quad-copter starts working to calibrate accelerometer, gyroscope and calibrate ESC for all motors.</a:t>
            </a:r>
          </a:p>
          <a:p>
            <a:pPr algn="l" rtl="0"/>
            <a:endParaRPr lang="en-US" dirty="0" smtClean="0"/>
          </a:p>
          <a:p>
            <a:pPr algn="l" rtl="0"/>
            <a:r>
              <a:rPr lang="en-US" dirty="0" smtClean="0"/>
              <a:t>Receive We receive  different commands that indicate the behavior of quad-copter .</a:t>
            </a:r>
          </a:p>
          <a:p>
            <a:pPr algn="l" rtl="0"/>
            <a:r>
              <a:rPr lang="en-US" dirty="0" smtClean="0"/>
              <a:t>1.	Up and down.</a:t>
            </a:r>
          </a:p>
          <a:p>
            <a:pPr algn="l" rtl="0"/>
            <a:r>
              <a:rPr lang="en-US" dirty="0" smtClean="0"/>
              <a:t>2.	 Left and right.</a:t>
            </a:r>
          </a:p>
          <a:p>
            <a:pPr marL="228600" indent="-228600" algn="l" rtl="0">
              <a:buAutoNum type="arabicPeriod" startAt="3"/>
            </a:pPr>
            <a:r>
              <a:rPr lang="en-US" dirty="0" smtClean="0"/>
              <a:t>Forward and backward.</a:t>
            </a:r>
          </a:p>
          <a:p>
            <a:pPr marL="0" indent="0" algn="l" rtl="0">
              <a:buNone/>
            </a:pPr>
            <a:endParaRPr lang="en-US" dirty="0" smtClean="0"/>
          </a:p>
          <a:p>
            <a:pPr marL="0" indent="0" algn="l" rtl="0">
              <a:buNone/>
            </a:pPr>
            <a:r>
              <a:rPr lang="en-US" dirty="0" smtClean="0"/>
              <a:t>Read data :Read data from IMU(Acc. &amp; gyro), by sending addresses for each accelerometer and gyroscope, using fast I2C mode (400 KHz).</a:t>
            </a:r>
          </a:p>
          <a:p>
            <a:pPr marL="0" indent="0" algn="l" rtl="0">
              <a:buNone/>
            </a:pPr>
            <a:endParaRPr lang="en-US" dirty="0" smtClean="0"/>
          </a:p>
          <a:p>
            <a:pPr marL="0" indent="0" algn="l" rtl="0">
              <a:buNone/>
            </a:pPr>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37</a:t>
            </a:fld>
            <a:endParaRPr lang="ar-JO"/>
          </a:p>
        </p:txBody>
      </p:sp>
    </p:spTree>
    <p:extLst>
      <p:ext uri="{BB962C8B-B14F-4D97-AF65-F5344CB8AC3E}">
        <p14:creationId xmlns:p14="http://schemas.microsoft.com/office/powerpoint/2010/main" val="140431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quad-</a:t>
            </a:r>
            <a:r>
              <a:rPr lang="en-US" dirty="0" err="1" smtClean="0"/>
              <a:t>copter.For</a:t>
            </a:r>
            <a:r>
              <a:rPr lang="en-US" dirty="0" smtClean="0"/>
              <a:t> this simple example we assume all motors are equal and have the same force. So if SUM(Fi) is smaller then </a:t>
            </a:r>
            <a:r>
              <a:rPr lang="en-US" dirty="0" err="1" smtClean="0"/>
              <a:t>m•g</a:t>
            </a:r>
            <a:r>
              <a:rPr lang="en-US" dirty="0" smtClean="0"/>
              <a:t> than the quad-copter is declining, if it is greater, it is climbing.</a:t>
            </a:r>
            <a:endParaRPr lang="en-US" dirty="0"/>
          </a:p>
        </p:txBody>
      </p:sp>
      <p:sp>
        <p:nvSpPr>
          <p:cNvPr id="4" name="Slide Number Placeholder 3"/>
          <p:cNvSpPr>
            <a:spLocks noGrp="1"/>
          </p:cNvSpPr>
          <p:nvPr>
            <p:ph type="sldNum" sz="quarter" idx="10"/>
          </p:nvPr>
        </p:nvSpPr>
        <p:spPr/>
        <p:txBody>
          <a:bodyPr/>
          <a:lstStyle/>
          <a:p>
            <a:fld id="{E1D570FE-611C-424B-A5E1-9B610D3D8F89}" type="slidenum">
              <a:rPr lang="ar-JO" smtClean="0"/>
              <a:t>5</a:t>
            </a:fld>
            <a:endParaRPr lang="ar-JO"/>
          </a:p>
        </p:txBody>
      </p:sp>
    </p:spTree>
    <p:extLst>
      <p:ext uri="{BB962C8B-B14F-4D97-AF65-F5344CB8AC3E}">
        <p14:creationId xmlns:p14="http://schemas.microsoft.com/office/powerpoint/2010/main" val="2231912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This is a very important stage because it is responsible to maintain the quad-copter stable. </a:t>
            </a:r>
          </a:p>
          <a:p>
            <a:pPr algn="l" rtl="0"/>
            <a:r>
              <a:rPr lang="en-US" dirty="0" smtClean="0"/>
              <a:t>Current parameter :</a:t>
            </a:r>
            <a:r>
              <a:rPr lang="en-US" dirty="0" err="1" smtClean="0"/>
              <a:t>pid</a:t>
            </a:r>
            <a:r>
              <a:rPr lang="en-US" dirty="0" smtClean="0"/>
              <a:t> parameter and </a:t>
            </a:r>
            <a:r>
              <a:rPr lang="en-US" dirty="0" err="1" smtClean="0"/>
              <a:t>imu</a:t>
            </a:r>
            <a:r>
              <a:rPr lang="en-US" baseline="0" dirty="0" smtClean="0"/>
              <a:t> data and </a:t>
            </a:r>
            <a:r>
              <a:rPr lang="en-US" baseline="0" dirty="0" err="1" smtClean="0"/>
              <a:t>setspiont</a:t>
            </a:r>
            <a:r>
              <a:rPr lang="en-US" baseline="0" dirty="0" smtClean="0"/>
              <a:t> for roll and pitch </a:t>
            </a:r>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38</a:t>
            </a:fld>
            <a:endParaRPr lang="ar-JO"/>
          </a:p>
        </p:txBody>
      </p:sp>
    </p:spTree>
    <p:extLst>
      <p:ext uri="{BB962C8B-B14F-4D97-AF65-F5344CB8AC3E}">
        <p14:creationId xmlns:p14="http://schemas.microsoft.com/office/powerpoint/2010/main" val="701842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This is a very important stage because it is responsible to keep the quad-copter stable.</a:t>
            </a:r>
          </a:p>
          <a:p>
            <a:pPr algn="l" rtl="0"/>
            <a:r>
              <a:rPr lang="en-US" dirty="0" smtClean="0"/>
              <a:t> The </a:t>
            </a:r>
            <a:r>
              <a:rPr lang="en-US" dirty="0" err="1" smtClean="0"/>
              <a:t>Kalman</a:t>
            </a:r>
            <a:r>
              <a:rPr lang="en-US" dirty="0" smtClean="0"/>
              <a:t> filter can be summed up as an optimal recursive computation of the least-squares algorithm</a:t>
            </a:r>
          </a:p>
          <a:p>
            <a:pPr algn="l" rtl="0"/>
            <a:endParaRPr lang="en-US" dirty="0" smtClean="0"/>
          </a:p>
          <a:p>
            <a:pPr algn="l" rtl="0"/>
            <a:r>
              <a:rPr lang="en-US" dirty="0" smtClean="0"/>
              <a:t>the </a:t>
            </a:r>
            <a:r>
              <a:rPr lang="en-US" dirty="0" err="1" smtClean="0"/>
              <a:t>Kalman</a:t>
            </a:r>
            <a:r>
              <a:rPr lang="en-US" dirty="0" smtClean="0"/>
              <a:t> filter is essentially a set of mathematical equations that implement a predictor-corrector type estimator that is optimal in the sense that it minimizes the estimated error covariance when the condition of a linear Gaussian system is met.</a:t>
            </a:r>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39</a:t>
            </a:fld>
            <a:endParaRPr lang="ar-JO"/>
          </a:p>
        </p:txBody>
      </p:sp>
    </p:spTree>
    <p:extLst>
      <p:ext uri="{BB962C8B-B14F-4D97-AF65-F5344CB8AC3E}">
        <p14:creationId xmlns:p14="http://schemas.microsoft.com/office/powerpoint/2010/main" val="701842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This is a very important stage because it is responsible to keep the quad-copter stable. </a:t>
            </a:r>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40</a:t>
            </a:fld>
            <a:endParaRPr lang="ar-JO"/>
          </a:p>
        </p:txBody>
      </p:sp>
    </p:spTree>
    <p:extLst>
      <p:ext uri="{BB962C8B-B14F-4D97-AF65-F5344CB8AC3E}">
        <p14:creationId xmlns:p14="http://schemas.microsoft.com/office/powerpoint/2010/main" val="701842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This is a very important stage because it is responsible to keep the quad-copter stable. </a:t>
            </a:r>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41</a:t>
            </a:fld>
            <a:endParaRPr lang="ar-JO"/>
          </a:p>
        </p:txBody>
      </p:sp>
    </p:spTree>
    <p:extLst>
      <p:ext uri="{BB962C8B-B14F-4D97-AF65-F5344CB8AC3E}">
        <p14:creationId xmlns:p14="http://schemas.microsoft.com/office/powerpoint/2010/main" val="701842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1-Read accelerometer and flex sensor data process:</a:t>
            </a:r>
          </a:p>
          <a:p>
            <a:pPr algn="l" rtl="0"/>
            <a:r>
              <a:rPr lang="en-US" dirty="0" smtClean="0"/>
              <a:t>The output for each accelerometer and flex sensor is analog. Read these output analog data and treat them with specific technic to get the correct value.</a:t>
            </a:r>
          </a:p>
          <a:p>
            <a:pPr algn="l" rtl="0"/>
            <a:endParaRPr lang="en-US" dirty="0" smtClean="0"/>
          </a:p>
          <a:p>
            <a:pPr algn="l" rtl="0"/>
            <a:r>
              <a:rPr lang="en-US" dirty="0" smtClean="0"/>
              <a:t>2-Check the correct command process:</a:t>
            </a:r>
          </a:p>
          <a:p>
            <a:pPr algn="l" rtl="0"/>
            <a:r>
              <a:rPr lang="en-US" dirty="0" smtClean="0"/>
              <a:t>The command depends on the received data from the sensors. We consider the priority for the command on confliction.</a:t>
            </a:r>
          </a:p>
          <a:p>
            <a:pPr algn="l" rtl="0"/>
            <a:endParaRPr lang="en-US" dirty="0" smtClean="0"/>
          </a:p>
          <a:p>
            <a:pPr algn="l" rtl="0"/>
            <a:r>
              <a:rPr lang="en-US" dirty="0" smtClean="0"/>
              <a:t>3-Transmit the command</a:t>
            </a:r>
          </a:p>
          <a:p>
            <a:pPr algn="l" rtl="0"/>
            <a:r>
              <a:rPr lang="en-US" dirty="0" smtClean="0"/>
              <a:t>The microcontroller sends the command through the RF transmitter after adding check sum to allow the receiver ensures that the data not change.</a:t>
            </a:r>
          </a:p>
          <a:p>
            <a:pPr algn="l" rtl="0"/>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43</a:t>
            </a:fld>
            <a:endParaRPr lang="ar-JO"/>
          </a:p>
        </p:txBody>
      </p:sp>
    </p:spTree>
    <p:extLst>
      <p:ext uri="{BB962C8B-B14F-4D97-AF65-F5344CB8AC3E}">
        <p14:creationId xmlns:p14="http://schemas.microsoft.com/office/powerpoint/2010/main" val="95245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 yaw is a counterclockwise rotation about the Z-axis. </a:t>
            </a:r>
          </a:p>
          <a:p>
            <a:pPr algn="l" rtl="0"/>
            <a:r>
              <a:rPr lang="en-US" dirty="0" smtClean="0"/>
              <a:t>A pitch is a counterclockwise rotation about the y-axis.</a:t>
            </a:r>
          </a:p>
          <a:p>
            <a:pPr algn="l" rtl="0"/>
            <a:r>
              <a:rPr lang="en-US" dirty="0" smtClean="0"/>
              <a:t>A roll is a counterclockwise rotation about the X-axis.</a:t>
            </a:r>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7</a:t>
            </a:fld>
            <a:endParaRPr lang="ar-JO"/>
          </a:p>
        </p:txBody>
      </p:sp>
    </p:spTree>
    <p:extLst>
      <p:ext uri="{BB962C8B-B14F-4D97-AF65-F5344CB8AC3E}">
        <p14:creationId xmlns:p14="http://schemas.microsoft.com/office/powerpoint/2010/main" val="2728642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10</a:t>
            </a:fld>
            <a:endParaRPr lang="ar-JO"/>
          </a:p>
        </p:txBody>
      </p:sp>
    </p:spTree>
    <p:extLst>
      <p:ext uri="{BB962C8B-B14F-4D97-AF65-F5344CB8AC3E}">
        <p14:creationId xmlns:p14="http://schemas.microsoft.com/office/powerpoint/2010/main" val="257458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11</a:t>
            </a:fld>
            <a:endParaRPr lang="ar-JO"/>
          </a:p>
        </p:txBody>
      </p:sp>
    </p:spTree>
    <p:extLst>
      <p:ext uri="{BB962C8B-B14F-4D97-AF65-F5344CB8AC3E}">
        <p14:creationId xmlns:p14="http://schemas.microsoft.com/office/powerpoint/2010/main" val="257458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a:t>
            </a:r>
            <a:r>
              <a:rPr lang="en-US" dirty="0" err="1" smtClean="0"/>
              <a:t>Arduino</a:t>
            </a:r>
            <a:r>
              <a:rPr lang="en-US" dirty="0" smtClean="0"/>
              <a:t> Uno, Shows in Figure 14, is a microcontroller board based on the ATmega328. It has 14 digital input/output pins (of which 6 can be used as PWM outputs), 6 analog inputs, a 16 MHz crystal oscillator, a USB connection, a power jack, an ICSP header. Table 1 shows the specification of </a:t>
            </a:r>
            <a:r>
              <a:rPr lang="en-US" dirty="0" err="1" smtClean="0"/>
              <a:t>Arduino</a:t>
            </a:r>
            <a:r>
              <a:rPr lang="en-US" dirty="0" smtClean="0"/>
              <a:t> Uno.</a:t>
            </a:r>
          </a:p>
          <a:p>
            <a:pPr algn="l" rtl="0"/>
            <a:r>
              <a:rPr lang="en-US" dirty="0" smtClean="0"/>
              <a:t>The ATmega328 also supports I2C (TWI).</a:t>
            </a:r>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12</a:t>
            </a:fld>
            <a:endParaRPr lang="ar-JO"/>
          </a:p>
        </p:txBody>
      </p:sp>
    </p:spTree>
    <p:extLst>
      <p:ext uri="{BB962C8B-B14F-4D97-AF65-F5344CB8AC3E}">
        <p14:creationId xmlns:p14="http://schemas.microsoft.com/office/powerpoint/2010/main" val="257458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a:t>
            </a:r>
            <a:r>
              <a:rPr lang="en-US" dirty="0" err="1" smtClean="0"/>
              <a:t>Arduino</a:t>
            </a:r>
            <a:r>
              <a:rPr lang="en-US" dirty="0" smtClean="0"/>
              <a:t> Uno, Shows in Figure 14, is a microcontroller board based on the ATmega328. It has 14 digital input/output pins (of which 6 can be used as PWM outputs), 6 analog inputs, a 16 MHz crystal oscillator, a USB connection, a power jack, an ICSP header. Table 1 shows the specification of </a:t>
            </a:r>
            <a:r>
              <a:rPr lang="en-US" dirty="0" err="1" smtClean="0"/>
              <a:t>Arduino</a:t>
            </a:r>
            <a:r>
              <a:rPr lang="en-US" dirty="0" smtClean="0"/>
              <a:t> Uno.</a:t>
            </a:r>
          </a:p>
          <a:p>
            <a:pPr algn="l" rtl="0"/>
            <a:r>
              <a:rPr lang="en-US" dirty="0" smtClean="0"/>
              <a:t>The ATmega328 also supports I2C (TWI).</a:t>
            </a:r>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13</a:t>
            </a:fld>
            <a:endParaRPr lang="ar-JO"/>
          </a:p>
        </p:txBody>
      </p:sp>
    </p:spTree>
    <p:extLst>
      <p:ext uri="{BB962C8B-B14F-4D97-AF65-F5344CB8AC3E}">
        <p14:creationId xmlns:p14="http://schemas.microsoft.com/office/powerpoint/2010/main" val="257458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14</a:t>
            </a:fld>
            <a:endParaRPr lang="ar-JO"/>
          </a:p>
        </p:txBody>
      </p:sp>
    </p:spTree>
    <p:extLst>
      <p:ext uri="{BB962C8B-B14F-4D97-AF65-F5344CB8AC3E}">
        <p14:creationId xmlns:p14="http://schemas.microsoft.com/office/powerpoint/2010/main" val="2779832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Brushless</a:t>
            </a:r>
            <a:r>
              <a:rPr lang="en-US" baseline="0" dirty="0" smtClean="0"/>
              <a:t> sort of 3 phase motor  the magnetic field and magnets attach to </a:t>
            </a:r>
            <a:r>
              <a:rPr lang="en-US" baseline="0" dirty="0" err="1" smtClean="0"/>
              <a:t>cuase</a:t>
            </a:r>
            <a:r>
              <a:rPr lang="en-US" baseline="0" dirty="0" smtClean="0"/>
              <a:t> is responsible  to rotate the shaft of  motor </a:t>
            </a:r>
            <a:r>
              <a:rPr lang="en-US" dirty="0" smtClean="0"/>
              <a:t/>
            </a:r>
            <a:br>
              <a:rPr lang="en-US" dirty="0" smtClean="0"/>
            </a:br>
            <a:r>
              <a:rPr lang="en-US" dirty="0" err="1" smtClean="0"/>
              <a:t>Inrunners</a:t>
            </a:r>
            <a:r>
              <a:rPr lang="en-US" dirty="0" smtClean="0"/>
              <a:t> are constructed with the magnets attached directly to the shaft, which is surrounded by the copper windings. Because the magnets are close to the shaft it spins very quickly.</a:t>
            </a:r>
          </a:p>
          <a:p>
            <a:pPr algn="l" rtl="0"/>
            <a:endParaRPr lang="en-US" dirty="0" smtClean="0"/>
          </a:p>
          <a:p>
            <a:pPr algn="l" rtl="0"/>
            <a:r>
              <a:rPr lang="en-US" dirty="0" smtClean="0"/>
              <a:t>This means they produce high rpm but low torque. </a:t>
            </a:r>
            <a:r>
              <a:rPr lang="en-US" dirty="0" err="1" smtClean="0"/>
              <a:t>Inrunners</a:t>
            </a:r>
            <a:r>
              <a:rPr lang="en-US" dirty="0" smtClean="0"/>
              <a:t> are efficient and powerful, but need a gearbox to spin large propellers. </a:t>
            </a:r>
            <a:r>
              <a:rPr lang="en-US" dirty="0" err="1" smtClean="0"/>
              <a:t>Inrunners</a:t>
            </a:r>
            <a:r>
              <a:rPr lang="en-US" dirty="0" smtClean="0"/>
              <a:t> are best suited for use with smaller propellers for faster flying speeds.</a:t>
            </a:r>
          </a:p>
          <a:p>
            <a:pPr algn="l" rtl="0"/>
            <a:endParaRPr lang="en-US" dirty="0" smtClean="0"/>
          </a:p>
          <a:p>
            <a:pPr algn="l" rtl="0"/>
            <a:r>
              <a:rPr lang="en-US" dirty="0" err="1" smtClean="0"/>
              <a:t>Outrunners</a:t>
            </a:r>
            <a:r>
              <a:rPr lang="en-US" dirty="0" smtClean="0"/>
              <a:t> are constructed with the copper windings on the inside. The shaft is attached to a “bell”, or casing that contains the magnets, which spin around the copper windings. Because the extra weight of the bell and magnets are further out from the shaft it acts like a flywheel. In general, </a:t>
            </a:r>
            <a:r>
              <a:rPr lang="en-US" dirty="0" err="1" smtClean="0"/>
              <a:t>outrunners</a:t>
            </a:r>
            <a:r>
              <a:rPr lang="en-US" dirty="0" smtClean="0"/>
              <a:t> have a lower rpm but a higher torque than </a:t>
            </a:r>
            <a:r>
              <a:rPr lang="en-US" dirty="0" err="1" smtClean="0"/>
              <a:t>inrunners</a:t>
            </a:r>
            <a:r>
              <a:rPr lang="en-US" dirty="0" smtClean="0"/>
              <a:t>.</a:t>
            </a:r>
          </a:p>
          <a:p>
            <a:pPr algn="l" rtl="0"/>
            <a:endParaRPr lang="ar-JO" dirty="0"/>
          </a:p>
        </p:txBody>
      </p:sp>
      <p:sp>
        <p:nvSpPr>
          <p:cNvPr id="4" name="Slide Number Placeholder 3"/>
          <p:cNvSpPr>
            <a:spLocks noGrp="1"/>
          </p:cNvSpPr>
          <p:nvPr>
            <p:ph type="sldNum" sz="quarter" idx="10"/>
          </p:nvPr>
        </p:nvSpPr>
        <p:spPr/>
        <p:txBody>
          <a:bodyPr/>
          <a:lstStyle/>
          <a:p>
            <a:fld id="{E1D570FE-611C-424B-A5E1-9B610D3D8F89}" type="slidenum">
              <a:rPr lang="ar-JO" smtClean="0"/>
              <a:t>15</a:t>
            </a:fld>
            <a:endParaRPr lang="ar-JO"/>
          </a:p>
        </p:txBody>
      </p:sp>
    </p:spTree>
    <p:extLst>
      <p:ext uri="{BB962C8B-B14F-4D97-AF65-F5344CB8AC3E}">
        <p14:creationId xmlns:p14="http://schemas.microsoft.com/office/powerpoint/2010/main" val="218747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23-May-12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23-May-12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23-May-12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23-May-12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23-May-12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23-May-12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23-May-12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23-May-12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23-May-12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23-May-12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23-May-12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23-May-12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3.wmf"/><Relationship Id="rId5" Type="http://schemas.openxmlformats.org/officeDocument/2006/relationships/oleObject" Target="../embeddings/oleObject2.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612845"/>
            <a:ext cx="7848600" cy="6463308"/>
          </a:xfrm>
          <a:prstGeom prst="rect">
            <a:avLst/>
          </a:prstGeom>
        </p:spPr>
        <p:txBody>
          <a:bodyPr wrap="square">
            <a:spAutoFit/>
          </a:bodyPr>
          <a:lstStyle/>
          <a:p>
            <a:r>
              <a:rPr lang="en-US" dirty="0" smtClean="0"/>
              <a:t>Outline</a:t>
            </a:r>
          </a:p>
          <a:p>
            <a:endParaRPr lang="en-US" dirty="0"/>
          </a:p>
          <a:p>
            <a:pPr marL="285750" indent="-285750">
              <a:buFont typeface="Arial" pitchFamily="34" charset="0"/>
              <a:buChar char="•"/>
            </a:pPr>
            <a:r>
              <a:rPr lang="en-US" dirty="0" smtClean="0"/>
              <a:t>quad-copter</a:t>
            </a:r>
          </a:p>
          <a:p>
            <a:pPr marL="285750" indent="-285750">
              <a:buFont typeface="Arial" pitchFamily="34" charset="0"/>
              <a:buChar char="•"/>
            </a:pPr>
            <a:r>
              <a:rPr lang="en-US" dirty="0" smtClean="0"/>
              <a:t>Abstract</a:t>
            </a:r>
          </a:p>
          <a:p>
            <a:pPr marL="285750" indent="-285750">
              <a:buFont typeface="Arial" pitchFamily="34" charset="0"/>
              <a:buChar char="•"/>
            </a:pPr>
            <a:r>
              <a:rPr lang="en-US" dirty="0" smtClean="0"/>
              <a:t>Quad-Copter Movement</a:t>
            </a:r>
          </a:p>
          <a:p>
            <a:pPr marL="285750" indent="-285750">
              <a:buFont typeface="Arial" pitchFamily="34" charset="0"/>
              <a:buChar char="•"/>
            </a:pPr>
            <a:r>
              <a:rPr lang="en-US" dirty="0"/>
              <a:t>Hand </a:t>
            </a:r>
            <a:r>
              <a:rPr lang="en-US" dirty="0" smtClean="0"/>
              <a:t>movement</a:t>
            </a:r>
          </a:p>
          <a:p>
            <a:pPr marL="285750" indent="-285750">
              <a:buFont typeface="Arial" pitchFamily="34" charset="0"/>
              <a:buChar char="•"/>
            </a:pPr>
            <a:r>
              <a:rPr lang="en-US" dirty="0"/>
              <a:t>Hardware </a:t>
            </a:r>
            <a:r>
              <a:rPr lang="en-US" dirty="0" smtClean="0"/>
              <a:t>Implementation</a:t>
            </a:r>
          </a:p>
          <a:p>
            <a:pPr marL="285750" indent="-285750">
              <a:buFont typeface="Arial" pitchFamily="34" charset="0"/>
              <a:buChar char="•"/>
            </a:pPr>
            <a:r>
              <a:rPr lang="en-US" dirty="0" smtClean="0"/>
              <a:t>          Quad-copter </a:t>
            </a:r>
            <a:r>
              <a:rPr lang="en-US" dirty="0"/>
              <a:t>components</a:t>
            </a:r>
          </a:p>
          <a:p>
            <a:pPr marL="285750" indent="-285750">
              <a:buFont typeface="Arial" pitchFamily="34" charset="0"/>
              <a:buChar char="•"/>
            </a:pPr>
            <a:r>
              <a:rPr lang="en-US" dirty="0" smtClean="0"/>
              <a:t>          Wireless </a:t>
            </a:r>
            <a:r>
              <a:rPr lang="en-US" dirty="0"/>
              <a:t>hand gesture components:</a:t>
            </a:r>
          </a:p>
          <a:p>
            <a:pPr marL="285750" indent="-285750">
              <a:buFont typeface="Arial" pitchFamily="34" charset="0"/>
              <a:buChar char="•"/>
            </a:pPr>
            <a:endParaRPr lang="en-US" dirty="0" smtClean="0"/>
          </a:p>
          <a:p>
            <a:pPr marL="285750" indent="-285750">
              <a:buFont typeface="Arial" pitchFamily="34" charset="0"/>
              <a:buChar char="•"/>
            </a:pPr>
            <a:r>
              <a:rPr lang="en-US" dirty="0"/>
              <a:t>Software Implementation</a:t>
            </a:r>
          </a:p>
          <a:p>
            <a:pPr marL="285750" indent="-285750">
              <a:buFont typeface="Arial" pitchFamily="34" charset="0"/>
              <a:buChar char="•"/>
            </a:pPr>
            <a:r>
              <a:rPr lang="en-US" dirty="0"/>
              <a:t> </a:t>
            </a:r>
            <a:r>
              <a:rPr lang="en-US" dirty="0" smtClean="0"/>
              <a:t>          Quad-copter   </a:t>
            </a:r>
            <a:endParaRPr lang="en-US" dirty="0"/>
          </a:p>
          <a:p>
            <a:pPr marL="285750" indent="-285750">
              <a:buFont typeface="Arial" pitchFamily="34" charset="0"/>
              <a:buChar char="•"/>
            </a:pPr>
            <a:r>
              <a:rPr lang="en-US" dirty="0"/>
              <a:t>          Wireless hand gesture</a:t>
            </a:r>
          </a:p>
          <a:p>
            <a:pPr marL="285750" indent="-285750">
              <a:buFont typeface="Arial" pitchFamily="34" charset="0"/>
              <a:buChar char="•"/>
            </a:pPr>
            <a:r>
              <a:rPr lang="en-US" dirty="0" smtClean="0"/>
              <a:t>Testing </a:t>
            </a:r>
          </a:p>
          <a:p>
            <a:pPr marL="285750" indent="-285750">
              <a:buFont typeface="Arial" pitchFamily="34" charset="0"/>
              <a:buChar char="•"/>
            </a:pPr>
            <a:r>
              <a:rPr lang="en-US" dirty="0" smtClean="0"/>
              <a:t>Budget</a:t>
            </a:r>
          </a:p>
          <a:p>
            <a:pPr marL="285750" indent="-285750">
              <a:buFont typeface="Arial" pitchFamily="34" charset="0"/>
              <a:buChar char="•"/>
            </a:pPr>
            <a:r>
              <a:rPr lang="en-US" dirty="0" smtClean="0"/>
              <a:t>demo</a:t>
            </a: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1859017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28600"/>
            <a:ext cx="2658228" cy="369332"/>
          </a:xfrm>
          <a:prstGeom prst="rect">
            <a:avLst/>
          </a:prstGeom>
        </p:spPr>
        <p:txBody>
          <a:bodyPr wrap="none">
            <a:spAutoFit/>
          </a:bodyPr>
          <a:lstStyle/>
          <a:p>
            <a:r>
              <a:rPr lang="en-US" dirty="0"/>
              <a:t>Quad-copter </a:t>
            </a:r>
            <a:r>
              <a:rPr lang="en-US" dirty="0" smtClean="0"/>
              <a:t>components</a:t>
            </a:r>
            <a:endParaRPr lang="en-US" dirty="0"/>
          </a:p>
        </p:txBody>
      </p:sp>
      <p:pic>
        <p:nvPicPr>
          <p:cNvPr id="9" name="Picture 8"/>
          <p:cNvPicPr/>
          <p:nvPr/>
        </p:nvPicPr>
        <p:blipFill>
          <a:blip r:embed="rId3" cstate="print">
            <a:extLst>
              <a:ext uri="{BEBA8EAE-BF5A-486C-A8C5-ECC9F3942E4B}">
                <a14:imgProps xmlns:a14="http://schemas.microsoft.com/office/drawing/2010/main">
                  <a14:imgLayer r:embed="rId4">
                    <a14:imgEffect>
                      <a14:brightnessContrast bright="48000" contrast="-38000"/>
                    </a14:imgEffect>
                  </a14:imgLayer>
                </a14:imgProps>
              </a:ext>
              <a:ext uri="{28A0092B-C50C-407E-A947-70E740481C1C}">
                <a14:useLocalDpi xmlns:a14="http://schemas.microsoft.com/office/drawing/2010/main" val="0"/>
              </a:ext>
            </a:extLst>
          </a:blip>
          <a:srcRect/>
          <a:stretch>
            <a:fillRect/>
          </a:stretch>
        </p:blipFill>
        <p:spPr bwMode="auto">
          <a:xfrm>
            <a:off x="311662" y="842220"/>
            <a:ext cx="6934200" cy="5818743"/>
          </a:xfrm>
          <a:prstGeom prst="rect">
            <a:avLst/>
          </a:prstGeom>
          <a:noFill/>
          <a:ln>
            <a:noFill/>
          </a:ln>
        </p:spPr>
      </p:pic>
      <p:sp>
        <p:nvSpPr>
          <p:cNvPr id="5" name="Rectangle 4"/>
          <p:cNvSpPr/>
          <p:nvPr/>
        </p:nvSpPr>
        <p:spPr>
          <a:xfrm>
            <a:off x="3778762" y="639411"/>
            <a:ext cx="776238" cy="369332"/>
          </a:xfrm>
          <a:prstGeom prst="rect">
            <a:avLst/>
          </a:prstGeom>
        </p:spPr>
        <p:txBody>
          <a:bodyPr wrap="none">
            <a:spAutoFit/>
          </a:bodyPr>
          <a:lstStyle/>
          <a:p>
            <a:r>
              <a:rPr lang="en-US" dirty="0" smtClean="0"/>
              <a:t>Frame</a:t>
            </a:r>
            <a:endParaRPr lang="ar-JO" dirty="0"/>
          </a:p>
        </p:txBody>
      </p:sp>
    </p:spTree>
    <p:extLst>
      <p:ext uri="{BB962C8B-B14F-4D97-AF65-F5344CB8AC3E}">
        <p14:creationId xmlns:p14="http://schemas.microsoft.com/office/powerpoint/2010/main" val="2274215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28600"/>
            <a:ext cx="2658228" cy="369332"/>
          </a:xfrm>
          <a:prstGeom prst="rect">
            <a:avLst/>
          </a:prstGeom>
        </p:spPr>
        <p:txBody>
          <a:bodyPr wrap="none">
            <a:spAutoFit/>
          </a:bodyPr>
          <a:lstStyle/>
          <a:p>
            <a:r>
              <a:rPr lang="en-US" dirty="0"/>
              <a:t>Quad-copter </a:t>
            </a:r>
            <a:r>
              <a:rPr lang="en-US" dirty="0" smtClean="0"/>
              <a:t>components</a:t>
            </a:r>
            <a:endParaRPr lang="en-US" dirty="0"/>
          </a:p>
        </p:txBody>
      </p:sp>
      <p:sp>
        <p:nvSpPr>
          <p:cNvPr id="5" name="Rectangle 4"/>
          <p:cNvSpPr/>
          <p:nvPr/>
        </p:nvSpPr>
        <p:spPr>
          <a:xfrm>
            <a:off x="3778762" y="639411"/>
            <a:ext cx="776238" cy="369332"/>
          </a:xfrm>
          <a:prstGeom prst="rect">
            <a:avLst/>
          </a:prstGeom>
        </p:spPr>
        <p:txBody>
          <a:bodyPr wrap="none">
            <a:spAutoFit/>
          </a:bodyPr>
          <a:lstStyle/>
          <a:p>
            <a:r>
              <a:rPr lang="en-US" dirty="0" smtClean="0"/>
              <a:t>Frame</a:t>
            </a:r>
            <a:endParaRPr lang="ar-JO" dirty="0"/>
          </a:p>
        </p:txBody>
      </p:sp>
      <p:sp>
        <p:nvSpPr>
          <p:cNvPr id="6" name="Rectangle 5"/>
          <p:cNvSpPr/>
          <p:nvPr/>
        </p:nvSpPr>
        <p:spPr>
          <a:xfrm>
            <a:off x="472771" y="1022866"/>
            <a:ext cx="8305800" cy="2585323"/>
          </a:xfrm>
          <a:prstGeom prst="rect">
            <a:avLst/>
          </a:prstGeom>
        </p:spPr>
        <p:txBody>
          <a:bodyPr wrap="square">
            <a:spAutoFit/>
          </a:bodyPr>
          <a:lstStyle/>
          <a:p>
            <a:r>
              <a:rPr lang="en-US" dirty="0" smtClean="0"/>
              <a:t>* The </a:t>
            </a:r>
            <a:r>
              <a:rPr lang="en-US" dirty="0"/>
              <a:t>first consideration is the material to be used. It must be lightweight, sturdy, and affordable. The forces which act on the </a:t>
            </a:r>
            <a:r>
              <a:rPr lang="en-US" dirty="0" smtClean="0"/>
              <a:t>quad-copter primarily </a:t>
            </a:r>
            <a:r>
              <a:rPr lang="en-US" dirty="0"/>
              <a:t>will be gravity and air pressure. </a:t>
            </a:r>
            <a:endParaRPr lang="en-US" dirty="0" smtClean="0"/>
          </a:p>
          <a:p>
            <a:endParaRPr lang="en-US" dirty="0" smtClean="0"/>
          </a:p>
          <a:p>
            <a:r>
              <a:rPr lang="en-US" dirty="0" smtClean="0"/>
              <a:t>* We chose </a:t>
            </a:r>
            <a:r>
              <a:rPr lang="en-US" dirty="0"/>
              <a:t>p</a:t>
            </a:r>
            <a:r>
              <a:rPr lang="en-US" dirty="0" smtClean="0"/>
              <a:t>lastic which is </a:t>
            </a:r>
            <a:r>
              <a:rPr lang="en-US" dirty="0"/>
              <a:t>less weight from the other </a:t>
            </a:r>
            <a:r>
              <a:rPr lang="en-US" dirty="0" smtClean="0"/>
              <a:t>material.</a:t>
            </a:r>
          </a:p>
          <a:p>
            <a:endParaRPr lang="en-US" dirty="0" smtClean="0"/>
          </a:p>
          <a:p>
            <a:r>
              <a:rPr lang="en-US" dirty="0" smtClean="0"/>
              <a:t>* We designed a </a:t>
            </a:r>
            <a:r>
              <a:rPr lang="en-US" dirty="0"/>
              <a:t>prototype frame </a:t>
            </a:r>
            <a:r>
              <a:rPr lang="en-US" dirty="0" smtClean="0"/>
              <a:t>with </a:t>
            </a:r>
            <a:r>
              <a:rPr lang="en-US" dirty="0"/>
              <a:t>a 12cm X 12cm square plastic central plate </a:t>
            </a:r>
            <a:r>
              <a:rPr lang="en-US" dirty="0" smtClean="0"/>
              <a:t>with four rods 27cm</a:t>
            </a:r>
            <a:r>
              <a:rPr lang="en-US" dirty="0"/>
              <a:t>. </a:t>
            </a:r>
          </a:p>
          <a:p>
            <a:endParaRPr lang="ar-JO" dirty="0"/>
          </a:p>
        </p:txBody>
      </p:sp>
    </p:spTree>
    <p:extLst>
      <p:ext uri="{BB962C8B-B14F-4D97-AF65-F5344CB8AC3E}">
        <p14:creationId xmlns:p14="http://schemas.microsoft.com/office/powerpoint/2010/main" val="3518780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28600"/>
            <a:ext cx="2658228" cy="369332"/>
          </a:xfrm>
          <a:prstGeom prst="rect">
            <a:avLst/>
          </a:prstGeom>
        </p:spPr>
        <p:txBody>
          <a:bodyPr wrap="none">
            <a:spAutoFit/>
          </a:bodyPr>
          <a:lstStyle/>
          <a:p>
            <a:r>
              <a:rPr lang="en-US" dirty="0"/>
              <a:t>Quad-copter </a:t>
            </a:r>
            <a:r>
              <a:rPr lang="en-US" dirty="0" smtClean="0"/>
              <a:t>components</a:t>
            </a:r>
            <a:endParaRPr lang="en-US" dirty="0"/>
          </a:p>
        </p:txBody>
      </p:sp>
      <p:sp>
        <p:nvSpPr>
          <p:cNvPr id="5" name="Rectangle 4"/>
          <p:cNvSpPr/>
          <p:nvPr/>
        </p:nvSpPr>
        <p:spPr>
          <a:xfrm>
            <a:off x="3778762" y="639411"/>
            <a:ext cx="1644746" cy="369332"/>
          </a:xfrm>
          <a:prstGeom prst="rect">
            <a:avLst/>
          </a:prstGeom>
        </p:spPr>
        <p:txBody>
          <a:bodyPr wrap="none">
            <a:spAutoFit/>
          </a:bodyPr>
          <a:lstStyle/>
          <a:p>
            <a:pPr algn="ctr"/>
            <a:r>
              <a:rPr lang="en-US" dirty="0"/>
              <a:t>Microcontroller</a:t>
            </a:r>
            <a:endParaRPr lang="ar-JO" dirty="0"/>
          </a:p>
        </p:txBody>
      </p:sp>
      <p:pic>
        <p:nvPicPr>
          <p:cNvPr id="9" name="Picture 8" descr="http://arduino.cc/en/uploads/Main/ArduinoUno_R3_Front_450px.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328057"/>
            <a:ext cx="6215743" cy="4495800"/>
          </a:xfrm>
          <a:prstGeom prst="rect">
            <a:avLst/>
          </a:prstGeom>
          <a:noFill/>
          <a:ln>
            <a:noFill/>
          </a:ln>
        </p:spPr>
      </p:pic>
    </p:spTree>
    <p:extLst>
      <p:ext uri="{BB962C8B-B14F-4D97-AF65-F5344CB8AC3E}">
        <p14:creationId xmlns:p14="http://schemas.microsoft.com/office/powerpoint/2010/main" val="2617057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28600"/>
            <a:ext cx="2658228" cy="369332"/>
          </a:xfrm>
          <a:prstGeom prst="rect">
            <a:avLst/>
          </a:prstGeom>
        </p:spPr>
        <p:txBody>
          <a:bodyPr wrap="none">
            <a:spAutoFit/>
          </a:bodyPr>
          <a:lstStyle/>
          <a:p>
            <a:r>
              <a:rPr lang="en-US" dirty="0"/>
              <a:t>Quad-copter </a:t>
            </a:r>
            <a:r>
              <a:rPr lang="en-US" dirty="0" smtClean="0"/>
              <a:t>components</a:t>
            </a:r>
            <a:endParaRPr lang="en-US" dirty="0"/>
          </a:p>
        </p:txBody>
      </p:sp>
      <p:sp>
        <p:nvSpPr>
          <p:cNvPr id="5" name="Rectangle 4"/>
          <p:cNvSpPr/>
          <p:nvPr/>
        </p:nvSpPr>
        <p:spPr>
          <a:xfrm>
            <a:off x="3778762" y="639411"/>
            <a:ext cx="1644746" cy="369332"/>
          </a:xfrm>
          <a:prstGeom prst="rect">
            <a:avLst/>
          </a:prstGeom>
        </p:spPr>
        <p:txBody>
          <a:bodyPr wrap="none">
            <a:spAutoFit/>
          </a:bodyPr>
          <a:lstStyle/>
          <a:p>
            <a:pPr algn="ctr"/>
            <a:r>
              <a:rPr lang="en-US" dirty="0"/>
              <a:t>Microcontroller</a:t>
            </a:r>
            <a:endParaRPr lang="ar-JO"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76600"/>
            <a:ext cx="58388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63256" y="1261744"/>
            <a:ext cx="6075744" cy="2031325"/>
          </a:xfrm>
          <a:prstGeom prst="rect">
            <a:avLst/>
          </a:prstGeom>
        </p:spPr>
        <p:txBody>
          <a:bodyPr wrap="square">
            <a:spAutoFit/>
          </a:bodyPr>
          <a:lstStyle/>
          <a:p>
            <a:r>
              <a:rPr lang="en-US" dirty="0" smtClean="0"/>
              <a:t>* Collects </a:t>
            </a:r>
            <a:r>
              <a:rPr lang="en-US" dirty="0"/>
              <a:t>sensor data</a:t>
            </a:r>
          </a:p>
          <a:p>
            <a:r>
              <a:rPr lang="en-US" dirty="0"/>
              <a:t>● Receives control commands</a:t>
            </a:r>
          </a:p>
          <a:p>
            <a:r>
              <a:rPr lang="en-US" dirty="0"/>
              <a:t>● Calculates </a:t>
            </a:r>
            <a:r>
              <a:rPr lang="en-US" dirty="0" smtClean="0"/>
              <a:t>orientation .</a:t>
            </a:r>
            <a:endParaRPr lang="en-US" dirty="0"/>
          </a:p>
          <a:p>
            <a:r>
              <a:rPr lang="en-US" dirty="0"/>
              <a:t>● </a:t>
            </a:r>
            <a:r>
              <a:rPr lang="en-US" dirty="0" smtClean="0"/>
              <a:t>Control motor speed .</a:t>
            </a:r>
          </a:p>
          <a:p>
            <a:endParaRPr lang="en-US" dirty="0"/>
          </a:p>
          <a:p>
            <a:r>
              <a:rPr lang="en-US" dirty="0" smtClean="0"/>
              <a:t>We use </a:t>
            </a:r>
            <a:r>
              <a:rPr lang="en-US" dirty="0" err="1" smtClean="0"/>
              <a:t>Arduino</a:t>
            </a:r>
            <a:r>
              <a:rPr lang="en-US" dirty="0" smtClean="0"/>
              <a:t> which have the following specifications:</a:t>
            </a:r>
            <a:endParaRPr lang="en-US" dirty="0"/>
          </a:p>
          <a:p>
            <a:endParaRPr lang="ar-JO" dirty="0"/>
          </a:p>
        </p:txBody>
      </p:sp>
    </p:spTree>
    <p:extLst>
      <p:ext uri="{BB962C8B-B14F-4D97-AF65-F5344CB8AC3E}">
        <p14:creationId xmlns:p14="http://schemas.microsoft.com/office/powerpoint/2010/main" val="3274753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304800"/>
            <a:ext cx="2595711" cy="369332"/>
          </a:xfrm>
          <a:prstGeom prst="rect">
            <a:avLst/>
          </a:prstGeom>
        </p:spPr>
        <p:txBody>
          <a:bodyPr wrap="none">
            <a:spAutoFit/>
          </a:bodyPr>
          <a:lstStyle/>
          <a:p>
            <a:r>
              <a:rPr lang="en-US" dirty="0"/>
              <a:t>Quad-copter components</a:t>
            </a:r>
          </a:p>
        </p:txBody>
      </p:sp>
      <p:sp>
        <p:nvSpPr>
          <p:cNvPr id="5" name="Rectangle 4"/>
          <p:cNvSpPr/>
          <p:nvPr/>
        </p:nvSpPr>
        <p:spPr>
          <a:xfrm>
            <a:off x="3955684" y="710418"/>
            <a:ext cx="780342" cy="369332"/>
          </a:xfrm>
          <a:prstGeom prst="rect">
            <a:avLst/>
          </a:prstGeom>
        </p:spPr>
        <p:txBody>
          <a:bodyPr wrap="none">
            <a:spAutoFit/>
          </a:bodyPr>
          <a:lstStyle/>
          <a:p>
            <a:r>
              <a:rPr lang="en-US" dirty="0" smtClean="0"/>
              <a:t>Motor</a:t>
            </a:r>
            <a:endParaRPr lang="ar-JO" dirty="0"/>
          </a:p>
        </p:txBody>
      </p:sp>
      <p:pic>
        <p:nvPicPr>
          <p:cNvPr id="2050" name="Picture 2" descr="C:\Users\ahmad\Desktop\Presentation\Final presentation\motor.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90600" y="1828800"/>
            <a:ext cx="6934200" cy="3995595"/>
          </a:xfrm>
          <a:prstGeom prst="rect">
            <a:avLst/>
          </a:prstGeom>
          <a:effectLst>
            <a:glow rad="1905000">
              <a:schemeClr val="bg1">
                <a:alpha val="74000"/>
              </a:schemeClr>
            </a:glow>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844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973348"/>
            <a:ext cx="5943600" cy="2031325"/>
          </a:xfrm>
          <a:prstGeom prst="rect">
            <a:avLst/>
          </a:prstGeom>
        </p:spPr>
        <p:txBody>
          <a:bodyPr wrap="square">
            <a:spAutoFit/>
          </a:bodyPr>
          <a:lstStyle/>
          <a:p>
            <a:r>
              <a:rPr lang="en-US" dirty="0" smtClean="0"/>
              <a:t>The </a:t>
            </a:r>
            <a:r>
              <a:rPr lang="en-US" dirty="0"/>
              <a:t>motors chosen should meet the </a:t>
            </a:r>
            <a:r>
              <a:rPr lang="en-US" dirty="0" smtClean="0"/>
              <a:t>following specifications:</a:t>
            </a:r>
            <a:endParaRPr lang="en-US" dirty="0"/>
          </a:p>
          <a:p>
            <a:r>
              <a:rPr lang="en-US" dirty="0"/>
              <a:t>• Lightweight.</a:t>
            </a:r>
          </a:p>
          <a:p>
            <a:r>
              <a:rPr lang="en-US" dirty="0"/>
              <a:t>• High speed and torque.</a:t>
            </a:r>
          </a:p>
          <a:p>
            <a:r>
              <a:rPr lang="en-US" dirty="0" smtClean="0"/>
              <a:t>• </a:t>
            </a:r>
            <a:r>
              <a:rPr lang="en-US" dirty="0"/>
              <a:t>PWM speed controlled</a:t>
            </a:r>
            <a:r>
              <a:rPr lang="en-US" dirty="0" smtClean="0"/>
              <a:t>.</a:t>
            </a:r>
          </a:p>
          <a:p>
            <a:endParaRPr lang="en-US" dirty="0" smtClean="0"/>
          </a:p>
          <a:p>
            <a:endParaRPr lang="en-US" dirty="0"/>
          </a:p>
          <a:p>
            <a:r>
              <a:rPr lang="en-US" dirty="0" smtClean="0"/>
              <a:t>We chose BL-2217/9 brushless </a:t>
            </a:r>
            <a:r>
              <a:rPr lang="en-US" dirty="0" err="1" smtClean="0"/>
              <a:t>Outrunner</a:t>
            </a:r>
            <a:r>
              <a:rPr lang="en-US" dirty="0" smtClean="0"/>
              <a:t>  motor</a:t>
            </a:r>
            <a:endParaRPr lang="en-US" dirty="0"/>
          </a:p>
        </p:txBody>
      </p:sp>
      <p:sp>
        <p:nvSpPr>
          <p:cNvPr id="7" name="Rectangle 6"/>
          <p:cNvSpPr/>
          <p:nvPr/>
        </p:nvSpPr>
        <p:spPr>
          <a:xfrm>
            <a:off x="228600" y="3200400"/>
            <a:ext cx="4572000" cy="1200329"/>
          </a:xfrm>
          <a:prstGeom prst="rect">
            <a:avLst/>
          </a:prstGeom>
        </p:spPr>
        <p:txBody>
          <a:bodyPr>
            <a:spAutoFit/>
          </a:bodyPr>
          <a:lstStyle/>
          <a:p>
            <a:endParaRPr lang="en-US" dirty="0"/>
          </a:p>
          <a:p>
            <a:r>
              <a:rPr lang="en-US" dirty="0" smtClean="0"/>
              <a:t>* Brushless </a:t>
            </a:r>
          </a:p>
          <a:p>
            <a:r>
              <a:rPr lang="en-US" dirty="0" smtClean="0"/>
              <a:t>● </a:t>
            </a:r>
            <a:r>
              <a:rPr lang="en-US" dirty="0" err="1" smtClean="0"/>
              <a:t>Outrunner</a:t>
            </a:r>
            <a:r>
              <a:rPr lang="en-US" dirty="0" smtClean="0"/>
              <a:t> .</a:t>
            </a:r>
          </a:p>
          <a:p>
            <a:r>
              <a:rPr lang="en-US" dirty="0" smtClean="0"/>
              <a:t>● </a:t>
            </a:r>
            <a:r>
              <a:rPr lang="en-US" dirty="0"/>
              <a:t>Requires special </a:t>
            </a:r>
            <a:r>
              <a:rPr lang="en-US" dirty="0" smtClean="0"/>
              <a:t>controller </a:t>
            </a:r>
            <a:endParaRPr lang="en-US" dirty="0"/>
          </a:p>
        </p:txBody>
      </p:sp>
      <p:sp>
        <p:nvSpPr>
          <p:cNvPr id="8" name="Rectangle 7"/>
          <p:cNvSpPr/>
          <p:nvPr/>
        </p:nvSpPr>
        <p:spPr>
          <a:xfrm>
            <a:off x="170543" y="503980"/>
            <a:ext cx="6110514" cy="369332"/>
          </a:xfrm>
          <a:prstGeom prst="rect">
            <a:avLst/>
          </a:prstGeom>
        </p:spPr>
        <p:txBody>
          <a:bodyPr wrap="square">
            <a:spAutoFit/>
          </a:bodyPr>
          <a:lstStyle/>
          <a:p>
            <a:r>
              <a:rPr lang="en-US" dirty="0" smtClean="0"/>
              <a:t>* starting </a:t>
            </a:r>
            <a:r>
              <a:rPr lang="en-US" dirty="0"/>
              <a:t>point when calculating flight stability and control.</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4364935" cy="280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78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4684487" cy="363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0" y="762000"/>
            <a:ext cx="2667000" cy="369332"/>
          </a:xfrm>
          <a:prstGeom prst="rect">
            <a:avLst/>
          </a:prstGeom>
          <a:noFill/>
        </p:spPr>
        <p:txBody>
          <a:bodyPr wrap="square" rtlCol="1">
            <a:spAutoFit/>
          </a:bodyPr>
          <a:lstStyle/>
          <a:p>
            <a:r>
              <a:rPr lang="en-US" dirty="0" smtClean="0"/>
              <a:t>Motor specification </a:t>
            </a:r>
            <a:endParaRPr lang="ar-JO" dirty="0"/>
          </a:p>
        </p:txBody>
      </p:sp>
    </p:spTree>
    <p:extLst>
      <p:ext uri="{BB962C8B-B14F-4D97-AF65-F5344CB8AC3E}">
        <p14:creationId xmlns:p14="http://schemas.microsoft.com/office/powerpoint/2010/main" val="296872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52400"/>
            <a:ext cx="2595711" cy="369332"/>
          </a:xfrm>
          <a:prstGeom prst="rect">
            <a:avLst/>
          </a:prstGeom>
        </p:spPr>
        <p:txBody>
          <a:bodyPr wrap="none">
            <a:spAutoFit/>
          </a:bodyPr>
          <a:lstStyle/>
          <a:p>
            <a:pPr algn="ctr"/>
            <a:r>
              <a:rPr lang="en-US" dirty="0"/>
              <a:t>Quad-copter components</a:t>
            </a:r>
          </a:p>
        </p:txBody>
      </p:sp>
      <p:pic>
        <p:nvPicPr>
          <p:cNvPr id="7" name="Picture 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07353" y="1295400"/>
            <a:ext cx="7391401" cy="4699276"/>
          </a:xfrm>
          <a:prstGeom prst="rect">
            <a:avLst/>
          </a:prstGeom>
          <a:noFill/>
          <a:ln>
            <a:noFill/>
          </a:ln>
        </p:spPr>
      </p:pic>
      <p:sp>
        <p:nvSpPr>
          <p:cNvPr id="5" name="Rectangle 4"/>
          <p:cNvSpPr/>
          <p:nvPr/>
        </p:nvSpPr>
        <p:spPr>
          <a:xfrm>
            <a:off x="3167318" y="685800"/>
            <a:ext cx="3271473" cy="369332"/>
          </a:xfrm>
          <a:prstGeom prst="rect">
            <a:avLst/>
          </a:prstGeom>
        </p:spPr>
        <p:txBody>
          <a:bodyPr wrap="none">
            <a:spAutoFit/>
          </a:bodyPr>
          <a:lstStyle/>
          <a:p>
            <a:r>
              <a:rPr lang="en-US" dirty="0" smtClean="0"/>
              <a:t>Electronic </a:t>
            </a:r>
            <a:r>
              <a:rPr lang="en-US" dirty="0"/>
              <a:t>Speed Controller (ESC)</a:t>
            </a:r>
            <a:endParaRPr lang="ar-JO" dirty="0"/>
          </a:p>
        </p:txBody>
      </p:sp>
    </p:spTree>
    <p:extLst>
      <p:ext uri="{BB962C8B-B14F-4D97-AF65-F5344CB8AC3E}">
        <p14:creationId xmlns:p14="http://schemas.microsoft.com/office/powerpoint/2010/main" val="473082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343400"/>
            <a:ext cx="748665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6484" y="553015"/>
            <a:ext cx="7482115" cy="3139321"/>
          </a:xfrm>
          <a:prstGeom prst="rect">
            <a:avLst/>
          </a:prstGeom>
        </p:spPr>
        <p:txBody>
          <a:bodyPr wrap="square">
            <a:spAutoFit/>
          </a:bodyPr>
          <a:lstStyle/>
          <a:p>
            <a:r>
              <a:rPr lang="en-US" dirty="0" smtClean="0"/>
              <a:t>*Converts </a:t>
            </a:r>
            <a:r>
              <a:rPr lang="en-US" dirty="0"/>
              <a:t>the battery pack DC voltage to a three phase alternating signal which is synchronized to the rotation of the rotor and applied to the armature windings. </a:t>
            </a:r>
            <a:endParaRPr lang="en-US" dirty="0" smtClean="0"/>
          </a:p>
          <a:p>
            <a:endParaRPr lang="en-US" dirty="0" smtClean="0"/>
          </a:p>
          <a:p>
            <a:r>
              <a:rPr lang="en-US" dirty="0" smtClean="0"/>
              <a:t>*The </a:t>
            </a:r>
            <a:r>
              <a:rPr lang="en-US" dirty="0"/>
              <a:t>motor speed is set by the ESC in response to a pulse width modulated control signal.</a:t>
            </a:r>
          </a:p>
          <a:p>
            <a:endParaRPr lang="en-US" dirty="0"/>
          </a:p>
          <a:p>
            <a:r>
              <a:rPr lang="en-US" dirty="0"/>
              <a:t>● The motor speed is then proportional to the root-mean-square (RMS) value of the armature </a:t>
            </a:r>
            <a:r>
              <a:rPr lang="en-US" dirty="0" smtClean="0"/>
              <a:t>voltage.</a:t>
            </a:r>
          </a:p>
          <a:p>
            <a:r>
              <a:rPr lang="en-US" dirty="0" smtClean="0"/>
              <a:t> </a:t>
            </a:r>
          </a:p>
          <a:p>
            <a:endParaRPr lang="en-US" dirty="0"/>
          </a:p>
        </p:txBody>
      </p:sp>
    </p:spTree>
    <p:extLst>
      <p:ext uri="{BB962C8B-B14F-4D97-AF65-F5344CB8AC3E}">
        <p14:creationId xmlns:p14="http://schemas.microsoft.com/office/powerpoint/2010/main" val="3046269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52400"/>
            <a:ext cx="2595711" cy="369332"/>
          </a:xfrm>
          <a:prstGeom prst="rect">
            <a:avLst/>
          </a:prstGeom>
        </p:spPr>
        <p:txBody>
          <a:bodyPr wrap="none">
            <a:spAutoFit/>
          </a:bodyPr>
          <a:lstStyle/>
          <a:p>
            <a:pPr algn="ctr"/>
            <a:r>
              <a:rPr lang="en-US" dirty="0"/>
              <a:t>Quad-copter components</a:t>
            </a:r>
          </a:p>
        </p:txBody>
      </p:sp>
      <p:sp>
        <p:nvSpPr>
          <p:cNvPr id="5" name="Rectangle 4"/>
          <p:cNvSpPr/>
          <p:nvPr/>
        </p:nvSpPr>
        <p:spPr>
          <a:xfrm>
            <a:off x="3167318" y="685800"/>
            <a:ext cx="3271473" cy="369332"/>
          </a:xfrm>
          <a:prstGeom prst="rect">
            <a:avLst/>
          </a:prstGeom>
        </p:spPr>
        <p:txBody>
          <a:bodyPr wrap="none">
            <a:spAutoFit/>
          </a:bodyPr>
          <a:lstStyle/>
          <a:p>
            <a:r>
              <a:rPr lang="en-US" dirty="0" smtClean="0"/>
              <a:t>Electronic </a:t>
            </a:r>
            <a:r>
              <a:rPr lang="en-US" dirty="0"/>
              <a:t>Speed Controller (ESC)</a:t>
            </a:r>
            <a:endParaRPr lang="ar-JO" dirty="0"/>
          </a:p>
        </p:txBody>
      </p:sp>
      <p:sp>
        <p:nvSpPr>
          <p:cNvPr id="2" name="Rectangle 1"/>
          <p:cNvSpPr/>
          <p:nvPr/>
        </p:nvSpPr>
        <p:spPr>
          <a:xfrm>
            <a:off x="156029" y="1752600"/>
            <a:ext cx="4572000" cy="923330"/>
          </a:xfrm>
          <a:prstGeom prst="rect">
            <a:avLst/>
          </a:prstGeom>
        </p:spPr>
        <p:txBody>
          <a:bodyPr>
            <a:spAutoFit/>
          </a:bodyPr>
          <a:lstStyle/>
          <a:p>
            <a:r>
              <a:rPr lang="en-US" b="1" dirty="0"/>
              <a:t>Signal output from MCU to ESC</a:t>
            </a:r>
          </a:p>
          <a:p>
            <a:r>
              <a:rPr lang="en-US" dirty="0"/>
              <a:t>ESC </a:t>
            </a:r>
            <a:r>
              <a:rPr lang="en-US" dirty="0" smtClean="0"/>
              <a:t>handle (1-2 </a:t>
            </a:r>
            <a:r>
              <a:rPr lang="en-US" dirty="0" err="1" smtClean="0"/>
              <a:t>ms</a:t>
            </a:r>
            <a:r>
              <a:rPr lang="en-US" dirty="0" smtClean="0"/>
              <a:t>) pulse width but </a:t>
            </a:r>
            <a:r>
              <a:rPr lang="en-US" dirty="0"/>
              <a:t>we use output </a:t>
            </a:r>
            <a:r>
              <a:rPr lang="en-US" dirty="0" smtClean="0"/>
              <a:t>signal frequency 300Hz not 500Hz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70529"/>
            <a:ext cx="438857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1055" y="4419600"/>
            <a:ext cx="4572000" cy="1200329"/>
          </a:xfrm>
          <a:prstGeom prst="rect">
            <a:avLst/>
          </a:prstGeom>
        </p:spPr>
        <p:txBody>
          <a:bodyPr>
            <a:spAutoFit/>
          </a:bodyPr>
          <a:lstStyle/>
          <a:p>
            <a:r>
              <a:rPr lang="en-US" b="1" dirty="0"/>
              <a:t>Signal output from ESC to motor</a:t>
            </a:r>
          </a:p>
          <a:p>
            <a:endParaRPr lang="en-US" dirty="0"/>
          </a:p>
          <a:p>
            <a:r>
              <a:rPr lang="en-US" dirty="0"/>
              <a:t>The frequency of output signal </a:t>
            </a:r>
            <a:r>
              <a:rPr lang="en-US" dirty="0" smtClean="0"/>
              <a:t>from </a:t>
            </a:r>
            <a:r>
              <a:rPr lang="en-US" dirty="0"/>
              <a:t>ESC to motors </a:t>
            </a:r>
            <a:r>
              <a:rPr lang="en-US" dirty="0" smtClean="0"/>
              <a:t>10-30KHz. </a:t>
            </a:r>
            <a:endParaRPr lang="en-US"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38146"/>
            <a:ext cx="450532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190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52400"/>
            <a:ext cx="8001000" cy="2862322"/>
          </a:xfrm>
          <a:prstGeom prst="rect">
            <a:avLst/>
          </a:prstGeom>
        </p:spPr>
        <p:txBody>
          <a:bodyPr wrap="square">
            <a:spAutoFit/>
          </a:bodyPr>
          <a:lstStyle/>
          <a:p>
            <a:pPr algn="ctr"/>
            <a:r>
              <a:rPr lang="en-US" dirty="0" smtClean="0"/>
              <a:t>quad-copter</a:t>
            </a:r>
          </a:p>
          <a:p>
            <a:endParaRPr lang="en-US" dirty="0"/>
          </a:p>
          <a:p>
            <a:endParaRPr lang="en-US" dirty="0"/>
          </a:p>
          <a:p>
            <a:r>
              <a:rPr lang="en-US" dirty="0"/>
              <a:t>The quad-copter is one of the most complex flying machines due to its versatility </a:t>
            </a:r>
            <a:r>
              <a:rPr lang="en-US" dirty="0" smtClean="0"/>
              <a:t>to </a:t>
            </a:r>
            <a:r>
              <a:rPr lang="en-US" dirty="0"/>
              <a:t>perform many types of tasks. Classical quad-copters are usually equipped with a four rotors</a:t>
            </a:r>
            <a:r>
              <a:rPr lang="en-US" dirty="0" smtClean="0"/>
              <a:t>. Quad-copters </a:t>
            </a:r>
            <a:r>
              <a:rPr lang="en-US" dirty="0"/>
              <a:t>are symmetrical vehicles with four equally sized rotors at the end of four equal length </a:t>
            </a:r>
            <a:r>
              <a:rPr lang="en-US" dirty="0" smtClean="0"/>
              <a:t>rods.</a:t>
            </a:r>
          </a:p>
          <a:p>
            <a:endParaRPr lang="en-US" dirty="0" smtClean="0"/>
          </a:p>
          <a:p>
            <a:r>
              <a:rPr lang="en-US" dirty="0" smtClean="0"/>
              <a:t> </a:t>
            </a:r>
          </a:p>
          <a:p>
            <a:endParaRPr lang="en-US" dirty="0" smtClean="0"/>
          </a:p>
        </p:txBody>
      </p:sp>
    </p:spTree>
    <p:extLst>
      <p:ext uri="{BB962C8B-B14F-4D97-AF65-F5344CB8AC3E}">
        <p14:creationId xmlns:p14="http://schemas.microsoft.com/office/powerpoint/2010/main" val="1765165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hmad\Desktop\Presentation\SAM_0252.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76200"/>
            <a:ext cx="9144000" cy="838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05200" y="152400"/>
            <a:ext cx="2595711" cy="369332"/>
          </a:xfrm>
          <a:prstGeom prst="rect">
            <a:avLst/>
          </a:prstGeom>
        </p:spPr>
        <p:txBody>
          <a:bodyPr wrap="none">
            <a:spAutoFit/>
          </a:bodyPr>
          <a:lstStyle/>
          <a:p>
            <a:pPr algn="ctr"/>
            <a:r>
              <a:rPr lang="en-US" dirty="0"/>
              <a:t>Quad-copter components</a:t>
            </a:r>
          </a:p>
        </p:txBody>
      </p:sp>
      <p:sp>
        <p:nvSpPr>
          <p:cNvPr id="5" name="Rectangle 4"/>
          <p:cNvSpPr/>
          <p:nvPr/>
        </p:nvSpPr>
        <p:spPr>
          <a:xfrm>
            <a:off x="3499493" y="685800"/>
            <a:ext cx="867225" cy="369332"/>
          </a:xfrm>
          <a:prstGeom prst="rect">
            <a:avLst/>
          </a:prstGeom>
        </p:spPr>
        <p:txBody>
          <a:bodyPr wrap="none">
            <a:spAutoFit/>
          </a:bodyPr>
          <a:lstStyle/>
          <a:p>
            <a:r>
              <a:rPr lang="en-US" dirty="0" smtClean="0"/>
              <a:t>Battery</a:t>
            </a:r>
            <a:endParaRPr lang="ar-JO" dirty="0"/>
          </a:p>
        </p:txBody>
      </p:sp>
    </p:spTree>
    <p:extLst>
      <p:ext uri="{BB962C8B-B14F-4D97-AF65-F5344CB8AC3E}">
        <p14:creationId xmlns:p14="http://schemas.microsoft.com/office/powerpoint/2010/main" val="685241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52400"/>
            <a:ext cx="2595711" cy="369332"/>
          </a:xfrm>
          <a:prstGeom prst="rect">
            <a:avLst/>
          </a:prstGeom>
        </p:spPr>
        <p:txBody>
          <a:bodyPr wrap="none">
            <a:spAutoFit/>
          </a:bodyPr>
          <a:lstStyle/>
          <a:p>
            <a:pPr algn="ctr"/>
            <a:r>
              <a:rPr lang="en-US" dirty="0"/>
              <a:t>Quad-copter components</a:t>
            </a:r>
          </a:p>
        </p:txBody>
      </p:sp>
      <p:sp>
        <p:nvSpPr>
          <p:cNvPr id="5" name="Rectangle 4"/>
          <p:cNvSpPr/>
          <p:nvPr/>
        </p:nvSpPr>
        <p:spPr>
          <a:xfrm>
            <a:off x="3499493" y="685800"/>
            <a:ext cx="867225" cy="369332"/>
          </a:xfrm>
          <a:prstGeom prst="rect">
            <a:avLst/>
          </a:prstGeom>
        </p:spPr>
        <p:txBody>
          <a:bodyPr wrap="none">
            <a:spAutoFit/>
          </a:bodyPr>
          <a:lstStyle/>
          <a:p>
            <a:r>
              <a:rPr lang="en-US" dirty="0" smtClean="0"/>
              <a:t>Battery</a:t>
            </a:r>
            <a:endParaRPr lang="ar-JO"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507930"/>
            <a:ext cx="2971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1514" y="2705099"/>
            <a:ext cx="5192486" cy="3416320"/>
          </a:xfrm>
          <a:prstGeom prst="rect">
            <a:avLst/>
          </a:prstGeom>
        </p:spPr>
        <p:txBody>
          <a:bodyPr wrap="square">
            <a:spAutoFit/>
          </a:bodyPr>
          <a:lstStyle/>
          <a:p>
            <a:r>
              <a:rPr lang="en-US" dirty="0" smtClean="0"/>
              <a:t> We select Lithium </a:t>
            </a:r>
            <a:r>
              <a:rPr lang="en-US" dirty="0"/>
              <a:t>Polymer (</a:t>
            </a:r>
            <a:r>
              <a:rPr lang="en-US" dirty="0" err="1"/>
              <a:t>LiPo</a:t>
            </a:r>
            <a:r>
              <a:rPr lang="en-US" dirty="0" smtClean="0"/>
              <a:t>) to achieve these characteristics</a:t>
            </a:r>
            <a:endParaRPr lang="en-US" dirty="0"/>
          </a:p>
          <a:p>
            <a:endParaRPr lang="en-US" dirty="0" smtClean="0"/>
          </a:p>
          <a:p>
            <a:r>
              <a:rPr lang="en-US" dirty="0" smtClean="0"/>
              <a:t>Max current can be calculated by </a:t>
            </a:r>
            <a:r>
              <a:rPr lang="en-US" dirty="0"/>
              <a:t>using </a:t>
            </a:r>
            <a:r>
              <a:rPr lang="en-US" dirty="0" smtClean="0"/>
              <a:t>the following equation:</a:t>
            </a:r>
          </a:p>
          <a:p>
            <a:r>
              <a:rPr lang="en-US" dirty="0" smtClean="0"/>
              <a:t> </a:t>
            </a:r>
            <a:r>
              <a:rPr lang="en-US" dirty="0"/>
              <a:t>Max </a:t>
            </a:r>
            <a:r>
              <a:rPr lang="en-US" dirty="0" smtClean="0"/>
              <a:t>current=Ah*C = 5A *30 =150A</a:t>
            </a:r>
          </a:p>
          <a:p>
            <a:endParaRPr lang="en-US" dirty="0"/>
          </a:p>
          <a:p>
            <a:r>
              <a:rPr lang="en-US" dirty="0" smtClean="0"/>
              <a:t>In average, all </a:t>
            </a:r>
            <a:r>
              <a:rPr lang="en-US" dirty="0"/>
              <a:t>four </a:t>
            </a:r>
            <a:r>
              <a:rPr lang="en-US" dirty="0" smtClean="0"/>
              <a:t>motors consume 40A</a:t>
            </a:r>
            <a:r>
              <a:rPr lang="en-US" dirty="0"/>
              <a:t>. </a:t>
            </a:r>
            <a:endParaRPr lang="en-US" dirty="0" smtClean="0"/>
          </a:p>
          <a:p>
            <a:r>
              <a:rPr lang="en-US" dirty="0" smtClean="0"/>
              <a:t>We </a:t>
            </a:r>
            <a:r>
              <a:rPr lang="en-US" dirty="0"/>
              <a:t>can calculate the flight period </a:t>
            </a:r>
            <a:r>
              <a:rPr lang="en-US" dirty="0" smtClean="0"/>
              <a:t>using </a:t>
            </a:r>
            <a:r>
              <a:rPr lang="en-US" dirty="0"/>
              <a:t>the following equation</a:t>
            </a:r>
            <a:r>
              <a:rPr lang="en-US" dirty="0" smtClean="0"/>
              <a:t>:</a:t>
            </a:r>
            <a:endParaRPr lang="en-US" dirty="0"/>
          </a:p>
          <a:p>
            <a:r>
              <a:rPr lang="en-US" dirty="0"/>
              <a:t> flight </a:t>
            </a:r>
            <a:r>
              <a:rPr lang="en-US" dirty="0" smtClean="0"/>
              <a:t>period</a:t>
            </a:r>
            <a:r>
              <a:rPr lang="en-US" dirty="0"/>
              <a:t>= Ah/</a:t>
            </a:r>
            <a:r>
              <a:rPr lang="en-US" dirty="0" err="1"/>
              <a:t>Acc</a:t>
            </a:r>
            <a:r>
              <a:rPr lang="en-US" dirty="0"/>
              <a:t>=5A/40A*60=7.5 minutes</a:t>
            </a:r>
          </a:p>
          <a:p>
            <a:endParaRPr lang="en-US" dirty="0" smtClean="0"/>
          </a:p>
        </p:txBody>
      </p:sp>
      <p:sp>
        <p:nvSpPr>
          <p:cNvPr id="8" name="Rectangle 7"/>
          <p:cNvSpPr/>
          <p:nvPr/>
        </p:nvSpPr>
        <p:spPr>
          <a:xfrm>
            <a:off x="304800" y="1055132"/>
            <a:ext cx="5638800" cy="1477328"/>
          </a:xfrm>
          <a:prstGeom prst="rect">
            <a:avLst/>
          </a:prstGeom>
        </p:spPr>
        <p:txBody>
          <a:bodyPr wrap="square">
            <a:spAutoFit/>
          </a:bodyPr>
          <a:lstStyle/>
          <a:p>
            <a:r>
              <a:rPr lang="en-US" dirty="0" smtClean="0"/>
              <a:t>● </a:t>
            </a:r>
            <a:r>
              <a:rPr lang="en-US" dirty="0"/>
              <a:t>Lightweight</a:t>
            </a:r>
          </a:p>
          <a:p>
            <a:r>
              <a:rPr lang="en-US" dirty="0"/>
              <a:t>● </a:t>
            </a:r>
            <a:r>
              <a:rPr lang="en-US" dirty="0" smtClean="0"/>
              <a:t>High discharging </a:t>
            </a:r>
            <a:r>
              <a:rPr lang="en-US" dirty="0"/>
              <a:t>current and capacity</a:t>
            </a:r>
          </a:p>
          <a:p>
            <a:r>
              <a:rPr lang="en-US" dirty="0"/>
              <a:t>● low internal resistance </a:t>
            </a:r>
            <a:r>
              <a:rPr lang="en-US" dirty="0" smtClean="0"/>
              <a:t>.</a:t>
            </a:r>
          </a:p>
          <a:p>
            <a:r>
              <a:rPr lang="en-US" dirty="0"/>
              <a:t>* long working time </a:t>
            </a:r>
            <a:r>
              <a:rPr lang="en-US" dirty="0" smtClean="0"/>
              <a:t>.</a:t>
            </a:r>
            <a:endParaRPr lang="en-US" dirty="0"/>
          </a:p>
          <a:p>
            <a:endParaRPr lang="ar-JO" dirty="0"/>
          </a:p>
        </p:txBody>
      </p:sp>
    </p:spTree>
    <p:extLst>
      <p:ext uri="{BB962C8B-B14F-4D97-AF65-F5344CB8AC3E}">
        <p14:creationId xmlns:p14="http://schemas.microsoft.com/office/powerpoint/2010/main" val="3213352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1075" y="685800"/>
            <a:ext cx="1941044" cy="369332"/>
          </a:xfrm>
          <a:prstGeom prst="rect">
            <a:avLst/>
          </a:prstGeom>
          <a:noFill/>
        </p:spPr>
        <p:txBody>
          <a:bodyPr wrap="none" rtlCol="1">
            <a:spAutoFit/>
          </a:bodyPr>
          <a:lstStyle/>
          <a:p>
            <a:r>
              <a:rPr lang="en-US" dirty="0" smtClean="0"/>
              <a:t>Power Distribution</a:t>
            </a:r>
            <a:endParaRPr lang="ar-JO"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1728788"/>
            <a:ext cx="653415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796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4144" y="381000"/>
            <a:ext cx="2595711" cy="369332"/>
          </a:xfrm>
          <a:prstGeom prst="rect">
            <a:avLst/>
          </a:prstGeom>
        </p:spPr>
        <p:txBody>
          <a:bodyPr wrap="none">
            <a:spAutoFit/>
          </a:bodyPr>
          <a:lstStyle/>
          <a:p>
            <a:r>
              <a:rPr lang="en-US" dirty="0"/>
              <a:t>Quad-copter components</a:t>
            </a:r>
          </a:p>
        </p:txBody>
      </p:sp>
      <p:pic>
        <p:nvPicPr>
          <p:cNvPr id="4100"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47486" y="1156341"/>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51920" y="787009"/>
            <a:ext cx="1040157" cy="369332"/>
          </a:xfrm>
          <a:prstGeom prst="rect">
            <a:avLst/>
          </a:prstGeom>
        </p:spPr>
        <p:txBody>
          <a:bodyPr wrap="none">
            <a:spAutoFit/>
          </a:bodyPr>
          <a:lstStyle/>
          <a:p>
            <a:r>
              <a:rPr lang="en-US" dirty="0" smtClean="0"/>
              <a:t>Propeller</a:t>
            </a:r>
            <a:endParaRPr lang="ar-JO" dirty="0"/>
          </a:p>
        </p:txBody>
      </p:sp>
    </p:spTree>
    <p:extLst>
      <p:ext uri="{BB962C8B-B14F-4D97-AF65-F5344CB8AC3E}">
        <p14:creationId xmlns:p14="http://schemas.microsoft.com/office/powerpoint/2010/main" val="1133464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4144" y="381000"/>
            <a:ext cx="2595711" cy="369332"/>
          </a:xfrm>
          <a:prstGeom prst="rect">
            <a:avLst/>
          </a:prstGeom>
        </p:spPr>
        <p:txBody>
          <a:bodyPr wrap="none">
            <a:spAutoFit/>
          </a:bodyPr>
          <a:lstStyle/>
          <a:p>
            <a:r>
              <a:rPr lang="en-US" dirty="0"/>
              <a:t>Quad-copter components</a:t>
            </a:r>
          </a:p>
        </p:txBody>
      </p:sp>
      <p:sp>
        <p:nvSpPr>
          <p:cNvPr id="5" name="Rectangle 4"/>
          <p:cNvSpPr/>
          <p:nvPr/>
        </p:nvSpPr>
        <p:spPr>
          <a:xfrm>
            <a:off x="4051920" y="787009"/>
            <a:ext cx="1040157" cy="369332"/>
          </a:xfrm>
          <a:prstGeom prst="rect">
            <a:avLst/>
          </a:prstGeom>
        </p:spPr>
        <p:txBody>
          <a:bodyPr wrap="none">
            <a:spAutoFit/>
          </a:bodyPr>
          <a:lstStyle/>
          <a:p>
            <a:r>
              <a:rPr lang="en-US" dirty="0" smtClean="0"/>
              <a:t>Propeller</a:t>
            </a:r>
            <a:endParaRPr lang="ar-JO" dirty="0"/>
          </a:p>
        </p:txBody>
      </p:sp>
      <p:sp>
        <p:nvSpPr>
          <p:cNvPr id="6" name="Rectangle 5"/>
          <p:cNvSpPr/>
          <p:nvPr/>
        </p:nvSpPr>
        <p:spPr>
          <a:xfrm>
            <a:off x="520076" y="1371600"/>
            <a:ext cx="5652124" cy="1754326"/>
          </a:xfrm>
          <a:prstGeom prst="rect">
            <a:avLst/>
          </a:prstGeom>
        </p:spPr>
        <p:txBody>
          <a:bodyPr wrap="square">
            <a:spAutoFit/>
          </a:bodyPr>
          <a:lstStyle/>
          <a:p>
            <a:r>
              <a:rPr lang="en-US" dirty="0" smtClean="0"/>
              <a:t>* Dimension: 10X4.7 inch</a:t>
            </a:r>
            <a:endParaRPr lang="en-US" dirty="0"/>
          </a:p>
          <a:p>
            <a:r>
              <a:rPr lang="en-US" dirty="0"/>
              <a:t>● 2 blades</a:t>
            </a:r>
          </a:p>
          <a:p>
            <a:r>
              <a:rPr lang="en-US" dirty="0"/>
              <a:t>● Directly attached to motor</a:t>
            </a:r>
          </a:p>
          <a:p>
            <a:r>
              <a:rPr lang="en-US" dirty="0"/>
              <a:t>● 2 each rotating CW and CCW (a "pusher" and a "puller").</a:t>
            </a:r>
          </a:p>
          <a:p>
            <a:r>
              <a:rPr lang="en-US" dirty="0"/>
              <a:t>● </a:t>
            </a:r>
            <a:r>
              <a:rPr lang="en-US" dirty="0" err="1" smtClean="0"/>
              <a:t>Properller</a:t>
            </a:r>
            <a:r>
              <a:rPr lang="en-US" dirty="0" smtClean="0"/>
              <a:t> </a:t>
            </a:r>
            <a:r>
              <a:rPr lang="en-US" dirty="0"/>
              <a:t>balance reduces </a:t>
            </a:r>
            <a:r>
              <a:rPr lang="en-US" dirty="0" smtClean="0"/>
              <a:t>vibrations .</a:t>
            </a:r>
          </a:p>
          <a:p>
            <a:endParaRPr lang="en-US" dirty="0"/>
          </a:p>
        </p:txBody>
      </p:sp>
    </p:spTree>
    <p:extLst>
      <p:ext uri="{BB962C8B-B14F-4D97-AF65-F5344CB8AC3E}">
        <p14:creationId xmlns:p14="http://schemas.microsoft.com/office/powerpoint/2010/main" val="2954816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641866"/>
            <a:ext cx="5387340" cy="369332"/>
          </a:xfrm>
          <a:prstGeom prst="rect">
            <a:avLst/>
          </a:prstGeom>
        </p:spPr>
        <p:txBody>
          <a:bodyPr wrap="square">
            <a:spAutoFit/>
          </a:bodyPr>
          <a:lstStyle/>
          <a:p>
            <a:r>
              <a:rPr lang="en-US" dirty="0" smtClean="0"/>
              <a:t>Inertial </a:t>
            </a:r>
            <a:r>
              <a:rPr lang="en-US" dirty="0"/>
              <a:t>Measurement Unit (IMU Digital Combo Board)</a:t>
            </a:r>
            <a:endParaRPr lang="ar-JO" dirty="0"/>
          </a:p>
        </p:txBody>
      </p:sp>
      <p:sp>
        <p:nvSpPr>
          <p:cNvPr id="8" name="Rectangle 7"/>
          <p:cNvSpPr/>
          <p:nvPr/>
        </p:nvSpPr>
        <p:spPr>
          <a:xfrm>
            <a:off x="3352800" y="110031"/>
            <a:ext cx="2595711" cy="369332"/>
          </a:xfrm>
          <a:prstGeom prst="rect">
            <a:avLst/>
          </a:prstGeom>
        </p:spPr>
        <p:txBody>
          <a:bodyPr wrap="none">
            <a:spAutoFit/>
          </a:bodyPr>
          <a:lstStyle/>
          <a:p>
            <a:r>
              <a:rPr lang="en-US" dirty="0"/>
              <a:t>Quad-copter components</a:t>
            </a: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011198"/>
            <a:ext cx="6454140" cy="4932401"/>
          </a:xfrm>
          <a:prstGeom prst="rect">
            <a:avLst/>
          </a:prstGeom>
          <a:noFill/>
          <a:ln>
            <a:noFill/>
          </a:ln>
        </p:spPr>
      </p:pic>
    </p:spTree>
    <p:extLst>
      <p:ext uri="{BB962C8B-B14F-4D97-AF65-F5344CB8AC3E}">
        <p14:creationId xmlns:p14="http://schemas.microsoft.com/office/powerpoint/2010/main" val="27742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641866"/>
            <a:ext cx="5387340" cy="369332"/>
          </a:xfrm>
          <a:prstGeom prst="rect">
            <a:avLst/>
          </a:prstGeom>
        </p:spPr>
        <p:txBody>
          <a:bodyPr wrap="square">
            <a:spAutoFit/>
          </a:bodyPr>
          <a:lstStyle/>
          <a:p>
            <a:r>
              <a:rPr lang="en-US" dirty="0" smtClean="0"/>
              <a:t>Inertial </a:t>
            </a:r>
            <a:r>
              <a:rPr lang="en-US" dirty="0"/>
              <a:t>Measurement Unit (IMU Digital Combo Board)</a:t>
            </a:r>
            <a:endParaRPr lang="ar-JO" dirty="0"/>
          </a:p>
        </p:txBody>
      </p:sp>
      <p:sp>
        <p:nvSpPr>
          <p:cNvPr id="5" name="Rectangle 4"/>
          <p:cNvSpPr/>
          <p:nvPr/>
        </p:nvSpPr>
        <p:spPr>
          <a:xfrm>
            <a:off x="273956" y="1213008"/>
            <a:ext cx="7727043" cy="1200329"/>
          </a:xfrm>
          <a:prstGeom prst="rect">
            <a:avLst/>
          </a:prstGeom>
        </p:spPr>
        <p:txBody>
          <a:bodyPr wrap="square">
            <a:spAutoFit/>
          </a:bodyPr>
          <a:lstStyle/>
          <a:p>
            <a:r>
              <a:rPr lang="en-US" dirty="0" smtClean="0"/>
              <a:t>This is a simple breakout board  </a:t>
            </a:r>
            <a:r>
              <a:rPr lang="en-US" dirty="0"/>
              <a:t>for the ADXL345 accelerometer and the ITG-3200 </a:t>
            </a:r>
            <a:r>
              <a:rPr lang="en-US" dirty="0" smtClean="0"/>
              <a:t>gyro.</a:t>
            </a:r>
          </a:p>
          <a:p>
            <a:endParaRPr lang="en-US" dirty="0" smtClean="0"/>
          </a:p>
          <a:p>
            <a:r>
              <a:rPr lang="en-US" dirty="0" smtClean="0"/>
              <a:t>With </a:t>
            </a:r>
            <a:r>
              <a:rPr lang="en-US" dirty="0"/>
              <a:t>this board, </a:t>
            </a:r>
            <a:r>
              <a:rPr lang="en-US" dirty="0" smtClean="0"/>
              <a:t>we get </a:t>
            </a:r>
            <a:r>
              <a:rPr lang="en-US" dirty="0"/>
              <a:t>a full 6 degrees of </a:t>
            </a:r>
            <a:r>
              <a:rPr lang="en-US" dirty="0" smtClean="0"/>
              <a:t>freedom</a:t>
            </a:r>
            <a:endParaRPr lang="ar-JO" dirty="0"/>
          </a:p>
        </p:txBody>
      </p:sp>
      <p:sp>
        <p:nvSpPr>
          <p:cNvPr id="7" name="Rectangle 6"/>
          <p:cNvSpPr/>
          <p:nvPr/>
        </p:nvSpPr>
        <p:spPr>
          <a:xfrm>
            <a:off x="237670" y="4191000"/>
            <a:ext cx="8260443" cy="1477328"/>
          </a:xfrm>
          <a:prstGeom prst="rect">
            <a:avLst/>
          </a:prstGeom>
        </p:spPr>
        <p:txBody>
          <a:bodyPr wrap="square">
            <a:spAutoFit/>
          </a:bodyPr>
          <a:lstStyle/>
          <a:p>
            <a:endParaRPr lang="en-US" dirty="0" smtClean="0"/>
          </a:p>
          <a:p>
            <a:endParaRPr lang="en-US" dirty="0"/>
          </a:p>
          <a:p>
            <a:endParaRPr lang="en-US" dirty="0" smtClean="0"/>
          </a:p>
          <a:p>
            <a:r>
              <a:rPr lang="en-US" dirty="0" smtClean="0"/>
              <a:t>* combination </a:t>
            </a:r>
            <a:r>
              <a:rPr lang="en-US" dirty="0"/>
              <a:t>of accelerometers and gyroscopes is a common approach used </a:t>
            </a:r>
            <a:r>
              <a:rPr lang="en-US" dirty="0" smtClean="0"/>
              <a:t>to </a:t>
            </a:r>
            <a:r>
              <a:rPr lang="en-US" dirty="0"/>
              <a:t>measure </a:t>
            </a:r>
            <a:r>
              <a:rPr lang="en-US" dirty="0" smtClean="0"/>
              <a:t>the stability of quad-copters</a:t>
            </a:r>
            <a:r>
              <a:rPr lang="en-US" dirty="0"/>
              <a:t>. </a:t>
            </a:r>
            <a:endParaRPr lang="ar-JO" dirty="0"/>
          </a:p>
        </p:txBody>
      </p:sp>
      <p:sp>
        <p:nvSpPr>
          <p:cNvPr id="8" name="Rectangle 7"/>
          <p:cNvSpPr/>
          <p:nvPr/>
        </p:nvSpPr>
        <p:spPr>
          <a:xfrm>
            <a:off x="3352800" y="110031"/>
            <a:ext cx="2595711" cy="369332"/>
          </a:xfrm>
          <a:prstGeom prst="rect">
            <a:avLst/>
          </a:prstGeom>
        </p:spPr>
        <p:txBody>
          <a:bodyPr wrap="none">
            <a:spAutoFit/>
          </a:bodyPr>
          <a:lstStyle/>
          <a:p>
            <a:r>
              <a:rPr lang="en-US" dirty="0"/>
              <a:t>Quad-copter components</a:t>
            </a:r>
          </a:p>
        </p:txBody>
      </p:sp>
      <p:pic>
        <p:nvPicPr>
          <p:cNvPr id="16386" name="Picture 2" descr="http://upload.wikimedia.org/wikipedia/commons/thumb/f/fa/6DOF_en.jpg/330px-6DOF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8612"/>
            <a:ext cx="314325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995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Final presentation\IM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6781800" cy="37039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6893" y="5181600"/>
            <a:ext cx="4183707" cy="369332"/>
          </a:xfrm>
          <a:prstGeom prst="rect">
            <a:avLst/>
          </a:prstGeom>
        </p:spPr>
        <p:txBody>
          <a:bodyPr wrap="square">
            <a:spAutoFit/>
          </a:bodyPr>
          <a:lstStyle/>
          <a:p>
            <a:r>
              <a:rPr lang="en-US" dirty="0" smtClean="0"/>
              <a:t> </a:t>
            </a:r>
            <a:r>
              <a:rPr lang="en-US" dirty="0"/>
              <a:t>The sensors communicate over </a:t>
            </a:r>
            <a:r>
              <a:rPr lang="en-US" dirty="0" smtClean="0"/>
              <a:t>I2C</a:t>
            </a:r>
            <a:endParaRPr lang="en-US" dirty="0"/>
          </a:p>
        </p:txBody>
      </p:sp>
    </p:spTree>
    <p:extLst>
      <p:ext uri="{BB962C8B-B14F-4D97-AF65-F5344CB8AC3E}">
        <p14:creationId xmlns:p14="http://schemas.microsoft.com/office/powerpoint/2010/main" val="3332483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685800"/>
            <a:ext cx="3661900" cy="369332"/>
          </a:xfrm>
          <a:prstGeom prst="rect">
            <a:avLst/>
          </a:prstGeom>
        </p:spPr>
        <p:txBody>
          <a:bodyPr wrap="none">
            <a:spAutoFit/>
          </a:bodyPr>
          <a:lstStyle/>
          <a:p>
            <a:r>
              <a:rPr lang="en-US" dirty="0" smtClean="0"/>
              <a:t>Radio Frequency </a:t>
            </a:r>
            <a:r>
              <a:rPr lang="en-US" dirty="0"/>
              <a:t>Receiver </a:t>
            </a:r>
            <a:r>
              <a:rPr lang="en-US" dirty="0" smtClean="0"/>
              <a:t>– 434 MHz</a:t>
            </a:r>
            <a:endParaRPr lang="ar-JO" dirty="0"/>
          </a:p>
        </p:txBody>
      </p:sp>
      <p:sp>
        <p:nvSpPr>
          <p:cNvPr id="5" name="Rectangle 4"/>
          <p:cNvSpPr/>
          <p:nvPr/>
        </p:nvSpPr>
        <p:spPr>
          <a:xfrm>
            <a:off x="3429000" y="228600"/>
            <a:ext cx="2595711" cy="369332"/>
          </a:xfrm>
          <a:prstGeom prst="rect">
            <a:avLst/>
          </a:prstGeom>
        </p:spPr>
        <p:txBody>
          <a:bodyPr wrap="none">
            <a:spAutoFit/>
          </a:bodyPr>
          <a:lstStyle/>
          <a:p>
            <a:r>
              <a:rPr lang="en-US" dirty="0"/>
              <a:t>Quad-copter components</a:t>
            </a: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371600"/>
            <a:ext cx="6934200" cy="4583668"/>
          </a:xfrm>
          <a:prstGeom prst="rect">
            <a:avLst/>
          </a:prstGeom>
          <a:noFill/>
          <a:ln>
            <a:noFill/>
          </a:ln>
        </p:spPr>
      </p:pic>
    </p:spTree>
    <p:extLst>
      <p:ext uri="{BB962C8B-B14F-4D97-AF65-F5344CB8AC3E}">
        <p14:creationId xmlns:p14="http://schemas.microsoft.com/office/powerpoint/2010/main" val="2383565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685800"/>
            <a:ext cx="3564117" cy="369332"/>
          </a:xfrm>
          <a:prstGeom prst="rect">
            <a:avLst/>
          </a:prstGeom>
        </p:spPr>
        <p:txBody>
          <a:bodyPr wrap="none">
            <a:spAutoFit/>
          </a:bodyPr>
          <a:lstStyle/>
          <a:p>
            <a:r>
              <a:rPr lang="en-US" dirty="0" smtClean="0"/>
              <a:t>Radio Frequency </a:t>
            </a:r>
            <a:r>
              <a:rPr lang="en-US" dirty="0"/>
              <a:t>Receiver - 434MHz</a:t>
            </a:r>
            <a:endParaRPr lang="ar-JO" dirty="0"/>
          </a:p>
        </p:txBody>
      </p:sp>
      <p:sp>
        <p:nvSpPr>
          <p:cNvPr id="5" name="Rectangle 4"/>
          <p:cNvSpPr/>
          <p:nvPr/>
        </p:nvSpPr>
        <p:spPr>
          <a:xfrm>
            <a:off x="3429000" y="228600"/>
            <a:ext cx="2595711" cy="369332"/>
          </a:xfrm>
          <a:prstGeom prst="rect">
            <a:avLst/>
          </a:prstGeom>
        </p:spPr>
        <p:txBody>
          <a:bodyPr wrap="none">
            <a:spAutoFit/>
          </a:bodyPr>
          <a:lstStyle/>
          <a:p>
            <a:r>
              <a:rPr lang="en-US" dirty="0"/>
              <a:t>Quad-copter components</a:t>
            </a:r>
          </a:p>
        </p:txBody>
      </p:sp>
      <p:sp>
        <p:nvSpPr>
          <p:cNvPr id="6" name="Rectangle 5"/>
          <p:cNvSpPr/>
          <p:nvPr/>
        </p:nvSpPr>
        <p:spPr>
          <a:xfrm>
            <a:off x="533399" y="1636708"/>
            <a:ext cx="7848601" cy="646331"/>
          </a:xfrm>
          <a:prstGeom prst="rect">
            <a:avLst/>
          </a:prstGeom>
        </p:spPr>
        <p:txBody>
          <a:bodyPr wrap="square">
            <a:spAutoFit/>
          </a:bodyPr>
          <a:lstStyle/>
          <a:p>
            <a:r>
              <a:rPr lang="en-US" dirty="0"/>
              <a:t>This wireless </a:t>
            </a:r>
            <a:r>
              <a:rPr lang="en-US" dirty="0" smtClean="0"/>
              <a:t>receiver provides </a:t>
            </a:r>
            <a:r>
              <a:rPr lang="en-US" dirty="0"/>
              <a:t>a simple, straight-forward receiver for all of low-cost wireless </a:t>
            </a:r>
            <a:r>
              <a:rPr lang="en-US" dirty="0" smtClean="0"/>
              <a:t>project.</a:t>
            </a:r>
            <a:endParaRPr lang="ar-JO" dirty="0"/>
          </a:p>
        </p:txBody>
      </p:sp>
      <p:sp>
        <p:nvSpPr>
          <p:cNvPr id="7" name="Rectangle 6"/>
          <p:cNvSpPr/>
          <p:nvPr/>
        </p:nvSpPr>
        <p:spPr>
          <a:xfrm>
            <a:off x="762000" y="2551837"/>
            <a:ext cx="4572000" cy="1477328"/>
          </a:xfrm>
          <a:prstGeom prst="rect">
            <a:avLst/>
          </a:prstGeom>
        </p:spPr>
        <p:txBody>
          <a:bodyPr>
            <a:spAutoFit/>
          </a:bodyPr>
          <a:lstStyle/>
          <a:p>
            <a:r>
              <a:rPr lang="en-US" dirty="0"/>
              <a:t>Features:</a:t>
            </a:r>
          </a:p>
          <a:p>
            <a:r>
              <a:rPr lang="en-US" dirty="0" smtClean="0"/>
              <a:t>•434 </a:t>
            </a:r>
            <a:r>
              <a:rPr lang="en-US" dirty="0" err="1"/>
              <a:t>MHz.</a:t>
            </a:r>
            <a:endParaRPr lang="en-US" dirty="0"/>
          </a:p>
          <a:p>
            <a:r>
              <a:rPr lang="en-US" dirty="0" smtClean="0"/>
              <a:t>•150m range.</a:t>
            </a:r>
            <a:endParaRPr lang="en-US" dirty="0"/>
          </a:p>
          <a:p>
            <a:r>
              <a:rPr lang="en-US" dirty="0" smtClean="0"/>
              <a:t>•4800bps </a:t>
            </a:r>
            <a:r>
              <a:rPr lang="en-US" dirty="0"/>
              <a:t>data rate</a:t>
            </a:r>
            <a:r>
              <a:rPr lang="en-US" dirty="0" smtClean="0"/>
              <a:t>.</a:t>
            </a:r>
          </a:p>
          <a:p>
            <a:endParaRPr lang="en-US" dirty="0"/>
          </a:p>
        </p:txBody>
      </p:sp>
    </p:spTree>
    <p:extLst>
      <p:ext uri="{BB962C8B-B14F-4D97-AF65-F5344CB8AC3E}">
        <p14:creationId xmlns:p14="http://schemas.microsoft.com/office/powerpoint/2010/main" val="1667617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12845"/>
            <a:ext cx="7848600" cy="2031325"/>
          </a:xfrm>
          <a:prstGeom prst="rect">
            <a:avLst/>
          </a:prstGeom>
        </p:spPr>
        <p:txBody>
          <a:bodyPr wrap="square">
            <a:spAutoFit/>
          </a:bodyPr>
          <a:lstStyle/>
          <a:p>
            <a:pPr algn="ctr"/>
            <a:r>
              <a:rPr lang="en-US" dirty="0"/>
              <a:t>Abstract</a:t>
            </a:r>
          </a:p>
          <a:p>
            <a:endParaRPr lang="en-US" dirty="0"/>
          </a:p>
          <a:p>
            <a:r>
              <a:rPr lang="en-US" dirty="0"/>
              <a:t>The objective of this project is to build a quad-copter that can be controlled by </a:t>
            </a:r>
            <a:r>
              <a:rPr lang="en-US" dirty="0" smtClean="0"/>
              <a:t>hand gesture wirelessly. User is able to control motions of the quad-copter in three dimension.</a:t>
            </a:r>
          </a:p>
          <a:p>
            <a:endParaRPr lang="en-US" dirty="0" smtClean="0"/>
          </a:p>
          <a:p>
            <a:endParaRPr lang="en-US" dirty="0"/>
          </a:p>
        </p:txBody>
      </p:sp>
    </p:spTree>
    <p:extLst>
      <p:ext uri="{BB962C8B-B14F-4D97-AF65-F5344CB8AC3E}">
        <p14:creationId xmlns:p14="http://schemas.microsoft.com/office/powerpoint/2010/main" val="2927368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DCIM\101PHOTO\SAM_02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143000"/>
            <a:ext cx="7772400" cy="5600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95600" y="359620"/>
            <a:ext cx="3554691" cy="369332"/>
          </a:xfrm>
          <a:prstGeom prst="rect">
            <a:avLst/>
          </a:prstGeom>
        </p:spPr>
        <p:txBody>
          <a:bodyPr wrap="none">
            <a:spAutoFit/>
          </a:bodyPr>
          <a:lstStyle/>
          <a:p>
            <a:r>
              <a:rPr lang="en-US" dirty="0" smtClean="0"/>
              <a:t>Wireless hand Gesture </a:t>
            </a:r>
            <a:r>
              <a:rPr lang="en-US" dirty="0"/>
              <a:t>Components</a:t>
            </a:r>
            <a:endParaRPr lang="ar-JO" dirty="0"/>
          </a:p>
        </p:txBody>
      </p:sp>
    </p:spTree>
    <p:extLst>
      <p:ext uri="{BB962C8B-B14F-4D97-AF65-F5344CB8AC3E}">
        <p14:creationId xmlns:p14="http://schemas.microsoft.com/office/powerpoint/2010/main" val="3810370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533400"/>
            <a:ext cx="3554691" cy="369332"/>
          </a:xfrm>
          <a:prstGeom prst="rect">
            <a:avLst/>
          </a:prstGeom>
        </p:spPr>
        <p:txBody>
          <a:bodyPr wrap="none">
            <a:spAutoFit/>
          </a:bodyPr>
          <a:lstStyle/>
          <a:p>
            <a:r>
              <a:rPr lang="en-US" dirty="0" smtClean="0"/>
              <a:t>Wireless hand </a:t>
            </a:r>
            <a:r>
              <a:rPr lang="en-US" dirty="0"/>
              <a:t>Gesture Components</a:t>
            </a:r>
            <a:endParaRPr lang="ar-JO"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57912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650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457200"/>
            <a:ext cx="4572000" cy="369332"/>
          </a:xfrm>
          <a:prstGeom prst="rect">
            <a:avLst/>
          </a:prstGeom>
        </p:spPr>
        <p:txBody>
          <a:bodyPr>
            <a:spAutoFit/>
          </a:bodyPr>
          <a:lstStyle/>
          <a:p>
            <a:r>
              <a:rPr lang="en-US" dirty="0" smtClean="0"/>
              <a:t>Triple </a:t>
            </a:r>
            <a:r>
              <a:rPr lang="en-US" dirty="0"/>
              <a:t>Axis Accelerometer Breakout (</a:t>
            </a:r>
            <a:r>
              <a:rPr lang="en-US" dirty="0" smtClean="0"/>
              <a:t>ADXL345</a:t>
            </a:r>
            <a:r>
              <a:rPr lang="en-US" dirty="0"/>
              <a:t>)</a:t>
            </a:r>
            <a:endParaRPr lang="ar-JO" dirty="0"/>
          </a:p>
        </p:txBody>
      </p:sp>
      <p:pic>
        <p:nvPicPr>
          <p:cNvPr id="7170" name="Picture 2" descr="http://dlnmh9ip6v2uc.cloudfront.net/images/products/09836-_0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1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sensor</a:t>
            </a:r>
            <a:endParaRPr lang="ar-JO" dirty="0"/>
          </a:p>
        </p:txBody>
      </p:sp>
      <p:pic>
        <p:nvPicPr>
          <p:cNvPr id="10242" name="Picture 2" descr="http://dlnmh9ip6v2uc.cloudfront.net/images/products/102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45557"/>
            <a:ext cx="5715000" cy="520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46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838200"/>
            <a:ext cx="7239000" cy="646331"/>
          </a:xfrm>
          <a:prstGeom prst="rect">
            <a:avLst/>
          </a:prstGeom>
        </p:spPr>
        <p:txBody>
          <a:bodyPr wrap="square">
            <a:spAutoFit/>
          </a:bodyPr>
          <a:lstStyle/>
          <a:p>
            <a:r>
              <a:rPr lang="en-US" dirty="0" smtClean="0"/>
              <a:t>When </a:t>
            </a:r>
            <a:r>
              <a:rPr lang="en-US" dirty="0"/>
              <a:t>the sensor is </a:t>
            </a:r>
            <a:r>
              <a:rPr lang="en-US" dirty="0" smtClean="0"/>
              <a:t>bent, the conductive particles move farther apart, increasing </a:t>
            </a:r>
            <a:r>
              <a:rPr lang="en-US" dirty="0"/>
              <a:t>this </a:t>
            </a:r>
            <a:r>
              <a:rPr lang="en-US" dirty="0" smtClean="0"/>
              <a:t>resistance. </a:t>
            </a:r>
            <a:endParaRPr lang="ar-JO" dirty="0"/>
          </a:p>
        </p:txBody>
      </p:sp>
      <p:pic>
        <p:nvPicPr>
          <p:cNvPr id="5" name="Picture 4" descr="http://www.sparkfun.com/tutorial/Flex-sensor-retail/flex-sensor-how2.jpg"/>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0"/>
            <a:ext cx="3238500" cy="3810000"/>
          </a:xfrm>
          <a:prstGeom prst="rect">
            <a:avLst/>
          </a:prstGeom>
          <a:noFill/>
          <a:ln>
            <a:noFill/>
          </a:ln>
        </p:spPr>
      </p:pic>
      <p:pic>
        <p:nvPicPr>
          <p:cNvPr id="6" name="Picture 5" descr="(Connect one side of the flex sensor to ground.  Connect the other side to your analog input, and use a 10K pullup resistor to VCC)"/>
          <p:cNvPicPr/>
          <p:nvPr/>
        </p:nvPicPr>
        <p:blipFill>
          <a:blip r:embed="rId4">
            <a:extLst>
              <a:ext uri="{28A0092B-C50C-407E-A947-70E740481C1C}">
                <a14:useLocalDpi xmlns:a14="http://schemas.microsoft.com/office/drawing/2010/main" val="0"/>
              </a:ext>
            </a:extLst>
          </a:blip>
          <a:srcRect/>
          <a:stretch>
            <a:fillRect/>
          </a:stretch>
        </p:blipFill>
        <p:spPr bwMode="auto">
          <a:xfrm>
            <a:off x="406400" y="2038529"/>
            <a:ext cx="4191000" cy="2133600"/>
          </a:xfrm>
          <a:prstGeom prst="rect">
            <a:avLst/>
          </a:prstGeom>
          <a:noFill/>
          <a:ln>
            <a:noFill/>
          </a:ln>
        </p:spPr>
      </p:pic>
    </p:spTree>
    <p:extLst>
      <p:ext uri="{BB962C8B-B14F-4D97-AF65-F5344CB8AC3E}">
        <p14:creationId xmlns:p14="http://schemas.microsoft.com/office/powerpoint/2010/main" val="2837883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381000"/>
            <a:ext cx="2934650" cy="369332"/>
          </a:xfrm>
          <a:prstGeom prst="rect">
            <a:avLst/>
          </a:prstGeom>
        </p:spPr>
        <p:txBody>
          <a:bodyPr wrap="none">
            <a:spAutoFit/>
          </a:bodyPr>
          <a:lstStyle/>
          <a:p>
            <a:r>
              <a:rPr lang="en-US" dirty="0" smtClean="0"/>
              <a:t>RF </a:t>
            </a:r>
            <a:r>
              <a:rPr lang="en-US" dirty="0"/>
              <a:t>Link Transmitter - 434MHz</a:t>
            </a:r>
            <a:endParaRPr lang="ar-JO"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30" y="1360532"/>
            <a:ext cx="4519670" cy="415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227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381000"/>
            <a:ext cx="2934650" cy="369332"/>
          </a:xfrm>
          <a:prstGeom prst="rect">
            <a:avLst/>
          </a:prstGeom>
        </p:spPr>
        <p:txBody>
          <a:bodyPr wrap="none">
            <a:spAutoFit/>
          </a:bodyPr>
          <a:lstStyle/>
          <a:p>
            <a:r>
              <a:rPr lang="en-US" dirty="0" smtClean="0"/>
              <a:t>RF </a:t>
            </a:r>
            <a:r>
              <a:rPr lang="en-US" dirty="0"/>
              <a:t>Link Transmitter - 434MHz</a:t>
            </a:r>
            <a:endParaRPr lang="ar-JO" dirty="0"/>
          </a:p>
        </p:txBody>
      </p:sp>
      <p:sp>
        <p:nvSpPr>
          <p:cNvPr id="2" name="Rectangle 1"/>
          <p:cNvSpPr/>
          <p:nvPr/>
        </p:nvSpPr>
        <p:spPr>
          <a:xfrm>
            <a:off x="609600" y="1066800"/>
            <a:ext cx="4572000" cy="1200329"/>
          </a:xfrm>
          <a:prstGeom prst="rect">
            <a:avLst/>
          </a:prstGeom>
        </p:spPr>
        <p:txBody>
          <a:bodyPr>
            <a:spAutoFit/>
          </a:bodyPr>
          <a:lstStyle/>
          <a:p>
            <a:r>
              <a:rPr lang="en-US" dirty="0"/>
              <a:t>This wireless </a:t>
            </a:r>
            <a:r>
              <a:rPr lang="en-US" dirty="0" smtClean="0"/>
              <a:t>transmitter, provides </a:t>
            </a:r>
            <a:r>
              <a:rPr lang="en-US" dirty="0"/>
              <a:t>a simple, straight-forward transmitter for all of low-cost wireless project and work with the 434MHz receivers</a:t>
            </a:r>
            <a:endParaRPr lang="ar-JO" dirty="0"/>
          </a:p>
        </p:txBody>
      </p:sp>
      <p:sp>
        <p:nvSpPr>
          <p:cNvPr id="3" name="Rectangle 2"/>
          <p:cNvSpPr/>
          <p:nvPr/>
        </p:nvSpPr>
        <p:spPr>
          <a:xfrm>
            <a:off x="381000" y="2768101"/>
            <a:ext cx="4572000" cy="1200329"/>
          </a:xfrm>
          <a:prstGeom prst="rect">
            <a:avLst/>
          </a:prstGeom>
        </p:spPr>
        <p:txBody>
          <a:bodyPr>
            <a:spAutoFit/>
          </a:bodyPr>
          <a:lstStyle/>
          <a:p>
            <a:r>
              <a:rPr lang="en-US" dirty="0"/>
              <a:t>Features:</a:t>
            </a:r>
          </a:p>
          <a:p>
            <a:r>
              <a:rPr lang="en-US" dirty="0" smtClean="0"/>
              <a:t>•434 </a:t>
            </a:r>
            <a:r>
              <a:rPr lang="en-US" dirty="0" err="1"/>
              <a:t>MHz.</a:t>
            </a:r>
            <a:endParaRPr lang="en-US" dirty="0"/>
          </a:p>
          <a:p>
            <a:r>
              <a:rPr lang="en-US" dirty="0" smtClean="0"/>
              <a:t>•150m </a:t>
            </a:r>
            <a:r>
              <a:rPr lang="en-US" dirty="0"/>
              <a:t>range </a:t>
            </a:r>
            <a:r>
              <a:rPr lang="en-US" dirty="0" smtClean="0"/>
              <a:t>.</a:t>
            </a:r>
            <a:endParaRPr lang="en-US" dirty="0"/>
          </a:p>
          <a:p>
            <a:r>
              <a:rPr lang="en-US" dirty="0" smtClean="0"/>
              <a:t>•4800bps </a:t>
            </a:r>
            <a:r>
              <a:rPr lang="en-US" dirty="0"/>
              <a:t>data rate.</a:t>
            </a:r>
          </a:p>
        </p:txBody>
      </p:sp>
    </p:spTree>
    <p:extLst>
      <p:ext uri="{BB962C8B-B14F-4D97-AF65-F5344CB8AC3E}">
        <p14:creationId xmlns:p14="http://schemas.microsoft.com/office/powerpoint/2010/main" val="26622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272534"/>
            <a:ext cx="2586157" cy="369332"/>
          </a:xfrm>
          <a:prstGeom prst="rect">
            <a:avLst/>
          </a:prstGeom>
        </p:spPr>
        <p:txBody>
          <a:bodyPr wrap="none">
            <a:spAutoFit/>
          </a:bodyPr>
          <a:lstStyle/>
          <a:p>
            <a:r>
              <a:rPr lang="en-US" dirty="0" smtClean="0"/>
              <a:t>Software </a:t>
            </a:r>
            <a:r>
              <a:rPr lang="en-US" dirty="0"/>
              <a:t>Implementation</a:t>
            </a:r>
            <a:endParaRPr lang="ar-JO" dirty="0"/>
          </a:p>
        </p:txBody>
      </p:sp>
      <p:sp>
        <p:nvSpPr>
          <p:cNvPr id="5" name="Rectangle 4"/>
          <p:cNvSpPr/>
          <p:nvPr/>
        </p:nvSpPr>
        <p:spPr>
          <a:xfrm>
            <a:off x="593795" y="1066800"/>
            <a:ext cx="2344360" cy="369332"/>
          </a:xfrm>
          <a:prstGeom prst="rect">
            <a:avLst/>
          </a:prstGeom>
        </p:spPr>
        <p:txBody>
          <a:bodyPr wrap="none">
            <a:spAutoFit/>
          </a:bodyPr>
          <a:lstStyle/>
          <a:p>
            <a:r>
              <a:rPr lang="en-US" dirty="0" smtClean="0"/>
              <a:t>Quad-copter </a:t>
            </a:r>
            <a:r>
              <a:rPr lang="en-US" dirty="0"/>
              <a:t>processes</a:t>
            </a:r>
            <a:endParaRPr lang="ar-JO" dirty="0"/>
          </a:p>
        </p:txBody>
      </p:sp>
      <p:sp>
        <p:nvSpPr>
          <p:cNvPr id="6" name="Rectangle 5"/>
          <p:cNvSpPr/>
          <p:nvPr/>
        </p:nvSpPr>
        <p:spPr>
          <a:xfrm>
            <a:off x="652155" y="1449197"/>
            <a:ext cx="4572000" cy="923330"/>
          </a:xfrm>
          <a:prstGeom prst="rect">
            <a:avLst/>
          </a:prstGeom>
        </p:spPr>
        <p:txBody>
          <a:bodyPr>
            <a:spAutoFit/>
          </a:bodyPr>
          <a:lstStyle/>
          <a:p>
            <a:r>
              <a:rPr lang="en-US" dirty="0"/>
              <a:t>To </a:t>
            </a:r>
            <a:r>
              <a:rPr lang="en-US" dirty="0" smtClean="0"/>
              <a:t>maintain  </a:t>
            </a:r>
            <a:r>
              <a:rPr lang="en-US" dirty="0"/>
              <a:t>the stability </a:t>
            </a:r>
            <a:r>
              <a:rPr lang="en-US" dirty="0" smtClean="0"/>
              <a:t>and response to control command from transmitter, </a:t>
            </a:r>
          </a:p>
          <a:p>
            <a:endParaRPr lang="en-US" dirty="0"/>
          </a:p>
        </p:txBody>
      </p:sp>
      <p:pic>
        <p:nvPicPr>
          <p:cNvPr id="7" name="Picture 6" descr="C:\Users\shadi\Desktop\chart\Drawing1.jpg"/>
          <p:cNvPicPr/>
          <p:nvPr/>
        </p:nvPicPr>
        <p:blipFill>
          <a:blip r:embed="rId3">
            <a:extLst>
              <a:ext uri="{28A0092B-C50C-407E-A947-70E740481C1C}">
                <a14:useLocalDpi xmlns:a14="http://schemas.microsoft.com/office/drawing/2010/main" val="0"/>
              </a:ext>
            </a:extLst>
          </a:blip>
          <a:srcRect/>
          <a:stretch>
            <a:fillRect/>
          </a:stretch>
        </p:blipFill>
        <p:spPr bwMode="auto">
          <a:xfrm>
            <a:off x="5545284" y="1066801"/>
            <a:ext cx="3522516" cy="5512046"/>
          </a:xfrm>
          <a:prstGeom prst="rect">
            <a:avLst/>
          </a:prstGeom>
          <a:noFill/>
          <a:ln>
            <a:noFill/>
          </a:ln>
        </p:spPr>
      </p:pic>
    </p:spTree>
    <p:extLst>
      <p:ext uri="{BB962C8B-B14F-4D97-AF65-F5344CB8AC3E}">
        <p14:creationId xmlns:p14="http://schemas.microsoft.com/office/powerpoint/2010/main" val="746970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a:t>
            </a:r>
            <a:r>
              <a:rPr lang="en-US" dirty="0"/>
              <a:t>control process:</a:t>
            </a:r>
            <a:endParaRPr lang="ar-JO" dirty="0"/>
          </a:p>
        </p:txBody>
      </p:sp>
      <p:pic>
        <p:nvPicPr>
          <p:cNvPr id="4" name="Picture 3" descr="C:\Users\shadi\Desktop\chart\Drawing26.jpg"/>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71600"/>
            <a:ext cx="2590800" cy="4876800"/>
          </a:xfrm>
          <a:prstGeom prst="rect">
            <a:avLst/>
          </a:prstGeom>
          <a:noFill/>
          <a:ln>
            <a:noFill/>
          </a:ln>
        </p:spPr>
      </p:pic>
    </p:spTree>
    <p:extLst>
      <p:ext uri="{BB962C8B-B14F-4D97-AF65-F5344CB8AC3E}">
        <p14:creationId xmlns:p14="http://schemas.microsoft.com/office/powerpoint/2010/main" val="3653367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Flight </a:t>
            </a:r>
            <a:r>
              <a:rPr lang="en-US" dirty="0"/>
              <a:t>control process:</a:t>
            </a:r>
            <a:endParaRPr lang="ar-JO" dirty="0"/>
          </a:p>
        </p:txBody>
      </p:sp>
      <p:sp>
        <p:nvSpPr>
          <p:cNvPr id="3" name="Rectangle 2"/>
          <p:cNvSpPr/>
          <p:nvPr/>
        </p:nvSpPr>
        <p:spPr>
          <a:xfrm>
            <a:off x="914400" y="1523999"/>
            <a:ext cx="7010400" cy="646331"/>
          </a:xfrm>
          <a:prstGeom prst="rect">
            <a:avLst/>
          </a:prstGeom>
        </p:spPr>
        <p:txBody>
          <a:bodyPr wrap="square">
            <a:spAutoFit/>
          </a:bodyPr>
          <a:lstStyle/>
          <a:p>
            <a:r>
              <a:rPr lang="en-US" dirty="0"/>
              <a:t>Our challenge is the combination both of </a:t>
            </a:r>
            <a:r>
              <a:rPr lang="en-US" dirty="0" smtClean="0"/>
              <a:t>the gyro and accelerometer  values .</a:t>
            </a:r>
            <a:endParaRPr lang="ar-JO" dirty="0"/>
          </a:p>
        </p:txBody>
      </p:sp>
      <p:sp>
        <p:nvSpPr>
          <p:cNvPr id="5" name="Rectangle 4"/>
          <p:cNvSpPr/>
          <p:nvPr/>
        </p:nvSpPr>
        <p:spPr>
          <a:xfrm>
            <a:off x="1066800" y="2286000"/>
            <a:ext cx="7315200" cy="923330"/>
          </a:xfrm>
          <a:prstGeom prst="rect">
            <a:avLst/>
          </a:prstGeom>
        </p:spPr>
        <p:txBody>
          <a:bodyPr wrap="square">
            <a:spAutoFit/>
          </a:bodyPr>
          <a:lstStyle/>
          <a:p>
            <a:r>
              <a:rPr lang="en-US" dirty="0"/>
              <a:t>We </a:t>
            </a:r>
            <a:r>
              <a:rPr lang="en-US" dirty="0" smtClean="0"/>
              <a:t>used </a:t>
            </a:r>
            <a:r>
              <a:rPr lang="en-US" dirty="0" err="1"/>
              <a:t>Kalman</a:t>
            </a:r>
            <a:r>
              <a:rPr lang="en-US" dirty="0"/>
              <a:t> filter </a:t>
            </a:r>
            <a:r>
              <a:rPr lang="en-US" dirty="0" smtClean="0"/>
              <a:t>which is the </a:t>
            </a:r>
            <a:r>
              <a:rPr lang="en-US" dirty="0"/>
              <a:t>most commonly </a:t>
            </a:r>
            <a:r>
              <a:rPr lang="en-US" dirty="0" smtClean="0"/>
              <a:t>approach to </a:t>
            </a:r>
            <a:r>
              <a:rPr lang="en-US" dirty="0"/>
              <a:t>make combining </a:t>
            </a:r>
            <a:r>
              <a:rPr lang="en-US" dirty="0" smtClean="0"/>
              <a:t>of these sensors by  filtering  </a:t>
            </a:r>
            <a:r>
              <a:rPr lang="en-US" dirty="0"/>
              <a:t>out noise from both sensors and derived angles for both in a range between -90 and 90 </a:t>
            </a:r>
            <a:r>
              <a:rPr lang="en-US" dirty="0" smtClean="0"/>
              <a:t>degrees.</a:t>
            </a:r>
          </a:p>
        </p:txBody>
      </p:sp>
      <p:pic>
        <p:nvPicPr>
          <p:cNvPr id="7" name="Picture 6" descr="alt text"/>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55661"/>
            <a:ext cx="4191000" cy="3002339"/>
          </a:xfrm>
          <a:prstGeom prst="rect">
            <a:avLst/>
          </a:prstGeom>
          <a:noFill/>
          <a:ln>
            <a:noFill/>
          </a:ln>
        </p:spPr>
      </p:pic>
    </p:spTree>
    <p:extLst>
      <p:ext uri="{BB962C8B-B14F-4D97-AF65-F5344CB8AC3E}">
        <p14:creationId xmlns:p14="http://schemas.microsoft.com/office/powerpoint/2010/main" val="1872391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81000"/>
            <a:ext cx="8229600" cy="2585323"/>
          </a:xfrm>
          <a:prstGeom prst="rect">
            <a:avLst/>
          </a:prstGeom>
        </p:spPr>
        <p:txBody>
          <a:bodyPr wrap="square">
            <a:spAutoFit/>
          </a:bodyPr>
          <a:lstStyle/>
          <a:p>
            <a:endParaRPr lang="en-US" dirty="0" smtClean="0"/>
          </a:p>
          <a:p>
            <a:r>
              <a:rPr lang="en-US" dirty="0" smtClean="0"/>
              <a:t>Quad-Copter </a:t>
            </a:r>
            <a:r>
              <a:rPr lang="en-US" dirty="0"/>
              <a:t>Movement</a:t>
            </a:r>
          </a:p>
          <a:p>
            <a:endParaRPr lang="en-US" dirty="0" smtClean="0"/>
          </a:p>
          <a:p>
            <a:r>
              <a:rPr lang="en-US" dirty="0" smtClean="0"/>
              <a:t>Yaw Rotation</a:t>
            </a:r>
          </a:p>
          <a:p>
            <a:endParaRPr lang="en-US" dirty="0" smtClean="0"/>
          </a:p>
          <a:p>
            <a:r>
              <a:rPr lang="en-US" dirty="0" smtClean="0"/>
              <a:t>Each </a:t>
            </a:r>
            <a:r>
              <a:rPr lang="en-US" dirty="0"/>
              <a:t>of the rotors on the </a:t>
            </a:r>
            <a:r>
              <a:rPr lang="en-US" dirty="0" smtClean="0"/>
              <a:t>quad-copter </a:t>
            </a:r>
            <a:r>
              <a:rPr lang="en-US" dirty="0"/>
              <a:t>produces both thrust and torque. Given that the </a:t>
            </a:r>
            <a:r>
              <a:rPr lang="en-US" dirty="0" smtClean="0"/>
              <a:t>front-left </a:t>
            </a:r>
            <a:r>
              <a:rPr lang="en-US" dirty="0"/>
              <a:t>and </a:t>
            </a:r>
            <a:r>
              <a:rPr lang="en-US" dirty="0" smtClean="0"/>
              <a:t>rear-right </a:t>
            </a:r>
            <a:r>
              <a:rPr lang="en-US" dirty="0"/>
              <a:t>motors both rotate counter-clockwise and the other two rotate </a:t>
            </a:r>
            <a:r>
              <a:rPr lang="en-US" dirty="0" smtClean="0"/>
              <a:t>clockwise, the net aerodynamic torque will be zero.</a:t>
            </a:r>
            <a:endParaRPr lang="en-US" dirty="0"/>
          </a:p>
          <a:p>
            <a:endParaRPr lang="en-US" dirty="0"/>
          </a:p>
        </p:txBody>
      </p:sp>
      <p:sp>
        <p:nvSpPr>
          <p:cNvPr id="5" name="Rectangle 4"/>
          <p:cNvSpPr/>
          <p:nvPr/>
        </p:nvSpPr>
        <p:spPr>
          <a:xfrm>
            <a:off x="2365693" y="6172200"/>
            <a:ext cx="4456156" cy="369332"/>
          </a:xfrm>
          <a:prstGeom prst="rect">
            <a:avLst/>
          </a:prstGeom>
        </p:spPr>
        <p:txBody>
          <a:bodyPr wrap="none">
            <a:spAutoFit/>
          </a:bodyPr>
          <a:lstStyle/>
          <a:p>
            <a:r>
              <a:rPr lang="en-US" dirty="0"/>
              <a:t>Figure 1: Torque patterns and related motion.</a:t>
            </a:r>
          </a:p>
        </p:txBody>
      </p:sp>
      <p:pic>
        <p:nvPicPr>
          <p:cNvPr id="6"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2991437"/>
            <a:ext cx="3048000" cy="3173506"/>
          </a:xfrm>
          <a:prstGeom prst="rect">
            <a:avLst/>
          </a:prstGeom>
          <a:noFill/>
          <a:ln>
            <a:noFill/>
          </a:ln>
        </p:spPr>
      </p:pic>
    </p:spTree>
    <p:extLst>
      <p:ext uri="{BB962C8B-B14F-4D97-AF65-F5344CB8AC3E}">
        <p14:creationId xmlns:p14="http://schemas.microsoft.com/office/powerpoint/2010/main" val="2127243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a:t>
            </a:r>
            <a:r>
              <a:rPr lang="en-US" dirty="0"/>
              <a:t>control process:</a:t>
            </a:r>
            <a:endParaRPr lang="ar-JO" dirty="0"/>
          </a:p>
        </p:txBody>
      </p:sp>
      <p:sp>
        <p:nvSpPr>
          <p:cNvPr id="3" name="TextBox 2"/>
          <p:cNvSpPr txBox="1"/>
          <p:nvPr/>
        </p:nvSpPr>
        <p:spPr>
          <a:xfrm>
            <a:off x="838200" y="1447800"/>
            <a:ext cx="6858000" cy="923330"/>
          </a:xfrm>
          <a:prstGeom prst="rect">
            <a:avLst/>
          </a:prstGeom>
          <a:noFill/>
        </p:spPr>
        <p:txBody>
          <a:bodyPr wrap="square" rtlCol="1">
            <a:spAutoFit/>
          </a:bodyPr>
          <a:lstStyle/>
          <a:p>
            <a:r>
              <a:rPr lang="en-US" dirty="0" smtClean="0"/>
              <a:t>To keep quad-copter self-stable automatically it should use  specific algorithm, the best algorithm for this task is PID controller.</a:t>
            </a:r>
          </a:p>
          <a:p>
            <a:endParaRPr lang="ar-JO" dirty="0"/>
          </a:p>
        </p:txBody>
      </p:sp>
      <p:pic>
        <p:nvPicPr>
          <p:cNvPr id="5" name="Picture 4" descr="C:\Users\shadi\Desktop\chart\Drawing29.jpg"/>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7086600" cy="3701136"/>
          </a:xfrm>
          <a:prstGeom prst="rect">
            <a:avLst/>
          </a:prstGeom>
          <a:noFill/>
          <a:ln>
            <a:noFill/>
          </a:ln>
        </p:spPr>
      </p:pic>
    </p:spTree>
    <p:extLst>
      <p:ext uri="{BB962C8B-B14F-4D97-AF65-F5344CB8AC3E}">
        <p14:creationId xmlns:p14="http://schemas.microsoft.com/office/powerpoint/2010/main" val="2121143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a:t>
            </a:r>
            <a:r>
              <a:rPr lang="en-US" dirty="0"/>
              <a:t>control process:</a:t>
            </a:r>
            <a:endParaRPr lang="ar-JO" dirty="0"/>
          </a:p>
        </p:txBody>
      </p:sp>
      <p:sp>
        <p:nvSpPr>
          <p:cNvPr id="3" name="TextBox 2"/>
          <p:cNvSpPr txBox="1"/>
          <p:nvPr/>
        </p:nvSpPr>
        <p:spPr>
          <a:xfrm>
            <a:off x="838200" y="1447800"/>
            <a:ext cx="6858000" cy="5355312"/>
          </a:xfrm>
          <a:prstGeom prst="rect">
            <a:avLst/>
          </a:prstGeom>
          <a:noFill/>
        </p:spPr>
        <p:txBody>
          <a:bodyPr wrap="square" rtlCol="1">
            <a:spAutoFit/>
          </a:bodyPr>
          <a:lstStyle/>
          <a:p>
            <a:r>
              <a:rPr lang="en-US" dirty="0"/>
              <a:t>PID controller</a:t>
            </a:r>
          </a:p>
          <a:p>
            <a:endParaRPr lang="en-US" dirty="0" smtClean="0"/>
          </a:p>
          <a:p>
            <a:r>
              <a:rPr lang="en-US" dirty="0" smtClean="0"/>
              <a:t>The </a:t>
            </a:r>
            <a:r>
              <a:rPr lang="en-US" dirty="0"/>
              <a:t>quad rotor will use a Proportional-Integral-Derivative control which a closed-loop feedback </a:t>
            </a:r>
            <a:r>
              <a:rPr lang="en-US" dirty="0" smtClean="0"/>
              <a:t>system, it will </a:t>
            </a:r>
            <a:r>
              <a:rPr lang="en-US" dirty="0"/>
              <a:t>be tuned to determine the optimum response and settling time. </a:t>
            </a:r>
            <a:endParaRPr lang="en-US" dirty="0" smtClean="0"/>
          </a:p>
          <a:p>
            <a:endParaRPr lang="en-US" dirty="0"/>
          </a:p>
          <a:p>
            <a:r>
              <a:rPr lang="en-US" dirty="0"/>
              <a:t>The controller </a:t>
            </a:r>
            <a:r>
              <a:rPr lang="en-US" dirty="0" smtClean="0"/>
              <a:t>calculated </a:t>
            </a:r>
            <a:r>
              <a:rPr lang="en-US" dirty="0"/>
              <a:t>the difference between the desired </a:t>
            </a:r>
            <a:r>
              <a:rPr lang="en-US" dirty="0" smtClean="0"/>
              <a:t>orientation </a:t>
            </a:r>
            <a:r>
              <a:rPr lang="en-US" dirty="0"/>
              <a:t>and the </a:t>
            </a:r>
            <a:r>
              <a:rPr lang="en-US" dirty="0" smtClean="0"/>
              <a:t>current orientation and adjusts output value(U)  accordingly. </a:t>
            </a:r>
          </a:p>
          <a:p>
            <a:endParaRPr lang="en-US" dirty="0" smtClean="0"/>
          </a:p>
          <a:p>
            <a:r>
              <a:rPr lang="en-US" dirty="0" smtClean="0"/>
              <a:t>The equations </a:t>
            </a:r>
            <a:r>
              <a:rPr lang="en-US" dirty="0"/>
              <a:t>for a PID controller is as </a:t>
            </a:r>
            <a:r>
              <a:rPr lang="en-US" dirty="0" smtClean="0"/>
              <a:t>follows: </a:t>
            </a:r>
          </a:p>
          <a:p>
            <a:endParaRPr lang="en-US" dirty="0"/>
          </a:p>
          <a:p>
            <a:r>
              <a:rPr lang="en-US" dirty="0"/>
              <a:t> </a:t>
            </a:r>
            <a:endParaRPr lang="en-US" dirty="0" smtClean="0"/>
          </a:p>
          <a:p>
            <a:endParaRPr lang="en-US" dirty="0"/>
          </a:p>
          <a:p>
            <a:endParaRPr lang="en-US" dirty="0"/>
          </a:p>
          <a:p>
            <a:endParaRPr lang="en-US" dirty="0"/>
          </a:p>
          <a:p>
            <a:endParaRPr lang="en-US" dirty="0"/>
          </a:p>
          <a:p>
            <a:endParaRPr lang="en-US" dirty="0" smtClean="0"/>
          </a:p>
          <a:p>
            <a:endParaRPr lang="ar-JO"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587368"/>
            <a:ext cx="1524000" cy="35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087" y="5138509"/>
            <a:ext cx="1890713" cy="34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087" y="6026132"/>
            <a:ext cx="1433513" cy="37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867400"/>
            <a:ext cx="1612376" cy="74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5836920"/>
            <a:ext cx="114300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639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motor speed control</a:t>
            </a:r>
            <a:endParaRPr lang="ar-JO" dirty="0"/>
          </a:p>
        </p:txBody>
      </p:sp>
      <p:sp>
        <p:nvSpPr>
          <p:cNvPr id="4" name="Rectangle 3"/>
          <p:cNvSpPr/>
          <p:nvPr/>
        </p:nvSpPr>
        <p:spPr>
          <a:xfrm>
            <a:off x="1600200" y="2133600"/>
            <a:ext cx="6400800" cy="646331"/>
          </a:xfrm>
          <a:prstGeom prst="rect">
            <a:avLst/>
          </a:prstGeom>
        </p:spPr>
        <p:txBody>
          <a:bodyPr wrap="square">
            <a:spAutoFit/>
          </a:bodyPr>
          <a:lstStyle/>
          <a:p>
            <a:r>
              <a:rPr lang="en-US" dirty="0"/>
              <a:t>We use the correction value from PID, </a:t>
            </a:r>
            <a:r>
              <a:rPr lang="en-US" dirty="0" smtClean="0"/>
              <a:t>to </a:t>
            </a:r>
            <a:r>
              <a:rPr lang="en-US" dirty="0"/>
              <a:t>change the motor speed through changing the duty cycle of PWM to each motor. </a:t>
            </a:r>
            <a:endParaRPr lang="ar-JO"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JO"/>
          </a:p>
        </p:txBody>
      </p:sp>
      <p:graphicFrame>
        <p:nvGraphicFramePr>
          <p:cNvPr id="6" name="Object 5"/>
          <p:cNvGraphicFramePr>
            <a:graphicFrameLocks noChangeAspect="1"/>
          </p:cNvGraphicFramePr>
          <p:nvPr>
            <p:extLst>
              <p:ext uri="{D42A27DB-BD31-4B8C-83A1-F6EECF244321}">
                <p14:modId xmlns:p14="http://schemas.microsoft.com/office/powerpoint/2010/main" val="3737465433"/>
              </p:ext>
            </p:extLst>
          </p:nvPr>
        </p:nvGraphicFramePr>
        <p:xfrm>
          <a:off x="1400175" y="3733800"/>
          <a:ext cx="4833257" cy="304800"/>
        </p:xfrm>
        <a:graphic>
          <a:graphicData uri="http://schemas.openxmlformats.org/presentationml/2006/ole">
            <mc:AlternateContent xmlns:mc="http://schemas.openxmlformats.org/markup-compatibility/2006">
              <mc:Choice xmlns:v="urn:schemas-microsoft-com:vml" Requires="v">
                <p:oleObj spid="_x0000_s14381" name="Equation" r:id="rId3" imgW="3175000" imgH="203200" progId="Equation.3">
                  <p:embed/>
                </p:oleObj>
              </mc:Choice>
              <mc:Fallback>
                <p:oleObj name="Equation" r:id="rId3" imgW="3175000" imgH="203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3733800"/>
                        <a:ext cx="4833257" cy="30480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JO"/>
          </a:p>
        </p:txBody>
      </p:sp>
      <p:graphicFrame>
        <p:nvGraphicFramePr>
          <p:cNvPr id="8" name="Object 7"/>
          <p:cNvGraphicFramePr>
            <a:graphicFrameLocks noChangeAspect="1"/>
          </p:cNvGraphicFramePr>
          <p:nvPr>
            <p:extLst>
              <p:ext uri="{D42A27DB-BD31-4B8C-83A1-F6EECF244321}">
                <p14:modId xmlns:p14="http://schemas.microsoft.com/office/powerpoint/2010/main" val="2223578912"/>
              </p:ext>
            </p:extLst>
          </p:nvPr>
        </p:nvGraphicFramePr>
        <p:xfrm>
          <a:off x="1371599" y="4114799"/>
          <a:ext cx="4724401" cy="310039"/>
        </p:xfrm>
        <a:graphic>
          <a:graphicData uri="http://schemas.openxmlformats.org/presentationml/2006/ole">
            <mc:AlternateContent xmlns:mc="http://schemas.openxmlformats.org/markup-compatibility/2006">
              <mc:Choice xmlns:v="urn:schemas-microsoft-com:vml" Requires="v">
                <p:oleObj spid="_x0000_s14382" name="Equation" r:id="rId5" imgW="3048000" imgH="203200" progId="Equation.3">
                  <p:embed/>
                </p:oleObj>
              </mc:Choice>
              <mc:Fallback>
                <p:oleObj name="Equation" r:id="rId5" imgW="3048000" imgH="203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599" y="4114799"/>
                        <a:ext cx="4724401" cy="310039"/>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JO"/>
          </a:p>
        </p:txBody>
      </p:sp>
      <p:graphicFrame>
        <p:nvGraphicFramePr>
          <p:cNvPr id="10" name="Object 9"/>
          <p:cNvGraphicFramePr>
            <a:graphicFrameLocks noChangeAspect="1"/>
          </p:cNvGraphicFramePr>
          <p:nvPr>
            <p:extLst>
              <p:ext uri="{D42A27DB-BD31-4B8C-83A1-F6EECF244321}">
                <p14:modId xmlns:p14="http://schemas.microsoft.com/office/powerpoint/2010/main" val="1780077587"/>
              </p:ext>
            </p:extLst>
          </p:nvPr>
        </p:nvGraphicFramePr>
        <p:xfrm>
          <a:off x="1371600" y="4572000"/>
          <a:ext cx="4760686" cy="304800"/>
        </p:xfrm>
        <a:graphic>
          <a:graphicData uri="http://schemas.openxmlformats.org/presentationml/2006/ole">
            <mc:AlternateContent xmlns:mc="http://schemas.openxmlformats.org/markup-compatibility/2006">
              <mc:Choice xmlns:v="urn:schemas-microsoft-com:vml" Requires="v">
                <p:oleObj spid="_x0000_s14383" name="Equation" r:id="rId7" imgW="3124200" imgH="203200" progId="Equation.3">
                  <p:embed/>
                </p:oleObj>
              </mc:Choice>
              <mc:Fallback>
                <p:oleObj name="Equation" r:id="rId7" imgW="3124200" imgH="203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572000"/>
                        <a:ext cx="4760686" cy="304800"/>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JO"/>
          </a:p>
        </p:txBody>
      </p:sp>
      <p:graphicFrame>
        <p:nvGraphicFramePr>
          <p:cNvPr id="12" name="Object 11"/>
          <p:cNvGraphicFramePr>
            <a:graphicFrameLocks noChangeAspect="1"/>
          </p:cNvGraphicFramePr>
          <p:nvPr>
            <p:extLst>
              <p:ext uri="{D42A27DB-BD31-4B8C-83A1-F6EECF244321}">
                <p14:modId xmlns:p14="http://schemas.microsoft.com/office/powerpoint/2010/main" val="1149888170"/>
              </p:ext>
            </p:extLst>
          </p:nvPr>
        </p:nvGraphicFramePr>
        <p:xfrm>
          <a:off x="1371600" y="5029200"/>
          <a:ext cx="4648200" cy="309880"/>
        </p:xfrm>
        <a:graphic>
          <a:graphicData uri="http://schemas.openxmlformats.org/presentationml/2006/ole">
            <mc:AlternateContent xmlns:mc="http://schemas.openxmlformats.org/markup-compatibility/2006">
              <mc:Choice xmlns:v="urn:schemas-microsoft-com:vml" Requires="v">
                <p:oleObj spid="_x0000_s14384" name="Equation" r:id="rId9" imgW="2997200" imgH="203200" progId="Equation.3">
                  <p:embed/>
                </p:oleObj>
              </mc:Choice>
              <mc:Fallback>
                <p:oleObj name="Equation" r:id="rId9" imgW="2997200" imgH="203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5029200"/>
                        <a:ext cx="4648200" cy="309880"/>
                      </a:xfrm>
                      <a:prstGeom prst="rect">
                        <a:avLst/>
                      </a:prstGeom>
                      <a:noFill/>
                    </p:spPr>
                  </p:pic>
                </p:oleObj>
              </mc:Fallback>
            </mc:AlternateContent>
          </a:graphicData>
        </a:graphic>
      </p:graphicFrame>
      <p:sp>
        <p:nvSpPr>
          <p:cNvPr id="13" name="Rectangle 12"/>
          <p:cNvSpPr/>
          <p:nvPr/>
        </p:nvSpPr>
        <p:spPr>
          <a:xfrm>
            <a:off x="838200" y="2964490"/>
            <a:ext cx="5943600" cy="369332"/>
          </a:xfrm>
          <a:prstGeom prst="rect">
            <a:avLst/>
          </a:prstGeom>
        </p:spPr>
        <p:txBody>
          <a:bodyPr wrap="square">
            <a:spAutoFit/>
          </a:bodyPr>
          <a:lstStyle/>
          <a:p>
            <a:r>
              <a:rPr lang="en-US" dirty="0"/>
              <a:t>The next equations show how to change the motors speed.</a:t>
            </a:r>
            <a:endParaRPr lang="ar-JO" dirty="0"/>
          </a:p>
        </p:txBody>
      </p:sp>
    </p:spTree>
    <p:extLst>
      <p:ext uri="{BB962C8B-B14F-4D97-AF65-F5344CB8AC3E}">
        <p14:creationId xmlns:p14="http://schemas.microsoft.com/office/powerpoint/2010/main" val="27162270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05800" cy="2514600"/>
          </a:xfrm>
        </p:spPr>
        <p:txBody>
          <a:bodyPr>
            <a:normAutofit/>
          </a:bodyPr>
          <a:lstStyle/>
          <a:p>
            <a:r>
              <a:rPr lang="en-US" dirty="0"/>
              <a:t>	</a:t>
            </a:r>
            <a:r>
              <a:rPr lang="en-US" sz="2200" dirty="0"/>
              <a:t>Gesture Wireless Processes</a:t>
            </a:r>
            <a:br>
              <a:rPr lang="en-US" sz="2200" dirty="0"/>
            </a:br>
            <a:r>
              <a:rPr lang="en-US" sz="2200" dirty="0"/>
              <a:t/>
            </a:r>
            <a:br>
              <a:rPr lang="en-US" sz="2200" dirty="0"/>
            </a:br>
            <a:r>
              <a:rPr lang="en-US" sz="2200" dirty="0"/>
              <a:t>We use accelerometer and flex sensors to detect the correct hand motion. The bellow flowchart shows the sequence of process.</a:t>
            </a:r>
            <a:br>
              <a:rPr lang="en-US" sz="2200" dirty="0"/>
            </a:br>
            <a:endParaRPr lang="ar-JO" sz="2200" dirty="0"/>
          </a:p>
        </p:txBody>
      </p:sp>
      <p:pic>
        <p:nvPicPr>
          <p:cNvPr id="4" name="Picture 3" descr="C:\Users\shadi\Desktop\chart\Drawing26.jpg"/>
          <p:cNvPicPr/>
          <p:nvPr/>
        </p:nvPicPr>
        <p:blipFill>
          <a:blip r:embed="rId3">
            <a:extLst>
              <a:ext uri="{28A0092B-C50C-407E-A947-70E740481C1C}">
                <a14:useLocalDpi xmlns:a14="http://schemas.microsoft.com/office/drawing/2010/main" val="0"/>
              </a:ext>
            </a:extLst>
          </a:blip>
          <a:srcRect/>
          <a:stretch>
            <a:fillRect/>
          </a:stretch>
        </p:blipFill>
        <p:spPr bwMode="auto">
          <a:xfrm>
            <a:off x="3785870" y="2362200"/>
            <a:ext cx="2005330" cy="4308793"/>
          </a:xfrm>
          <a:prstGeom prst="rect">
            <a:avLst/>
          </a:prstGeom>
          <a:noFill/>
          <a:ln>
            <a:noFill/>
          </a:ln>
        </p:spPr>
      </p:pic>
    </p:spTree>
    <p:extLst>
      <p:ext uri="{BB962C8B-B14F-4D97-AF65-F5344CB8AC3E}">
        <p14:creationId xmlns:p14="http://schemas.microsoft.com/office/powerpoint/2010/main" val="336554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ar-JO" dirty="0"/>
          </a:p>
        </p:txBody>
      </p:sp>
      <p:sp>
        <p:nvSpPr>
          <p:cNvPr id="3" name="Content Placeholder 2"/>
          <p:cNvSpPr>
            <a:spLocks noGrp="1"/>
          </p:cNvSpPr>
          <p:nvPr>
            <p:ph idx="1"/>
          </p:nvPr>
        </p:nvSpPr>
        <p:spPr/>
        <p:txBody>
          <a:bodyPr/>
          <a:lstStyle/>
          <a:p>
            <a:r>
              <a:rPr lang="en-US" dirty="0" smtClean="0"/>
              <a:t>Video </a:t>
            </a:r>
            <a:endParaRPr lang="ar-JO" dirty="0"/>
          </a:p>
        </p:txBody>
      </p:sp>
    </p:spTree>
    <p:extLst>
      <p:ext uri="{BB962C8B-B14F-4D97-AF65-F5344CB8AC3E}">
        <p14:creationId xmlns:p14="http://schemas.microsoft.com/office/powerpoint/2010/main" val="319219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ar-JO"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866900"/>
            <a:ext cx="87249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7098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US" dirty="0" smtClean="0"/>
              <a:t>DIMO</a:t>
            </a:r>
            <a:endParaRPr lang="ar-JO" dirty="0"/>
          </a:p>
        </p:txBody>
      </p:sp>
    </p:spTree>
    <p:extLst>
      <p:ext uri="{BB962C8B-B14F-4D97-AF65-F5344CB8AC3E}">
        <p14:creationId xmlns:p14="http://schemas.microsoft.com/office/powerpoint/2010/main" val="3445090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314" y="228600"/>
            <a:ext cx="8610600" cy="4247317"/>
          </a:xfrm>
          <a:prstGeom prst="rect">
            <a:avLst/>
          </a:prstGeom>
        </p:spPr>
        <p:txBody>
          <a:bodyPr wrap="square">
            <a:spAutoFit/>
          </a:bodyPr>
          <a:lstStyle/>
          <a:p>
            <a:endParaRPr lang="en-US" dirty="0" smtClean="0"/>
          </a:p>
          <a:p>
            <a:r>
              <a:rPr lang="en-US" dirty="0" smtClean="0"/>
              <a:t>Hovering</a:t>
            </a:r>
            <a:endParaRPr lang="en-US" dirty="0"/>
          </a:p>
          <a:p>
            <a:endParaRPr lang="en-US" dirty="0"/>
          </a:p>
          <a:p>
            <a:r>
              <a:rPr lang="en-US" dirty="0"/>
              <a:t>For hovering a balance of forces is needed</a:t>
            </a:r>
            <a:r>
              <a:rPr lang="en-US" dirty="0" smtClean="0"/>
              <a:t>. </a:t>
            </a:r>
            <a:r>
              <a:rPr lang="en-US" dirty="0"/>
              <a:t>If we want the quad-copter to hover, SUM(Fi) must be equal </a:t>
            </a:r>
            <a:r>
              <a:rPr lang="en-US" dirty="0" err="1" smtClean="0"/>
              <a:t>m•g</a:t>
            </a:r>
            <a:r>
              <a:rPr lang="en-US" dirty="0"/>
              <a:t>. To move the quad-copter </a:t>
            </a:r>
            <a:r>
              <a:rPr lang="en-US" dirty="0" smtClean="0"/>
              <a:t>climb/decline the </a:t>
            </a:r>
            <a:r>
              <a:rPr lang="en-US" dirty="0"/>
              <a:t>speed of every motor is </a:t>
            </a:r>
            <a:r>
              <a:rPr lang="en-US" dirty="0" smtClean="0"/>
              <a:t>increased/decreased . </a:t>
            </a:r>
          </a:p>
          <a:p>
            <a:endParaRPr lang="en-US" dirty="0" smtClean="0"/>
          </a:p>
          <a:p>
            <a:endParaRPr lang="en-US" dirty="0"/>
          </a:p>
          <a:p>
            <a:endParaRPr lang="en-US" dirty="0" smtClean="0"/>
          </a:p>
          <a:p>
            <a:endParaRPr lang="en-US" dirty="0"/>
          </a:p>
          <a:p>
            <a:endParaRPr lang="en-US" dirty="0" smtClean="0"/>
          </a:p>
          <a:p>
            <a:endParaRPr lang="en-US" dirty="0"/>
          </a:p>
          <a:p>
            <a:r>
              <a:rPr lang="en-US" dirty="0"/>
              <a:t>SUM(Fi) &gt; </a:t>
            </a:r>
            <a:r>
              <a:rPr lang="en-US" dirty="0" err="1"/>
              <a:t>m•g</a:t>
            </a:r>
            <a:r>
              <a:rPr lang="en-US" dirty="0"/>
              <a:t> &lt;=&gt; climb</a:t>
            </a:r>
          </a:p>
          <a:p>
            <a:r>
              <a:rPr lang="en-US" dirty="0"/>
              <a:t>SUM(Fi) = </a:t>
            </a:r>
            <a:r>
              <a:rPr lang="en-US" dirty="0" err="1"/>
              <a:t>m•g</a:t>
            </a:r>
            <a:r>
              <a:rPr lang="en-US" dirty="0"/>
              <a:t> &lt;=&gt; hover</a:t>
            </a:r>
          </a:p>
          <a:p>
            <a:r>
              <a:rPr lang="en-US" dirty="0"/>
              <a:t>SUM(Fi) &lt; </a:t>
            </a:r>
            <a:r>
              <a:rPr lang="en-US" dirty="0" err="1"/>
              <a:t>m•g</a:t>
            </a:r>
            <a:r>
              <a:rPr lang="en-US" dirty="0"/>
              <a:t> &lt;=&gt; decline</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77461"/>
            <a:ext cx="2667000" cy="2235200"/>
          </a:xfrm>
          <a:prstGeom prst="rect">
            <a:avLst/>
          </a:prstGeom>
          <a:noFill/>
          <a:ln>
            <a:noFill/>
          </a:ln>
        </p:spPr>
      </p:pic>
      <p:sp>
        <p:nvSpPr>
          <p:cNvPr id="6" name="Rectangle 5"/>
          <p:cNvSpPr/>
          <p:nvPr/>
        </p:nvSpPr>
        <p:spPr>
          <a:xfrm>
            <a:off x="2507496" y="5816600"/>
            <a:ext cx="4234236" cy="369332"/>
          </a:xfrm>
          <a:prstGeom prst="rect">
            <a:avLst/>
          </a:prstGeom>
        </p:spPr>
        <p:txBody>
          <a:bodyPr wrap="none">
            <a:spAutoFit/>
          </a:bodyPr>
          <a:lstStyle/>
          <a:p>
            <a:r>
              <a:rPr lang="en-US" dirty="0"/>
              <a:t> Figure 8: Balance of power while hovering.</a:t>
            </a:r>
            <a:endParaRPr lang="ar-JO"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6076" y="2832102"/>
            <a:ext cx="2133600" cy="351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66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7924800" cy="2308324"/>
          </a:xfrm>
          <a:prstGeom prst="rect">
            <a:avLst/>
          </a:prstGeom>
        </p:spPr>
        <p:txBody>
          <a:bodyPr wrap="square">
            <a:spAutoFit/>
          </a:bodyPr>
          <a:lstStyle/>
          <a:p>
            <a:endParaRPr lang="en-US" dirty="0" smtClean="0"/>
          </a:p>
          <a:p>
            <a:r>
              <a:rPr lang="en-US" dirty="0" smtClean="0"/>
              <a:t>Tilting</a:t>
            </a:r>
            <a:endParaRPr lang="en-US" dirty="0"/>
          </a:p>
          <a:p>
            <a:endParaRPr lang="en-US" dirty="0"/>
          </a:p>
          <a:p>
            <a:r>
              <a:rPr lang="en-US" dirty="0"/>
              <a:t>Now let us take a look on what is happening when we tilt the </a:t>
            </a:r>
            <a:r>
              <a:rPr lang="en-US" dirty="0" smtClean="0"/>
              <a:t>quad-copter. </a:t>
            </a:r>
            <a:r>
              <a:rPr lang="en-US" dirty="0"/>
              <a:t>For simplification only two of the four rotors are shown. We see that the force is divided in two different parts. FL1 and FL2 are the part of the force used to lift the quad-copter. FT1and FT2 represents the part used for the translation. It is obvious that the lift part becomes smaller with increasing φ.</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39745"/>
            <a:ext cx="3193733" cy="2294255"/>
          </a:xfrm>
          <a:prstGeom prst="rect">
            <a:avLst/>
          </a:prstGeom>
          <a:noFill/>
          <a:ln>
            <a:noFill/>
          </a:ln>
        </p:spPr>
      </p:pic>
      <p:sp>
        <p:nvSpPr>
          <p:cNvPr id="6" name="Rectangle 5"/>
          <p:cNvSpPr/>
          <p:nvPr/>
        </p:nvSpPr>
        <p:spPr>
          <a:xfrm>
            <a:off x="2574736" y="5410200"/>
            <a:ext cx="3683060" cy="369332"/>
          </a:xfrm>
          <a:prstGeom prst="rect">
            <a:avLst/>
          </a:prstGeom>
        </p:spPr>
        <p:txBody>
          <a:bodyPr wrap="none">
            <a:spAutoFit/>
          </a:bodyPr>
          <a:lstStyle/>
          <a:p>
            <a:r>
              <a:rPr lang="en-US" dirty="0"/>
              <a:t>Figure 9: Force distribution for tilting.</a:t>
            </a:r>
            <a:endParaRPr lang="ar-JO" dirty="0"/>
          </a:p>
        </p:txBody>
      </p:sp>
    </p:spTree>
    <p:extLst>
      <p:ext uri="{BB962C8B-B14F-4D97-AF65-F5344CB8AC3E}">
        <p14:creationId xmlns:p14="http://schemas.microsoft.com/office/powerpoint/2010/main" val="1978836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923"/>
            <a:ext cx="8382000" cy="2585323"/>
          </a:xfrm>
          <a:prstGeom prst="rect">
            <a:avLst/>
          </a:prstGeom>
        </p:spPr>
        <p:txBody>
          <a:bodyPr wrap="square">
            <a:spAutoFit/>
          </a:bodyPr>
          <a:lstStyle/>
          <a:p>
            <a:endParaRPr lang="en-US" dirty="0" smtClean="0"/>
          </a:p>
          <a:p>
            <a:r>
              <a:rPr lang="en-US" dirty="0" smtClean="0"/>
              <a:t>Hand movement</a:t>
            </a:r>
          </a:p>
          <a:p>
            <a:endParaRPr lang="en-US" dirty="0" smtClean="0"/>
          </a:p>
          <a:p>
            <a:r>
              <a:rPr lang="en-US" dirty="0"/>
              <a:t>* control the roll of quad-copter </a:t>
            </a:r>
            <a:r>
              <a:rPr lang="en-US" dirty="0" smtClean="0"/>
              <a:t>:</a:t>
            </a:r>
            <a:r>
              <a:rPr lang="en-US" dirty="0"/>
              <a:t> </a:t>
            </a:r>
            <a:r>
              <a:rPr lang="en-US" dirty="0" smtClean="0"/>
              <a:t>rotate </a:t>
            </a:r>
            <a:r>
              <a:rPr lang="en-US" dirty="0"/>
              <a:t>the hand left and </a:t>
            </a:r>
            <a:r>
              <a:rPr lang="en-US" dirty="0" smtClean="0"/>
              <a:t>right</a:t>
            </a:r>
          </a:p>
          <a:p>
            <a:endParaRPr lang="en-US" dirty="0" smtClean="0"/>
          </a:p>
          <a:p>
            <a:pPr marL="285750" indent="-285750">
              <a:buFont typeface="Arial" pitchFamily="34" charset="0"/>
              <a:buChar char="•"/>
            </a:pPr>
            <a:r>
              <a:rPr lang="en-US" dirty="0" smtClean="0"/>
              <a:t>control </a:t>
            </a:r>
            <a:r>
              <a:rPr lang="en-US" dirty="0"/>
              <a:t>the pitch </a:t>
            </a:r>
            <a:r>
              <a:rPr lang="en-US" dirty="0" smtClean="0"/>
              <a:t>:  </a:t>
            </a:r>
            <a:r>
              <a:rPr lang="en-US" dirty="0"/>
              <a:t>rotate the hand up and </a:t>
            </a:r>
            <a:r>
              <a:rPr lang="en-US" dirty="0" smtClean="0"/>
              <a:t>down</a:t>
            </a:r>
          </a:p>
          <a:p>
            <a:pPr marL="285750" indent="-285750">
              <a:buFont typeface="Arial" pitchFamily="34" charset="0"/>
              <a:buChar char="•"/>
            </a:pPr>
            <a:r>
              <a:rPr lang="en-US" dirty="0" smtClean="0"/>
              <a:t>control the speed : fingers motion change the  speed  ( throttle). </a:t>
            </a:r>
            <a:endParaRPr lang="en-US" dirty="0"/>
          </a:p>
          <a:p>
            <a:endParaRPr lang="en-US" dirty="0"/>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14800"/>
            <a:ext cx="4507230" cy="1694180"/>
          </a:xfrm>
          <a:prstGeom prst="rect">
            <a:avLst/>
          </a:prstGeom>
          <a:noFill/>
          <a:ln>
            <a:noFill/>
          </a:ln>
        </p:spPr>
      </p:pic>
      <p:sp>
        <p:nvSpPr>
          <p:cNvPr id="6" name="Rectangle 5"/>
          <p:cNvSpPr/>
          <p:nvPr/>
        </p:nvSpPr>
        <p:spPr>
          <a:xfrm>
            <a:off x="2075542" y="6240475"/>
            <a:ext cx="6077857" cy="369332"/>
          </a:xfrm>
          <a:prstGeom prst="rect">
            <a:avLst/>
          </a:prstGeom>
        </p:spPr>
        <p:txBody>
          <a:bodyPr wrap="square">
            <a:spAutoFit/>
          </a:bodyPr>
          <a:lstStyle/>
          <a:p>
            <a:r>
              <a:rPr lang="en-US" dirty="0"/>
              <a:t>Figure 5: Movement of quad-copter and the way of control.</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607685" y="4495800"/>
            <a:ext cx="3155315" cy="1208405"/>
          </a:xfrm>
          <a:prstGeom prst="rect">
            <a:avLst/>
          </a:prstGeom>
          <a:noFill/>
          <a:ln>
            <a:noFill/>
          </a:ln>
        </p:spPr>
      </p:pic>
    </p:spTree>
    <p:extLst>
      <p:ext uri="{BB962C8B-B14F-4D97-AF65-F5344CB8AC3E}">
        <p14:creationId xmlns:p14="http://schemas.microsoft.com/office/powerpoint/2010/main" val="2065651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69297"/>
            <a:ext cx="2664768" cy="369332"/>
          </a:xfrm>
          <a:prstGeom prst="rect">
            <a:avLst/>
          </a:prstGeom>
        </p:spPr>
        <p:txBody>
          <a:bodyPr wrap="none">
            <a:spAutoFit/>
          </a:bodyPr>
          <a:lstStyle/>
          <a:p>
            <a:r>
              <a:rPr lang="en-US" dirty="0" smtClean="0"/>
              <a:t>Hardware </a:t>
            </a:r>
            <a:r>
              <a:rPr lang="en-US" dirty="0"/>
              <a:t>Implementation</a:t>
            </a:r>
            <a:endParaRPr lang="ar-JO" dirty="0"/>
          </a:p>
        </p:txBody>
      </p:sp>
      <p:pic>
        <p:nvPicPr>
          <p:cNvPr id="17411" name="Picture 3" descr="H:\all hrd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219200"/>
            <a:ext cx="860107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128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69297"/>
            <a:ext cx="2664768" cy="369332"/>
          </a:xfrm>
          <a:prstGeom prst="rect">
            <a:avLst/>
          </a:prstGeom>
        </p:spPr>
        <p:txBody>
          <a:bodyPr wrap="none">
            <a:spAutoFit/>
          </a:bodyPr>
          <a:lstStyle/>
          <a:p>
            <a:r>
              <a:rPr lang="en-US" dirty="0" smtClean="0"/>
              <a:t>Hardware </a:t>
            </a:r>
            <a:r>
              <a:rPr lang="en-US" dirty="0"/>
              <a:t>Implementation</a:t>
            </a:r>
            <a:endParaRPr lang="ar-JO" dirty="0"/>
          </a:p>
        </p:txBody>
      </p:sp>
      <p:sp>
        <p:nvSpPr>
          <p:cNvPr id="5" name="Rectangle 4"/>
          <p:cNvSpPr/>
          <p:nvPr/>
        </p:nvSpPr>
        <p:spPr>
          <a:xfrm>
            <a:off x="304800" y="838200"/>
            <a:ext cx="7467600" cy="4524315"/>
          </a:xfrm>
          <a:prstGeom prst="rect">
            <a:avLst/>
          </a:prstGeom>
        </p:spPr>
        <p:txBody>
          <a:bodyPr wrap="square">
            <a:spAutoFit/>
          </a:bodyPr>
          <a:lstStyle/>
          <a:p>
            <a:r>
              <a:rPr lang="en-US" dirty="0"/>
              <a:t>Quad-copter components:</a:t>
            </a:r>
          </a:p>
          <a:p>
            <a:r>
              <a:rPr lang="en-US" dirty="0" smtClean="0"/>
              <a:t>1- Frame</a:t>
            </a:r>
            <a:r>
              <a:rPr lang="en-US" dirty="0"/>
              <a:t>.</a:t>
            </a:r>
          </a:p>
          <a:p>
            <a:r>
              <a:rPr lang="en-US" dirty="0" smtClean="0"/>
              <a:t>2- Microcontroller (</a:t>
            </a:r>
            <a:r>
              <a:rPr lang="en-US" dirty="0" err="1" smtClean="0"/>
              <a:t>Arduino</a:t>
            </a:r>
            <a:r>
              <a:rPr lang="en-US" dirty="0" smtClean="0"/>
              <a:t> </a:t>
            </a:r>
            <a:r>
              <a:rPr lang="en-US" dirty="0"/>
              <a:t>Uno).</a:t>
            </a:r>
          </a:p>
          <a:p>
            <a:r>
              <a:rPr lang="en-US" dirty="0" smtClean="0"/>
              <a:t>3- Motors </a:t>
            </a:r>
            <a:r>
              <a:rPr lang="en-US" dirty="0"/>
              <a:t>(A2217-9 Brushless </a:t>
            </a:r>
            <a:r>
              <a:rPr lang="en-US" dirty="0" err="1"/>
              <a:t>Outrunner</a:t>
            </a:r>
            <a:r>
              <a:rPr lang="en-US" dirty="0"/>
              <a:t> Motor).</a:t>
            </a:r>
          </a:p>
          <a:p>
            <a:r>
              <a:rPr lang="en-US" dirty="0" smtClean="0"/>
              <a:t>4- Electronic </a:t>
            </a:r>
            <a:r>
              <a:rPr lang="en-US" dirty="0"/>
              <a:t>Speed Controller (ESC).</a:t>
            </a:r>
          </a:p>
          <a:p>
            <a:r>
              <a:rPr lang="en-US" dirty="0" smtClean="0"/>
              <a:t>5- Lithium </a:t>
            </a:r>
            <a:r>
              <a:rPr lang="en-US" dirty="0"/>
              <a:t>Polymer Battery.</a:t>
            </a:r>
          </a:p>
          <a:p>
            <a:r>
              <a:rPr lang="en-US" dirty="0" smtClean="0"/>
              <a:t>6- Propeller</a:t>
            </a:r>
            <a:r>
              <a:rPr lang="en-US" dirty="0"/>
              <a:t>. </a:t>
            </a:r>
          </a:p>
          <a:p>
            <a:r>
              <a:rPr lang="en-US" dirty="0" smtClean="0"/>
              <a:t>7- Inertial </a:t>
            </a:r>
            <a:r>
              <a:rPr lang="en-US" dirty="0"/>
              <a:t>Measurement Unit (IMU Digital Combo Board).</a:t>
            </a:r>
          </a:p>
          <a:p>
            <a:r>
              <a:rPr lang="en-US" dirty="0" smtClean="0"/>
              <a:t>8- RF </a:t>
            </a:r>
            <a:r>
              <a:rPr lang="en-US" dirty="0"/>
              <a:t>receiver</a:t>
            </a:r>
            <a:r>
              <a:rPr lang="en-US" dirty="0" smtClean="0"/>
              <a:t>.</a:t>
            </a:r>
          </a:p>
          <a:p>
            <a:endParaRPr lang="en-US" dirty="0"/>
          </a:p>
          <a:p>
            <a:r>
              <a:rPr lang="en-US" dirty="0"/>
              <a:t>Wireless </a:t>
            </a:r>
            <a:r>
              <a:rPr lang="en-US" dirty="0" smtClean="0"/>
              <a:t>hand gesture </a:t>
            </a:r>
            <a:r>
              <a:rPr lang="en-US" dirty="0"/>
              <a:t>components:</a:t>
            </a:r>
          </a:p>
          <a:p>
            <a:r>
              <a:rPr lang="en-US" dirty="0" smtClean="0"/>
              <a:t>1- </a:t>
            </a:r>
            <a:r>
              <a:rPr lang="en-US" dirty="0"/>
              <a:t>Microcontroller (</a:t>
            </a:r>
            <a:r>
              <a:rPr lang="en-US" dirty="0" err="1"/>
              <a:t>Arduino</a:t>
            </a:r>
            <a:r>
              <a:rPr lang="en-US" dirty="0"/>
              <a:t> Uno).</a:t>
            </a:r>
          </a:p>
          <a:p>
            <a:r>
              <a:rPr lang="en-US" dirty="0" smtClean="0"/>
              <a:t>2- Accelerometer </a:t>
            </a:r>
            <a:r>
              <a:rPr lang="en-US" dirty="0"/>
              <a:t>(ADXL 335).</a:t>
            </a:r>
          </a:p>
          <a:p>
            <a:r>
              <a:rPr lang="en-US" dirty="0" smtClean="0"/>
              <a:t>3- Flex sensors.</a:t>
            </a:r>
            <a:endParaRPr lang="en-US" dirty="0"/>
          </a:p>
          <a:p>
            <a:r>
              <a:rPr lang="en-US" dirty="0" smtClean="0"/>
              <a:t>4- RF </a:t>
            </a:r>
            <a:r>
              <a:rPr lang="en-US" dirty="0"/>
              <a:t>transmitter.</a:t>
            </a:r>
          </a:p>
          <a:p>
            <a:endParaRPr lang="en-US" dirty="0"/>
          </a:p>
        </p:txBody>
      </p:sp>
    </p:spTree>
    <p:extLst>
      <p:ext uri="{BB962C8B-B14F-4D97-AF65-F5344CB8AC3E}">
        <p14:creationId xmlns:p14="http://schemas.microsoft.com/office/powerpoint/2010/main" val="4145018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2190</Words>
  <Application>Microsoft Office PowerPoint</Application>
  <PresentationFormat>On-screen Show (4:3)</PresentationFormat>
  <Paragraphs>307</Paragraphs>
  <Slides>46</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Flex sensor</vt:lpstr>
      <vt:lpstr>PowerPoint Presentation</vt:lpstr>
      <vt:lpstr>PowerPoint Presentation</vt:lpstr>
      <vt:lpstr>PowerPoint Presentation</vt:lpstr>
      <vt:lpstr>PowerPoint Presentation</vt:lpstr>
      <vt:lpstr>Flight control process:</vt:lpstr>
      <vt:lpstr>Flight control process:</vt:lpstr>
      <vt:lpstr>Flight control process:</vt:lpstr>
      <vt:lpstr>Flight control process:</vt:lpstr>
      <vt:lpstr>Change motor speed control</vt:lpstr>
      <vt:lpstr> Gesture Wireless Processes  We use accelerometer and flex sensors to detect the correct hand motion. The bellow flowchart shows the sequence of process. </vt:lpstr>
      <vt:lpstr>Testing</vt:lpstr>
      <vt:lpstr>Budget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Shawahna</dc:creator>
  <cp:lastModifiedBy>shadi</cp:lastModifiedBy>
  <cp:revision>63</cp:revision>
  <dcterms:created xsi:type="dcterms:W3CDTF">2006-08-16T00:00:00Z</dcterms:created>
  <dcterms:modified xsi:type="dcterms:W3CDTF">2012-05-24T08:07:02Z</dcterms:modified>
</cp:coreProperties>
</file>