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notesMasterIdLst>
    <p:notesMasterId r:id="rId46"/>
  </p:notesMasterIdLst>
  <p:sldIdLst>
    <p:sldId id="285" r:id="rId2"/>
    <p:sldId id="286" r:id="rId3"/>
    <p:sldId id="287" r:id="rId4"/>
    <p:sldId id="288" r:id="rId5"/>
    <p:sldId id="289" r:id="rId6"/>
    <p:sldId id="290" r:id="rId7"/>
    <p:sldId id="291" r:id="rId8"/>
    <p:sldId id="292" r:id="rId9"/>
    <p:sldId id="293" r:id="rId10"/>
    <p:sldId id="294" r:id="rId11"/>
    <p:sldId id="295" r:id="rId12"/>
    <p:sldId id="296" r:id="rId13"/>
    <p:sldId id="297" r:id="rId14"/>
    <p:sldId id="298" r:id="rId15"/>
    <p:sldId id="299" r:id="rId16"/>
    <p:sldId id="300" r:id="rId17"/>
    <p:sldId id="277" r:id="rId18"/>
    <p:sldId id="278" r:id="rId19"/>
    <p:sldId id="279" r:id="rId20"/>
    <p:sldId id="280" r:id="rId21"/>
    <p:sldId id="281" r:id="rId22"/>
    <p:sldId id="282" r:id="rId23"/>
    <p:sldId id="283" r:id="rId24"/>
    <p:sldId id="284" r:id="rId25"/>
    <p:sldId id="256" r:id="rId26"/>
    <p:sldId id="257" r:id="rId27"/>
    <p:sldId id="258" r:id="rId28"/>
    <p:sldId id="259" r:id="rId29"/>
    <p:sldId id="260" r:id="rId30"/>
    <p:sldId id="261" r:id="rId31"/>
    <p:sldId id="262" r:id="rId32"/>
    <p:sldId id="265" r:id="rId33"/>
    <p:sldId id="264" r:id="rId34"/>
    <p:sldId id="263" r:id="rId35"/>
    <p:sldId id="266" r:id="rId36"/>
    <p:sldId id="268" r:id="rId37"/>
    <p:sldId id="269" r:id="rId38"/>
    <p:sldId id="270" r:id="rId39"/>
    <p:sldId id="271" r:id="rId40"/>
    <p:sldId id="272" r:id="rId41"/>
    <p:sldId id="273" r:id="rId42"/>
    <p:sldId id="274" r:id="rId43"/>
    <p:sldId id="275" r:id="rId44"/>
    <p:sldId id="267" r:id="rId4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5C27F70-FB01-405F-B0CC-954697B8A5B3}" type="datetimeFigureOut">
              <a:rPr lang="ar-SA" smtClean="0"/>
              <a:pPr/>
              <a:t>02/03/36</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756C60E-38E8-4005-84C2-4232B41D4CD7}"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09E57642-C142-4B4F-A583-04438E44F988}" type="slidenum">
              <a:rPr lang="en-US" smtClean="0"/>
              <a:pPr/>
              <a:t>24</a:t>
            </a:fld>
            <a:endParaRPr lang="en-US"/>
          </a:p>
        </p:txBody>
      </p:sp>
    </p:spTree>
    <p:extLst>
      <p:ext uri="{BB962C8B-B14F-4D97-AF65-F5344CB8AC3E}">
        <p14:creationId xmlns="" xmlns:p14="http://schemas.microsoft.com/office/powerpoint/2010/main" val="2966946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9381E610-2DB9-4450-8464-D03556F62A68}" type="datetimeFigureOut">
              <a:rPr lang="ar-SA" smtClean="0"/>
              <a:pPr/>
              <a:t>02/03/36</a:t>
            </a:fld>
            <a:endParaRPr lang="ar-SA"/>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ar-SA"/>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EE8E47F-97F9-40EE-9D23-2847B5FAB964}"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381E610-2DB9-4450-8464-D03556F62A68}" type="datetimeFigureOut">
              <a:rPr lang="ar-SA" smtClean="0"/>
              <a:pPr/>
              <a:t>02/03/36</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BEE8E47F-97F9-40EE-9D23-2847B5FAB964}"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9381E610-2DB9-4450-8464-D03556F62A68}" type="datetimeFigureOut">
              <a:rPr lang="ar-SA" smtClean="0"/>
              <a:pPr/>
              <a:t>02/03/36</a:t>
            </a:fld>
            <a:endParaRPr lang="ar-SA"/>
          </a:p>
        </p:txBody>
      </p:sp>
      <p:sp>
        <p:nvSpPr>
          <p:cNvPr id="5" name="Footer Placeholder 4"/>
          <p:cNvSpPr>
            <a:spLocks noGrp="1"/>
          </p:cNvSpPr>
          <p:nvPr>
            <p:ph type="ftr" sz="quarter" idx="11"/>
          </p:nvPr>
        </p:nvSpPr>
        <p:spPr>
          <a:xfrm>
            <a:off x="457200" y="6556248"/>
            <a:ext cx="3657600" cy="228600"/>
          </a:xfrm>
        </p:spPr>
        <p:txBody>
          <a:bodyPr/>
          <a:lstStyle>
            <a:extLst/>
          </a:lstStyle>
          <a:p>
            <a:endParaRPr lang="ar-SA"/>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EE8E47F-97F9-40EE-9D23-2847B5FAB964}"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381E610-2DB9-4450-8464-D03556F62A68}" type="datetimeFigureOut">
              <a:rPr lang="ar-SA" smtClean="0"/>
              <a:pPr/>
              <a:t>02/03/36</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BEE8E47F-97F9-40EE-9D23-2847B5FAB964}"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9381E610-2DB9-4450-8464-D03556F62A68}" type="datetimeFigureOut">
              <a:rPr lang="ar-SA" smtClean="0"/>
              <a:pPr/>
              <a:t>02/03/36</a:t>
            </a:fld>
            <a:endParaRPr lang="ar-SA"/>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ar-SA"/>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EE8E47F-97F9-40EE-9D23-2847B5FAB964}"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381E610-2DB9-4450-8464-D03556F62A68}" type="datetimeFigureOut">
              <a:rPr lang="ar-SA" smtClean="0"/>
              <a:pPr/>
              <a:t>02/03/36</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BEE8E47F-97F9-40EE-9D23-2847B5FAB964}"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381E610-2DB9-4450-8464-D03556F62A68}" type="datetimeFigureOut">
              <a:rPr lang="ar-SA" smtClean="0"/>
              <a:pPr/>
              <a:t>02/03/36</a:t>
            </a:fld>
            <a:endParaRPr lang="ar-SA"/>
          </a:p>
        </p:txBody>
      </p:sp>
      <p:sp>
        <p:nvSpPr>
          <p:cNvPr id="8" name="Footer Placeholder 7"/>
          <p:cNvSpPr>
            <a:spLocks noGrp="1"/>
          </p:cNvSpPr>
          <p:nvPr>
            <p:ph type="ftr" sz="quarter" idx="11"/>
          </p:nvPr>
        </p:nvSpPr>
        <p:spPr/>
        <p:txBody>
          <a:bodyPr/>
          <a:lstStyle>
            <a:extLst/>
          </a:lstStyle>
          <a:p>
            <a:endParaRPr lang="ar-SA"/>
          </a:p>
        </p:txBody>
      </p:sp>
      <p:sp>
        <p:nvSpPr>
          <p:cNvPr id="9" name="Slide Number Placeholder 8"/>
          <p:cNvSpPr>
            <a:spLocks noGrp="1"/>
          </p:cNvSpPr>
          <p:nvPr>
            <p:ph type="sldNum" sz="quarter" idx="12"/>
          </p:nvPr>
        </p:nvSpPr>
        <p:spPr/>
        <p:txBody>
          <a:bodyPr/>
          <a:lstStyle>
            <a:extLst/>
          </a:lstStyle>
          <a:p>
            <a:fld id="{BEE8E47F-97F9-40EE-9D23-2847B5FAB964}"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381E610-2DB9-4450-8464-D03556F62A68}" type="datetimeFigureOut">
              <a:rPr lang="ar-SA" smtClean="0"/>
              <a:pPr/>
              <a:t>02/03/36</a:t>
            </a:fld>
            <a:endParaRPr lang="ar-SA"/>
          </a:p>
        </p:txBody>
      </p:sp>
      <p:sp>
        <p:nvSpPr>
          <p:cNvPr id="4" name="Footer Placeholder 3"/>
          <p:cNvSpPr>
            <a:spLocks noGrp="1"/>
          </p:cNvSpPr>
          <p:nvPr>
            <p:ph type="ftr" sz="quarter" idx="11"/>
          </p:nvPr>
        </p:nvSpPr>
        <p:spPr/>
        <p:txBody>
          <a:bodyPr/>
          <a:lstStyle>
            <a:extLst/>
          </a:lstStyle>
          <a:p>
            <a:endParaRPr lang="ar-SA"/>
          </a:p>
        </p:txBody>
      </p:sp>
      <p:sp>
        <p:nvSpPr>
          <p:cNvPr id="5" name="Slide Number Placeholder 4"/>
          <p:cNvSpPr>
            <a:spLocks noGrp="1"/>
          </p:cNvSpPr>
          <p:nvPr>
            <p:ph type="sldNum" sz="quarter" idx="12"/>
          </p:nvPr>
        </p:nvSpPr>
        <p:spPr/>
        <p:txBody>
          <a:bodyPr/>
          <a:lstStyle>
            <a:extLst/>
          </a:lstStyle>
          <a:p>
            <a:fld id="{BEE8E47F-97F9-40EE-9D23-2847B5FAB964}"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9381E610-2DB9-4450-8464-D03556F62A68}" type="datetimeFigureOut">
              <a:rPr lang="ar-SA" smtClean="0"/>
              <a:pPr/>
              <a:t>02/03/36</a:t>
            </a:fld>
            <a:endParaRPr lang="ar-SA"/>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ar-SA"/>
          </a:p>
        </p:txBody>
      </p:sp>
      <p:sp>
        <p:nvSpPr>
          <p:cNvPr id="4" name="Slide Number Placeholder 3"/>
          <p:cNvSpPr>
            <a:spLocks noGrp="1"/>
          </p:cNvSpPr>
          <p:nvPr>
            <p:ph type="sldNum" sz="quarter" idx="12"/>
          </p:nvPr>
        </p:nvSpPr>
        <p:spPr/>
        <p:txBody>
          <a:bodyPr/>
          <a:lstStyle>
            <a:extLst/>
          </a:lstStyle>
          <a:p>
            <a:fld id="{BEE8E47F-97F9-40EE-9D23-2847B5FAB964}"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381E610-2DB9-4450-8464-D03556F62A68}" type="datetimeFigureOut">
              <a:rPr lang="ar-SA" smtClean="0"/>
              <a:pPr/>
              <a:t>02/03/36</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BEE8E47F-97F9-40EE-9D23-2847B5FAB964}"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9381E610-2DB9-4450-8464-D03556F62A68}" type="datetimeFigureOut">
              <a:rPr lang="ar-SA" smtClean="0"/>
              <a:pPr/>
              <a:t>02/03/36</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BEE8E47F-97F9-40EE-9D23-2847B5FAB964}" type="slidenum">
              <a:rPr lang="ar-SA" smtClean="0"/>
              <a:pPr/>
              <a:t>‹#›</a:t>
            </a:fld>
            <a:endParaRPr lang="ar-SA"/>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9381E610-2DB9-4450-8464-D03556F62A68}" type="datetimeFigureOut">
              <a:rPr lang="ar-SA" smtClean="0"/>
              <a:pPr/>
              <a:t>02/03/36</a:t>
            </a:fld>
            <a:endParaRPr lang="ar-SA"/>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ar-SA"/>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EE8E47F-97F9-40EE-9D23-2847B5FAB964}"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5.gif"/></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Heat and Mass Transfer</a:t>
            </a:r>
          </a:p>
        </p:txBody>
      </p:sp>
      <p:sp>
        <p:nvSpPr>
          <p:cNvPr id="6" name="Text Placeholder 5"/>
          <p:cNvSpPr>
            <a:spLocks noGrp="1"/>
          </p:cNvSpPr>
          <p:nvPr>
            <p:ph type="body" idx="2"/>
          </p:nvPr>
        </p:nvSpPr>
        <p:spPr>
          <a:xfrm>
            <a:off x="457200" y="1435100"/>
            <a:ext cx="3810000" cy="4691063"/>
          </a:xfrm>
        </p:spPr>
        <p:txBody>
          <a:bodyPr>
            <a:normAutofit/>
          </a:bodyPr>
          <a:lstStyle/>
          <a:p>
            <a:endParaRPr lang="en-US" sz="2800" dirty="0" smtClean="0"/>
          </a:p>
          <a:p>
            <a:endParaRPr lang="en-US" sz="2800" dirty="0"/>
          </a:p>
          <a:p>
            <a:r>
              <a:rPr lang="en-US" sz="2800" dirty="0" smtClean="0"/>
              <a:t>Heat is ………</a:t>
            </a:r>
          </a:p>
          <a:p>
            <a:endParaRPr lang="en-US" sz="2800" dirty="0"/>
          </a:p>
          <a:p>
            <a:endParaRPr lang="en-US" sz="2800" dirty="0" smtClean="0"/>
          </a:p>
          <a:p>
            <a:r>
              <a:rPr lang="en-US" sz="2800" dirty="0" smtClean="0"/>
              <a:t>Heat Transfer ……</a:t>
            </a:r>
            <a:endParaRPr lang="en-US" sz="2800" dirty="0"/>
          </a:p>
        </p:txBody>
      </p:sp>
      <p:pic>
        <p:nvPicPr>
          <p:cNvPr id="7" name="Content Placeholder 6"/>
          <p:cNvPicPr>
            <a:picLocks noGrp="1" noChangeAspect="1"/>
          </p:cNvPicPr>
          <p:nvPr>
            <p:ph sz="half" idx="1"/>
          </p:nvPr>
        </p:nvPicPr>
        <p:blipFill>
          <a:blip r:embed="rId2">
            <a:extLst>
              <a:ext uri="{28A0092B-C50C-407E-A947-70E740481C1C}">
                <a14:useLocalDpi xmlns="" xmlns:a14="http://schemas.microsoft.com/office/drawing/2010/main" val="0"/>
              </a:ext>
            </a:extLst>
          </a:blip>
          <a:stretch>
            <a:fillRect/>
          </a:stretch>
        </p:blipFill>
        <p:spPr>
          <a:xfrm>
            <a:off x="4724400" y="533400"/>
            <a:ext cx="3276600" cy="5334000"/>
          </a:xfrm>
        </p:spPr>
      </p:pic>
    </p:spTree>
    <p:extLst>
      <p:ext uri="{BB962C8B-B14F-4D97-AF65-F5344CB8AC3E}">
        <p14:creationId xmlns="" xmlns:p14="http://schemas.microsoft.com/office/powerpoint/2010/main" val="3266958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0"/>
            <a:ext cx="8229600" cy="1143000"/>
          </a:xfrm>
        </p:spPr>
        <p:txBody>
          <a:bodyPr/>
          <a:lstStyle/>
          <a:p>
            <a:r>
              <a:rPr lang="en-GB" dirty="0" smtClean="0"/>
              <a:t>Assumption of Fourier's law</a:t>
            </a:r>
            <a:endParaRPr lang="en-GB" dirty="0"/>
          </a:p>
        </p:txBody>
      </p:sp>
      <p:sp>
        <p:nvSpPr>
          <p:cNvPr id="4" name="مستطيل 3"/>
          <p:cNvSpPr/>
          <p:nvPr/>
        </p:nvSpPr>
        <p:spPr>
          <a:xfrm>
            <a:off x="500034" y="1785926"/>
            <a:ext cx="7858148" cy="4154984"/>
          </a:xfrm>
          <a:prstGeom prst="rect">
            <a:avLst/>
          </a:prstGeom>
          <a:noFill/>
        </p:spPr>
        <p:txBody>
          <a:bodyPr wrap="square" lIns="91440" tIns="45720" rIns="91440" bIns="45720">
            <a:spAutoFit/>
          </a:bodyPr>
          <a:lstStyle/>
          <a:p>
            <a:pPr algn="l" rtl="0">
              <a:buFont typeface="Arial" pitchFamily="34" charset="0"/>
              <a:buChar char="•"/>
            </a:pPr>
            <a:r>
              <a:rPr lang="en-US" sz="2400" dirty="0"/>
              <a:t>Fourier’s law is defined for steady state, one-dimensional heat flow.</a:t>
            </a:r>
          </a:p>
          <a:p>
            <a:pPr algn="l" rtl="0"/>
            <a:endParaRPr lang="en-US" sz="2400" dirty="0"/>
          </a:p>
          <a:p>
            <a:pPr algn="l" rtl="0">
              <a:buFont typeface="Arial" pitchFamily="34" charset="0"/>
              <a:buChar char="•"/>
            </a:pPr>
            <a:r>
              <a:rPr lang="en-US" sz="2400" dirty="0"/>
              <a:t>It is assumed that bounding surfaces between which heat flows are isothermal and that the temperature gradient is constant, e.g. the temperature profile is linear.</a:t>
            </a:r>
          </a:p>
          <a:p>
            <a:pPr algn="l" rtl="0"/>
            <a:endParaRPr lang="en-US" sz="2400" dirty="0"/>
          </a:p>
          <a:p>
            <a:pPr algn="l" rtl="0">
              <a:buFont typeface="Arial" pitchFamily="34" charset="0"/>
              <a:buChar char="•"/>
            </a:pPr>
            <a:r>
              <a:rPr lang="en-US" sz="2400" dirty="0"/>
              <a:t>There is no internal heat generation in the material.</a:t>
            </a:r>
          </a:p>
          <a:p>
            <a:pPr algn="l" rtl="0"/>
            <a:endParaRPr lang="en-US" sz="2400" dirty="0"/>
          </a:p>
          <a:p>
            <a:pPr algn="l" rtl="0">
              <a:buFont typeface="Arial" pitchFamily="34" charset="0"/>
              <a:buChar char="•"/>
            </a:pPr>
            <a:r>
              <a:rPr lang="en-US" sz="2400" dirty="0"/>
              <a:t>the material is homogeneous.</a:t>
            </a:r>
            <a:endParaRPr lang="en-GB" sz="2400" dirty="0"/>
          </a:p>
        </p:txBody>
      </p:sp>
    </p:spTree>
    <p:extLst>
      <p:ext uri="{BB962C8B-B14F-4D97-AF65-F5344CB8AC3E}">
        <p14:creationId xmlns="" xmlns:p14="http://schemas.microsoft.com/office/powerpoint/2010/main" val="3127959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3050"/>
            <a:ext cx="4572000" cy="869950"/>
          </a:xfrm>
        </p:spPr>
        <p:txBody>
          <a:bodyPr>
            <a:noAutofit/>
          </a:bodyPr>
          <a:lstStyle/>
          <a:p>
            <a:r>
              <a:rPr lang="en-US" sz="3200" b="1" i="1" dirty="0">
                <a:latin typeface="Times New Roman" pitchFamily="18" charset="0"/>
                <a:cs typeface="Times New Roman" pitchFamily="18" charset="0"/>
              </a:rPr>
              <a:t>Thermal </a:t>
            </a:r>
            <a:r>
              <a:rPr lang="en-US" sz="3200" b="1" i="1" dirty="0" smtClean="0">
                <a:latin typeface="Times New Roman" pitchFamily="18" charset="0"/>
                <a:cs typeface="Times New Roman" pitchFamily="18" charset="0"/>
              </a:rPr>
              <a:t>Conductivity</a:t>
            </a:r>
            <a:endParaRPr lang="en-US" sz="3200" i="1" dirty="0">
              <a:latin typeface="Times New Roman" pitchFamily="18" charset="0"/>
              <a:cs typeface="Times New Roman" pitchFamily="18" charset="0"/>
            </a:endParaRPr>
          </a:p>
        </p:txBody>
      </p:sp>
      <p:sp>
        <p:nvSpPr>
          <p:cNvPr id="4" name="Text Placeholder 3"/>
          <p:cNvSpPr>
            <a:spLocks noGrp="1"/>
          </p:cNvSpPr>
          <p:nvPr>
            <p:ph type="body" idx="2"/>
          </p:nvPr>
        </p:nvSpPr>
        <p:spPr>
          <a:xfrm>
            <a:off x="228600" y="1447800"/>
            <a:ext cx="5105400" cy="5257800"/>
          </a:xfrm>
        </p:spPr>
        <p:txBody>
          <a:bodyPr>
            <a:normAutofit fontScale="92500"/>
          </a:bodyPr>
          <a:lstStyle/>
          <a:p>
            <a:pPr algn="l" rtl="0"/>
            <a:r>
              <a:rPr lang="en-US" sz="2800" b="1" i="1" dirty="0" smtClean="0"/>
              <a:t>known as a property of materials</a:t>
            </a:r>
          </a:p>
          <a:p>
            <a:pPr algn="l" rtl="0">
              <a:buFont typeface="Wingdings" pitchFamily="2" charset="2"/>
              <a:buChar char="Ø"/>
            </a:pPr>
            <a:r>
              <a:rPr lang="en-US" sz="2800" dirty="0" smtClean="0"/>
              <a:t> </a:t>
            </a:r>
            <a:r>
              <a:rPr lang="en-US" sz="2800" i="1" dirty="0" smtClean="0"/>
              <a:t>In Science:</a:t>
            </a:r>
          </a:p>
          <a:p>
            <a:pPr algn="l" rtl="0"/>
            <a:r>
              <a:rPr lang="en-US" sz="2800" i="1" dirty="0" smtClean="0"/>
              <a:t>that measure the rate of flow of thermal energy through a material in the presence of a temperature gradient.</a:t>
            </a:r>
          </a:p>
          <a:p>
            <a:pPr algn="l" rtl="0">
              <a:buFont typeface="Wingdings" pitchFamily="2" charset="2"/>
              <a:buChar char="Ø"/>
            </a:pPr>
            <a:r>
              <a:rPr lang="en-US" sz="2800" dirty="0" smtClean="0"/>
              <a:t> </a:t>
            </a:r>
            <a:r>
              <a:rPr lang="en-US" sz="2800" i="1" dirty="0" smtClean="0"/>
              <a:t>In Engineering:</a:t>
            </a:r>
          </a:p>
          <a:p>
            <a:pPr algn="l" rtl="0"/>
            <a:r>
              <a:rPr lang="en-US" sz="2800" i="1" dirty="0" smtClean="0"/>
              <a:t>It is the rate of heat flow, under steady conditions, through unit area, per unit temperature gradient in the direction perpendicular to the area.</a:t>
            </a:r>
          </a:p>
          <a:p>
            <a:pPr>
              <a:buFont typeface="Wingdings" pitchFamily="2" charset="2"/>
              <a:buChar char="Ø"/>
            </a:pPr>
            <a:endParaRPr lang="en-US" sz="2800" dirty="0"/>
          </a:p>
        </p:txBody>
      </p:sp>
      <p:pic>
        <p:nvPicPr>
          <p:cNvPr id="5" name="Content Placeholder 4" descr="تنزيل (1).jpg"/>
          <p:cNvPicPr>
            <a:picLocks noGrp="1" noChangeAspect="1"/>
          </p:cNvPicPr>
          <p:nvPr>
            <p:ph sz="half" idx="1"/>
          </p:nvPr>
        </p:nvPicPr>
        <p:blipFill>
          <a:blip r:embed="rId2"/>
          <a:stretch>
            <a:fillRect/>
          </a:stretch>
        </p:blipFill>
        <p:spPr>
          <a:xfrm>
            <a:off x="5286380" y="1500174"/>
            <a:ext cx="2814639" cy="5072098"/>
          </a:xfrm>
        </p:spPr>
      </p:pic>
    </p:spTree>
    <p:extLst>
      <p:ext uri="{BB962C8B-B14F-4D97-AF65-F5344CB8AC3E}">
        <p14:creationId xmlns="" xmlns:p14="http://schemas.microsoft.com/office/powerpoint/2010/main" val="843913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620000" cy="869950"/>
          </a:xfrm>
        </p:spPr>
        <p:txBody>
          <a:bodyPr>
            <a:normAutofit/>
          </a:bodyPr>
          <a:lstStyle/>
          <a:p>
            <a:r>
              <a:rPr lang="en-US" sz="3200" b="1" i="1" dirty="0" smtClean="0">
                <a:latin typeface="Times New Roman" pitchFamily="18" charset="0"/>
                <a:cs typeface="Times New Roman" pitchFamily="18" charset="0"/>
              </a:rPr>
              <a:t>Units of Thermal Conductivity</a:t>
            </a:r>
            <a:endParaRPr lang="en-US" sz="3200" b="1" i="1" dirty="0">
              <a:latin typeface="Times New Roman" pitchFamily="18" charset="0"/>
              <a:cs typeface="Times New Roman" pitchFamily="18" charset="0"/>
            </a:endParaRPr>
          </a:p>
        </p:txBody>
      </p:sp>
      <p:sp>
        <p:nvSpPr>
          <p:cNvPr id="5" name="Content Placeholder 4"/>
          <p:cNvSpPr>
            <a:spLocks noGrp="1"/>
          </p:cNvSpPr>
          <p:nvPr>
            <p:ph sz="half" idx="1"/>
          </p:nvPr>
        </p:nvSpPr>
        <p:spPr>
          <a:xfrm>
            <a:off x="381000" y="1371600"/>
            <a:ext cx="4267200" cy="5029200"/>
          </a:xfrm>
        </p:spPr>
        <p:txBody>
          <a:bodyPr>
            <a:normAutofit lnSpcReduction="10000"/>
          </a:bodyPr>
          <a:lstStyle/>
          <a:p>
            <a:pPr algn="l" rtl="0">
              <a:buFont typeface="Wingdings" pitchFamily="2" charset="2"/>
              <a:buChar char="Ø"/>
            </a:pPr>
            <a:r>
              <a:rPr lang="en-US" i="1" dirty="0" smtClean="0"/>
              <a:t> In </a:t>
            </a:r>
            <a:r>
              <a:rPr lang="en-US" b="1" i="1" dirty="0" smtClean="0"/>
              <a:t>SI</a:t>
            </a:r>
            <a:r>
              <a:rPr lang="en-US" i="1" dirty="0" smtClean="0"/>
              <a:t> unit, thermal conductivity is measured in Watts per Meter Kelvin (</a:t>
            </a:r>
            <a:r>
              <a:rPr lang="en-US" b="1" i="1" dirty="0" smtClean="0"/>
              <a:t>W/</a:t>
            </a:r>
            <a:r>
              <a:rPr lang="en-US" b="1" i="1" dirty="0" err="1" smtClean="0"/>
              <a:t>m•K</a:t>
            </a:r>
            <a:r>
              <a:rPr lang="en-US" i="1" dirty="0" smtClean="0"/>
              <a:t>).</a:t>
            </a:r>
          </a:p>
          <a:p>
            <a:pPr algn="l" rtl="0">
              <a:buFont typeface="Wingdings" pitchFamily="2" charset="2"/>
              <a:buChar char="Ø"/>
            </a:pPr>
            <a:r>
              <a:rPr lang="en-US" i="1" dirty="0" smtClean="0"/>
              <a:t>In </a:t>
            </a:r>
            <a:r>
              <a:rPr lang="en-US" b="1" i="1" dirty="0" smtClean="0"/>
              <a:t>Imperial</a:t>
            </a:r>
            <a:r>
              <a:rPr lang="en-US" i="1" dirty="0" smtClean="0"/>
              <a:t> units, thermal conductivity is measured in          </a:t>
            </a:r>
            <a:r>
              <a:rPr lang="en-US" b="1" i="1" dirty="0" smtClean="0"/>
              <a:t>BTU</a:t>
            </a:r>
            <a:r>
              <a:rPr lang="en-US" i="1" dirty="0" smtClean="0"/>
              <a:t>/ (</a:t>
            </a:r>
            <a:r>
              <a:rPr lang="en-US" b="1" i="1" dirty="0" err="1" smtClean="0"/>
              <a:t>hr•ft</a:t>
            </a:r>
            <a:r>
              <a:rPr lang="en-US" b="1" i="1" dirty="0" smtClean="0"/>
              <a:t>⋅°F</a:t>
            </a:r>
            <a:r>
              <a:rPr lang="en-US" i="1" dirty="0" smtClean="0"/>
              <a:t>).</a:t>
            </a:r>
          </a:p>
          <a:p>
            <a:pPr>
              <a:buNone/>
            </a:pPr>
            <a:endParaRPr lang="en-US" dirty="0" smtClean="0"/>
          </a:p>
        </p:txBody>
      </p:sp>
      <p:pic>
        <p:nvPicPr>
          <p:cNvPr id="7" name="Picture 6" descr="IMPERIAL-CONVERSION.JPG.jpg"/>
          <p:cNvPicPr>
            <a:picLocks noChangeAspect="1"/>
          </p:cNvPicPr>
          <p:nvPr/>
        </p:nvPicPr>
        <p:blipFill>
          <a:blip r:embed="rId2"/>
          <a:stretch>
            <a:fillRect/>
          </a:stretch>
        </p:blipFill>
        <p:spPr>
          <a:xfrm>
            <a:off x="4714876" y="1357298"/>
            <a:ext cx="3429000" cy="5029200"/>
          </a:xfrm>
          <a:prstGeom prst="rect">
            <a:avLst/>
          </a:prstGeom>
        </p:spPr>
      </p:pic>
    </p:spTree>
    <p:extLst>
      <p:ext uri="{BB962C8B-B14F-4D97-AF65-F5344CB8AC3E}">
        <p14:creationId xmlns="" xmlns:p14="http://schemas.microsoft.com/office/powerpoint/2010/main" val="27054461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0"/>
            <a:ext cx="6255488" cy="928694"/>
          </a:xfrm>
        </p:spPr>
        <p:txBody>
          <a:bodyPr>
            <a:normAutofit fontScale="90000"/>
          </a:bodyPr>
          <a:lstStyle/>
          <a:p>
            <a:pPr algn="l"/>
            <a:r>
              <a:rPr lang="en-GB" dirty="0" smtClean="0"/>
              <a:t/>
            </a:r>
            <a:br>
              <a:rPr lang="en-GB" dirty="0" smtClean="0"/>
            </a:br>
            <a:r>
              <a:rPr lang="en-GB" dirty="0" smtClean="0"/>
              <a:t>R-value (Thermal Resistance)</a:t>
            </a:r>
            <a:endParaRPr lang="en-GB" dirty="0"/>
          </a:p>
        </p:txBody>
      </p:sp>
      <p:sp>
        <p:nvSpPr>
          <p:cNvPr id="3" name="عنصر نائب للنص 2"/>
          <p:cNvSpPr>
            <a:spLocks noGrp="1"/>
          </p:cNvSpPr>
          <p:nvPr>
            <p:ph type="body" idx="1"/>
          </p:nvPr>
        </p:nvSpPr>
        <p:spPr>
          <a:xfrm>
            <a:off x="285720" y="1857364"/>
            <a:ext cx="7715304" cy="5000636"/>
          </a:xfrm>
        </p:spPr>
        <p:txBody>
          <a:bodyPr>
            <a:normAutofit/>
          </a:bodyPr>
          <a:lstStyle/>
          <a:p>
            <a:pPr algn="l"/>
            <a:r>
              <a:rPr lang="en-GB" sz="3200" dirty="0" smtClean="0"/>
              <a:t>**It is the ratio of the temperature difference  across a                    </a:t>
            </a:r>
          </a:p>
          <a:p>
            <a:pPr algn="l"/>
            <a:r>
              <a:rPr lang="en-GB" sz="3200" dirty="0" smtClean="0"/>
              <a:t>sample of construction material or insulator to the heat flux through it.</a:t>
            </a:r>
          </a:p>
          <a:p>
            <a:pPr algn="l"/>
            <a:r>
              <a:rPr lang="en-GB" sz="3200" dirty="0" smtClean="0"/>
              <a:t> OR is expressed as the thickness of the material    divided by the thermal conductivity. </a:t>
            </a:r>
          </a:p>
          <a:p>
            <a:pPr algn="l"/>
            <a:r>
              <a:rPr lang="en-GB" sz="3200" dirty="0" smtClean="0"/>
              <a:t> **It has the units (m2K)/W.</a:t>
            </a:r>
          </a:p>
          <a:p>
            <a:endParaRPr lang="en-GB" dirty="0" smtClean="0"/>
          </a:p>
        </p:txBody>
      </p:sp>
    </p:spTree>
    <p:extLst>
      <p:ext uri="{BB962C8B-B14F-4D97-AF65-F5344CB8AC3E}">
        <p14:creationId xmlns="" xmlns:p14="http://schemas.microsoft.com/office/powerpoint/2010/main" val="1709153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latin typeface="Times New Roman" pitchFamily="18" charset="0"/>
                <a:cs typeface="Times New Roman" pitchFamily="18" charset="0"/>
              </a:rPr>
              <a:t>U-value(Over All Heat Transfer)</a:t>
            </a:r>
            <a:endParaRPr lang="en-US" sz="3200" b="1" i="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4495800" cy="4525963"/>
          </a:xfrm>
        </p:spPr>
        <p:txBody>
          <a:bodyPr>
            <a:normAutofit fontScale="92500"/>
          </a:bodyPr>
          <a:lstStyle/>
          <a:p>
            <a:pPr algn="l" rtl="0">
              <a:buFont typeface="Wingdings" pitchFamily="2" charset="2"/>
              <a:buChar char="Ø"/>
            </a:pPr>
            <a:r>
              <a:rPr lang="en-US" sz="2400" i="1" dirty="0" smtClean="0"/>
              <a:t>It is a measure of heat loss in a building element such as a wall, floor or roof and determine how well parts of a building transfer heat.</a:t>
            </a:r>
          </a:p>
          <a:p>
            <a:pPr algn="l" rtl="0">
              <a:buFont typeface="Wingdings" pitchFamily="2" charset="2"/>
              <a:buChar char="Ø"/>
            </a:pPr>
            <a:r>
              <a:rPr lang="en-US" sz="2400" i="1" dirty="0" smtClean="0"/>
              <a:t>The higher of </a:t>
            </a:r>
            <a:r>
              <a:rPr lang="en-US" sz="2400" b="1" i="1" dirty="0" smtClean="0"/>
              <a:t>U- value</a:t>
            </a:r>
            <a:r>
              <a:rPr lang="en-US" sz="2400" i="1" dirty="0" smtClean="0"/>
              <a:t>;</a:t>
            </a:r>
            <a:r>
              <a:rPr lang="en-US" sz="2400" b="1" i="1" dirty="0" smtClean="0"/>
              <a:t> </a:t>
            </a:r>
            <a:r>
              <a:rPr lang="en-US" sz="2400" i="1" dirty="0" smtClean="0"/>
              <a:t>the worse the thermal performance of the building envelope.</a:t>
            </a:r>
          </a:p>
          <a:p>
            <a:pPr algn="l" rtl="0">
              <a:buFont typeface="Wingdings" pitchFamily="2" charset="2"/>
              <a:buChar char="Ø"/>
            </a:pPr>
            <a:r>
              <a:rPr lang="en-US" sz="2400" i="1" dirty="0" smtClean="0"/>
              <a:t>low </a:t>
            </a:r>
            <a:r>
              <a:rPr lang="en-US" sz="2400" b="1" i="1" dirty="0" smtClean="0"/>
              <a:t>U- value </a:t>
            </a:r>
            <a:r>
              <a:rPr lang="en-US" sz="2400" i="1" dirty="0" smtClean="0"/>
              <a:t>usually indicates high levels of insulation.</a:t>
            </a:r>
          </a:p>
          <a:p>
            <a:pPr algn="l" rtl="0">
              <a:buFont typeface="Wingdings" pitchFamily="2" charset="2"/>
              <a:buChar char="Ø"/>
            </a:pPr>
            <a:r>
              <a:rPr lang="en-US" sz="2400" b="1" i="1" dirty="0" smtClean="0">
                <a:cs typeface="Arial"/>
              </a:rPr>
              <a:t>W/m²K</a:t>
            </a:r>
            <a:endParaRPr lang="en-US" sz="2400" i="1" dirty="0" smtClean="0"/>
          </a:p>
          <a:p>
            <a:pPr>
              <a:buNone/>
            </a:pPr>
            <a:endParaRPr lang="en-US" dirty="0"/>
          </a:p>
        </p:txBody>
      </p:sp>
      <p:pic>
        <p:nvPicPr>
          <p:cNvPr id="4" name="Picture 3" descr="SHGCvsU.jpg"/>
          <p:cNvPicPr>
            <a:picLocks noChangeAspect="1"/>
          </p:cNvPicPr>
          <p:nvPr/>
        </p:nvPicPr>
        <p:blipFill>
          <a:blip r:embed="rId2"/>
          <a:stretch>
            <a:fillRect/>
          </a:stretch>
        </p:blipFill>
        <p:spPr>
          <a:xfrm>
            <a:off x="5029200" y="1643050"/>
            <a:ext cx="3114700" cy="4681550"/>
          </a:xfrm>
          <a:prstGeom prst="rect">
            <a:avLst/>
          </a:prstGeom>
        </p:spPr>
      </p:pic>
    </p:spTree>
    <p:extLst>
      <p:ext uri="{BB962C8B-B14F-4D97-AF65-F5344CB8AC3E}">
        <p14:creationId xmlns="" xmlns:p14="http://schemas.microsoft.com/office/powerpoint/2010/main" val="3086710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lculations537x276.png"/>
          <p:cNvPicPr/>
          <p:nvPr/>
        </p:nvPicPr>
        <p:blipFill>
          <a:blip r:embed="rId2">
            <a:lum/>
          </a:blip>
          <a:stretch>
            <a:fillRect/>
          </a:stretch>
        </p:blipFill>
        <p:spPr>
          <a:xfrm>
            <a:off x="0" y="0"/>
            <a:ext cx="8143900" cy="6857999"/>
          </a:xfrm>
          <a:prstGeom prst="rect">
            <a:avLst/>
          </a:prstGeom>
        </p:spPr>
      </p:pic>
    </p:spTree>
    <p:extLst>
      <p:ext uri="{BB962C8B-B14F-4D97-AF65-F5344CB8AC3E}">
        <p14:creationId xmlns="" xmlns:p14="http://schemas.microsoft.com/office/powerpoint/2010/main" val="3374395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TECHNICAL SPECIFICATIONS FOR TCMC UNIT </a:t>
            </a:r>
            <a:endParaRPr lang="en-US" dirty="0"/>
          </a:p>
        </p:txBody>
      </p:sp>
      <p:pic>
        <p:nvPicPr>
          <p:cNvPr id="4" name="عنصر نائب للمحتوى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554691" y="1691481"/>
            <a:ext cx="5912909" cy="4434682"/>
          </a:xfrm>
        </p:spPr>
      </p:pic>
    </p:spTree>
    <p:extLst>
      <p:ext uri="{BB962C8B-B14F-4D97-AF65-F5344CB8AC3E}">
        <p14:creationId xmlns="" xmlns:p14="http://schemas.microsoft.com/office/powerpoint/2010/main" val="2635118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1.Main Box</a:t>
            </a:r>
            <a:endParaRPr lang="en-US" dirty="0"/>
          </a:p>
        </p:txBody>
      </p:sp>
      <p:sp>
        <p:nvSpPr>
          <p:cNvPr id="4" name="عنصر نائب للنص 3"/>
          <p:cNvSpPr>
            <a:spLocks noGrp="1"/>
          </p:cNvSpPr>
          <p:nvPr>
            <p:ph type="body" idx="2"/>
          </p:nvPr>
        </p:nvSpPr>
        <p:spPr>
          <a:xfrm>
            <a:off x="304800" y="1524000"/>
            <a:ext cx="5897880" cy="602512"/>
          </a:xfrm>
        </p:spPr>
        <p:txBody>
          <a:bodyPr>
            <a:noAutofit/>
          </a:bodyPr>
          <a:lstStyle/>
          <a:p>
            <a:pPr algn="l"/>
            <a:r>
              <a:rPr lang="en-US" sz="2000" dirty="0" smtClean="0"/>
              <a:t>made by steel, and it's totally insulated, designed like a bag for easily opening and closing, also to transporting from place to another</a:t>
            </a:r>
            <a:endParaRPr lang="en-US" sz="2000" dirty="0"/>
          </a:p>
        </p:txBody>
      </p:sp>
      <p:pic>
        <p:nvPicPr>
          <p:cNvPr id="5" name="عنصر نائب للمحتوى 4"/>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rot="5400000">
            <a:off x="2464578" y="1607333"/>
            <a:ext cx="3214711" cy="5286411"/>
          </a:xfrm>
          <a:prstGeom prst="rect">
            <a:avLst/>
          </a:prstGeom>
          <a:ln>
            <a:noFill/>
          </a:ln>
          <a:effectLst>
            <a:softEdge rad="112500"/>
          </a:effectLst>
        </p:spPr>
      </p:pic>
      <p:sp>
        <p:nvSpPr>
          <p:cNvPr id="7" name="مستطيل 6"/>
          <p:cNvSpPr/>
          <p:nvPr/>
        </p:nvSpPr>
        <p:spPr>
          <a:xfrm>
            <a:off x="2168237" y="5938859"/>
            <a:ext cx="3276600" cy="369332"/>
          </a:xfrm>
          <a:prstGeom prst="rect">
            <a:avLst/>
          </a:prstGeom>
        </p:spPr>
        <p:txBody>
          <a:bodyPr wrap="square">
            <a:spAutoFit/>
          </a:bodyPr>
          <a:lstStyle/>
          <a:p>
            <a:r>
              <a:rPr lang="en-US" dirty="0" smtClean="0"/>
              <a:t>450mm*450mm*500mm</a:t>
            </a:r>
            <a:endParaRPr lang="en-US" dirty="0"/>
          </a:p>
        </p:txBody>
      </p:sp>
    </p:spTree>
    <p:extLst>
      <p:ext uri="{BB962C8B-B14F-4D97-AF65-F5344CB8AC3E}">
        <p14:creationId xmlns="" xmlns:p14="http://schemas.microsoft.com/office/powerpoint/2010/main" val="3276937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228600"/>
            <a:ext cx="5897880" cy="1173480"/>
          </a:xfrm>
        </p:spPr>
        <p:txBody>
          <a:bodyPr/>
          <a:lstStyle/>
          <a:p>
            <a:r>
              <a:rPr lang="en-US" dirty="0" smtClean="0"/>
              <a:t>2.Loading Hand wheel and screw</a:t>
            </a:r>
            <a:endParaRPr lang="en-US" dirty="0"/>
          </a:p>
        </p:txBody>
      </p:sp>
      <p:sp>
        <p:nvSpPr>
          <p:cNvPr id="4" name="عنصر نائب للنص 3"/>
          <p:cNvSpPr>
            <a:spLocks noGrp="1"/>
          </p:cNvSpPr>
          <p:nvPr>
            <p:ph type="body" idx="2"/>
          </p:nvPr>
        </p:nvSpPr>
        <p:spPr>
          <a:xfrm>
            <a:off x="457200" y="1497416"/>
            <a:ext cx="5897880" cy="788584"/>
          </a:xfrm>
        </p:spPr>
        <p:txBody>
          <a:bodyPr>
            <a:normAutofit fontScale="62500" lnSpcReduction="20000"/>
          </a:bodyPr>
          <a:lstStyle/>
          <a:p>
            <a:pPr algn="l"/>
            <a:r>
              <a:rPr lang="en-US" sz="3200" dirty="0" smtClean="0"/>
              <a:t>loading and lifting hand wheel fixed with screw and supported beams, to move the heater ups and down</a:t>
            </a:r>
            <a:r>
              <a:rPr lang="en-US" dirty="0" smtClean="0"/>
              <a:t>.</a:t>
            </a:r>
            <a:endParaRPr lang="en-US" dirty="0"/>
          </a:p>
        </p:txBody>
      </p:sp>
      <p:pic>
        <p:nvPicPr>
          <p:cNvPr id="5" name="عنصر نائب للمحتوى 4"/>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857224" y="2362200"/>
            <a:ext cx="5786478" cy="4067196"/>
          </a:xfrm>
          <a:prstGeom prst="rect">
            <a:avLst/>
          </a:prstGeom>
          <a:ln>
            <a:noFill/>
          </a:ln>
          <a:effectLst>
            <a:softEdge rad="112500"/>
          </a:effectLst>
        </p:spPr>
      </p:pic>
    </p:spTree>
    <p:extLst>
      <p:ext uri="{BB962C8B-B14F-4D97-AF65-F5344CB8AC3E}">
        <p14:creationId xmlns="" xmlns:p14="http://schemas.microsoft.com/office/powerpoint/2010/main" val="1265972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3.Heater:</a:t>
            </a:r>
            <a:endParaRPr lang="en-US" dirty="0"/>
          </a:p>
        </p:txBody>
      </p:sp>
      <p:sp>
        <p:nvSpPr>
          <p:cNvPr id="4" name="عنصر نائب للنص 3"/>
          <p:cNvSpPr>
            <a:spLocks noGrp="1"/>
          </p:cNvSpPr>
          <p:nvPr>
            <p:ph type="body" idx="2"/>
          </p:nvPr>
        </p:nvSpPr>
        <p:spPr/>
        <p:txBody>
          <a:bodyPr>
            <a:noAutofit/>
          </a:bodyPr>
          <a:lstStyle/>
          <a:p>
            <a:pPr algn="l"/>
            <a:r>
              <a:rPr lang="en-US" sz="1800" dirty="0" smtClean="0"/>
              <a:t>is an object that emits heat or causes another body to achieve a higher temperature, this object is a thermal resistance in plate shape, move ups and down to heat the specimen</a:t>
            </a:r>
            <a:endParaRPr lang="en-US" sz="1800" dirty="0"/>
          </a:p>
        </p:txBody>
      </p:sp>
      <p:pic>
        <p:nvPicPr>
          <p:cNvPr id="1026" name="Picture 2"/>
          <p:cNvPicPr>
            <a:picLocks noGrp="1" noChangeAspect="1" noChangeArrowheads="1"/>
          </p:cNvPicPr>
          <p:nvPr>
            <p:ph sz="half" idx="1"/>
          </p:nvPr>
        </p:nvPicPr>
        <p:blipFill>
          <a:blip r:embed="rId2">
            <a:extLst>
              <a:ext uri="{28A0092B-C50C-407E-A947-70E740481C1C}">
                <a14:useLocalDpi xmlns="" xmlns:a14="http://schemas.microsoft.com/office/drawing/2010/main" val="0"/>
              </a:ext>
            </a:extLst>
          </a:blip>
          <a:srcRect/>
          <a:stretch>
            <a:fillRect/>
          </a:stretch>
        </p:blipFill>
        <p:spPr bwMode="auto">
          <a:xfrm>
            <a:off x="762000" y="2863334"/>
            <a:ext cx="6297882" cy="2590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مستطيل 6"/>
          <p:cNvSpPr/>
          <p:nvPr/>
        </p:nvSpPr>
        <p:spPr>
          <a:xfrm>
            <a:off x="3124200" y="5454134"/>
            <a:ext cx="2340705" cy="369332"/>
          </a:xfrm>
          <a:prstGeom prst="rect">
            <a:avLst/>
          </a:prstGeom>
        </p:spPr>
        <p:txBody>
          <a:bodyPr wrap="none">
            <a:spAutoFit/>
          </a:bodyPr>
          <a:lstStyle/>
          <a:p>
            <a:r>
              <a:rPr lang="en-US" dirty="0" smtClean="0"/>
              <a:t>300mm*300mm*4mm</a:t>
            </a:r>
            <a:endParaRPr lang="en-US" dirty="0"/>
          </a:p>
        </p:txBody>
      </p:sp>
    </p:spTree>
    <p:extLst>
      <p:ext uri="{BB962C8B-B14F-4D97-AF65-F5344CB8AC3E}">
        <p14:creationId xmlns="" xmlns:p14="http://schemas.microsoft.com/office/powerpoint/2010/main" val="2494862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a:t>
            </a:r>
            <a:r>
              <a:rPr lang="en-US" dirty="0"/>
              <a:t>laws governing heat transfer </a:t>
            </a:r>
            <a:r>
              <a:rPr lang="en-US" dirty="0" smtClean="0"/>
              <a:t/>
            </a:r>
            <a:br>
              <a:rPr lang="en-US" dirty="0" smtClean="0"/>
            </a:br>
            <a:endParaRPr lang="en-US" dirty="0"/>
          </a:p>
        </p:txBody>
      </p:sp>
      <p:sp>
        <p:nvSpPr>
          <p:cNvPr id="3" name="Text Placeholder 2"/>
          <p:cNvSpPr>
            <a:spLocks noGrp="1"/>
          </p:cNvSpPr>
          <p:nvPr>
            <p:ph type="body" idx="2"/>
          </p:nvPr>
        </p:nvSpPr>
        <p:spPr>
          <a:xfrm>
            <a:off x="457200" y="1219200"/>
            <a:ext cx="5897880" cy="533400"/>
          </a:xfrm>
        </p:spPr>
        <p:txBody>
          <a:bodyPr>
            <a:normAutofit/>
          </a:bodyPr>
          <a:lstStyle/>
          <a:p>
            <a:r>
              <a:rPr lang="en-US" sz="2000" b="1" i="1" dirty="0" smtClean="0"/>
              <a:t>           Many Equation governing Heat Transfer</a:t>
            </a:r>
            <a:endParaRPr lang="en-US" sz="2000" b="1" i="1" dirty="0"/>
          </a:p>
        </p:txBody>
      </p:sp>
      <p:sp>
        <p:nvSpPr>
          <p:cNvPr id="4" name="Content Placeholder 3"/>
          <p:cNvSpPr>
            <a:spLocks noGrp="1"/>
          </p:cNvSpPr>
          <p:nvPr>
            <p:ph sz="half" idx="1"/>
          </p:nvPr>
        </p:nvSpPr>
        <p:spPr>
          <a:xfrm>
            <a:off x="457200" y="1752600"/>
            <a:ext cx="7239000" cy="2033590"/>
          </a:xfrm>
        </p:spPr>
        <p:txBody>
          <a:bodyPr>
            <a:noAutofit/>
          </a:bodyPr>
          <a:lstStyle/>
          <a:p>
            <a:pPr marL="0" indent="0" algn="l">
              <a:spcBef>
                <a:spcPts val="0"/>
              </a:spcBef>
              <a:buNone/>
            </a:pPr>
            <a:r>
              <a:rPr lang="en-US" sz="2000" dirty="0" smtClean="0"/>
              <a:t>*First </a:t>
            </a:r>
            <a:r>
              <a:rPr lang="en-US" sz="2000" dirty="0"/>
              <a:t>law of thermodynamics – gives conservation of energy</a:t>
            </a:r>
            <a:r>
              <a:rPr lang="en-US" sz="2000" dirty="0" smtClean="0"/>
              <a:t>.</a:t>
            </a:r>
            <a:endParaRPr lang="en-US" sz="2000" dirty="0" smtClean="0"/>
          </a:p>
          <a:p>
            <a:pPr marL="0" indent="0" algn="l">
              <a:spcBef>
                <a:spcPts val="0"/>
              </a:spcBef>
              <a:buNone/>
            </a:pPr>
            <a:endParaRPr lang="en-US" sz="2000" dirty="0" smtClean="0"/>
          </a:p>
          <a:p>
            <a:pPr marL="0" indent="0" algn="l">
              <a:spcBef>
                <a:spcPts val="0"/>
              </a:spcBef>
              <a:buNone/>
            </a:pPr>
            <a:r>
              <a:rPr lang="en-US" sz="2000" dirty="0" smtClean="0"/>
              <a:t>*Second </a:t>
            </a:r>
            <a:r>
              <a:rPr lang="en-US" sz="2000" dirty="0"/>
              <a:t>law of thermodynamics– gives direction of heat flow</a:t>
            </a:r>
            <a:r>
              <a:rPr lang="en-US" sz="2000" dirty="0" smtClean="0"/>
              <a:t>.</a:t>
            </a:r>
            <a:endParaRPr lang="en-US" sz="2000" dirty="0" smtClean="0"/>
          </a:p>
          <a:p>
            <a:pPr marL="0" indent="0" algn="l">
              <a:spcBef>
                <a:spcPts val="0"/>
              </a:spcBef>
              <a:buNone/>
            </a:pPr>
            <a:endParaRPr lang="en-US" sz="2000" dirty="0" smtClean="0"/>
          </a:p>
          <a:p>
            <a:pPr marL="0" indent="0" algn="l">
              <a:spcBef>
                <a:spcPts val="0"/>
              </a:spcBef>
              <a:buNone/>
            </a:pPr>
            <a:r>
              <a:rPr lang="en-US" sz="2000" dirty="0" smtClean="0"/>
              <a:t>*Equation </a:t>
            </a:r>
            <a:r>
              <a:rPr lang="en-US" sz="2000" dirty="0"/>
              <a:t>of continuity – gives the conservation of mass</a:t>
            </a:r>
            <a:r>
              <a:rPr lang="en-US" sz="2000" dirty="0" smtClean="0"/>
              <a:t>.</a:t>
            </a:r>
            <a:endParaRPr lang="en-US" sz="2000" dirty="0" smtClean="0"/>
          </a:p>
          <a:p>
            <a:pPr marL="0" indent="0" algn="l">
              <a:spcBef>
                <a:spcPts val="0"/>
              </a:spcBef>
              <a:buNone/>
            </a:pPr>
            <a:endParaRPr lang="en-US" sz="2000" dirty="0" smtClean="0"/>
          </a:p>
          <a:p>
            <a:pPr marL="0" indent="0" algn="l">
              <a:spcBef>
                <a:spcPts val="0"/>
              </a:spcBef>
              <a:buNone/>
            </a:pPr>
            <a:r>
              <a:rPr lang="en-US" sz="2000" dirty="0" smtClean="0"/>
              <a:t>*Empirical </a:t>
            </a:r>
            <a:r>
              <a:rPr lang="en-US" sz="2000" dirty="0" smtClean="0"/>
              <a:t>relation for Fluid properties such as  specific heat, </a:t>
            </a:r>
          </a:p>
          <a:p>
            <a:pPr marL="0" indent="0" algn="l">
              <a:spcBef>
                <a:spcPts val="0"/>
              </a:spcBef>
              <a:buNone/>
            </a:pPr>
            <a:r>
              <a:rPr lang="en-US" sz="2000" dirty="0"/>
              <a:t> </a:t>
            </a:r>
            <a:r>
              <a:rPr lang="en-US" sz="2000" dirty="0" smtClean="0"/>
              <a:t>   Thermal Conductivity, Viscosity …….</a:t>
            </a:r>
          </a:p>
          <a:p>
            <a:pPr marL="0" indent="0" algn="l">
              <a:spcBef>
                <a:spcPts val="0"/>
              </a:spcBef>
              <a:buNone/>
            </a:pPr>
            <a:endParaRPr lang="en-US" sz="2000" dirty="0" smtClean="0"/>
          </a:p>
          <a:p>
            <a:pPr marL="0" indent="0" algn="l">
              <a:spcBef>
                <a:spcPts val="0"/>
              </a:spcBef>
              <a:buNone/>
            </a:pPr>
            <a:r>
              <a:rPr lang="en-US" sz="2000" dirty="0" smtClean="0"/>
              <a:t>*Rate </a:t>
            </a:r>
            <a:r>
              <a:rPr lang="en-US" sz="2000" dirty="0"/>
              <a:t>equations governing the three modes of heat </a:t>
            </a:r>
            <a:r>
              <a:rPr lang="en-US" sz="2000" dirty="0" smtClean="0"/>
              <a:t>transfer :</a:t>
            </a:r>
          </a:p>
          <a:p>
            <a:pPr marL="0" indent="0" algn="l">
              <a:spcBef>
                <a:spcPts val="0"/>
              </a:spcBef>
              <a:buNone/>
            </a:pPr>
            <a:endParaRPr lang="en-US" sz="2000" dirty="0" smtClean="0"/>
          </a:p>
          <a:p>
            <a:pPr marL="0" indent="0" algn="l">
              <a:spcBef>
                <a:spcPts val="0"/>
              </a:spcBef>
              <a:buNone/>
            </a:pPr>
            <a:r>
              <a:rPr lang="en-US" sz="2000" dirty="0" smtClean="0"/>
              <a:t>1-Conduction </a:t>
            </a:r>
            <a:r>
              <a:rPr lang="en-US" sz="2000" dirty="0"/>
              <a:t>– Fourier’s law of conduction</a:t>
            </a:r>
            <a:r>
              <a:rPr lang="en-US" sz="2000" dirty="0" smtClean="0"/>
              <a:t>.</a:t>
            </a:r>
            <a:endParaRPr lang="en-US" sz="2000" dirty="0" smtClean="0"/>
          </a:p>
          <a:p>
            <a:pPr marL="0" indent="0" algn="l">
              <a:spcBef>
                <a:spcPts val="0"/>
              </a:spcBef>
              <a:buNone/>
            </a:pPr>
            <a:r>
              <a:rPr lang="en-US" sz="2000" dirty="0" smtClean="0"/>
              <a:t>2-Convection </a:t>
            </a:r>
            <a:r>
              <a:rPr lang="en-US" sz="2000" dirty="0"/>
              <a:t>– Newton’s law of </a:t>
            </a:r>
            <a:r>
              <a:rPr lang="en-US" sz="2000" dirty="0" smtClean="0"/>
              <a:t>cooling.</a:t>
            </a:r>
            <a:endParaRPr lang="en-US" sz="2000" dirty="0" smtClean="0"/>
          </a:p>
          <a:p>
            <a:pPr marL="0" indent="0" algn="l">
              <a:spcBef>
                <a:spcPts val="0"/>
              </a:spcBef>
              <a:buNone/>
            </a:pPr>
            <a:r>
              <a:rPr lang="en-US" sz="2000" dirty="0" smtClean="0"/>
              <a:t>3-Radiation </a:t>
            </a:r>
            <a:r>
              <a:rPr lang="en-US" sz="2000" dirty="0"/>
              <a:t>– Stefan Boltzmann’s </a:t>
            </a:r>
            <a:r>
              <a:rPr lang="en-US" sz="2000" dirty="0" smtClean="0"/>
              <a:t>law.</a:t>
            </a:r>
            <a:endParaRPr lang="en-US" sz="2000" dirty="0" smtClean="0"/>
          </a:p>
        </p:txBody>
      </p:sp>
    </p:spTree>
    <p:extLst>
      <p:ext uri="{BB962C8B-B14F-4D97-AF65-F5344CB8AC3E}">
        <p14:creationId xmlns="" xmlns:p14="http://schemas.microsoft.com/office/powerpoint/2010/main" val="9167765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4.Heat Sensors</a:t>
            </a:r>
            <a:endParaRPr lang="en-US" dirty="0"/>
          </a:p>
        </p:txBody>
      </p:sp>
      <p:pic>
        <p:nvPicPr>
          <p:cNvPr id="2050" name="Picture 2"/>
          <p:cNvPicPr>
            <a:picLocks noGrp="1" noChangeAspect="1" noChangeArrowheads="1"/>
          </p:cNvPicPr>
          <p:nvPr>
            <p:ph sz="half" idx="1"/>
          </p:nvPr>
        </p:nvPicPr>
        <p:blipFill>
          <a:blip r:embed="rId2">
            <a:extLst>
              <a:ext uri="{28A0092B-C50C-407E-A947-70E740481C1C}">
                <a14:useLocalDpi xmlns="" xmlns:a14="http://schemas.microsoft.com/office/drawing/2010/main" val="0"/>
              </a:ext>
            </a:extLst>
          </a:blip>
          <a:srcRect/>
          <a:stretch>
            <a:fillRect/>
          </a:stretch>
        </p:blipFill>
        <p:spPr bwMode="auto">
          <a:xfrm>
            <a:off x="457200" y="1752600"/>
            <a:ext cx="7391400" cy="449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128374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81000"/>
            <a:ext cx="5897880" cy="716280"/>
          </a:xfrm>
        </p:spPr>
        <p:txBody>
          <a:bodyPr/>
          <a:lstStyle/>
          <a:p>
            <a:r>
              <a:rPr lang="en-US" dirty="0" smtClean="0"/>
              <a:t>6.Support plate</a:t>
            </a:r>
            <a:endParaRPr lang="en-US" dirty="0"/>
          </a:p>
        </p:txBody>
      </p:sp>
      <p:sp>
        <p:nvSpPr>
          <p:cNvPr id="4" name="عنصر نائب للنص 3"/>
          <p:cNvSpPr>
            <a:spLocks noGrp="1"/>
          </p:cNvSpPr>
          <p:nvPr>
            <p:ph type="body" idx="2"/>
          </p:nvPr>
        </p:nvSpPr>
        <p:spPr>
          <a:xfrm>
            <a:off x="457200" y="1219200"/>
            <a:ext cx="5897880" cy="602512"/>
          </a:xfrm>
        </p:spPr>
        <p:txBody>
          <a:bodyPr>
            <a:noAutofit/>
          </a:bodyPr>
          <a:lstStyle/>
          <a:p>
            <a:pPr algn="l"/>
            <a:r>
              <a:rPr lang="en-US" sz="1800" dirty="0" smtClean="0"/>
              <a:t>supported plate from aluminum to carry out the heater and hot plate, to collect them with handing wheel and screw</a:t>
            </a:r>
            <a:endParaRPr lang="en-US" sz="1800" dirty="0"/>
          </a:p>
        </p:txBody>
      </p:sp>
      <p:pic>
        <p:nvPicPr>
          <p:cNvPr id="5" name="عنصر نائب للمحتوى 4"/>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1143000" y="2065129"/>
            <a:ext cx="5112327" cy="3832167"/>
          </a:xfrm>
        </p:spPr>
      </p:pic>
      <p:sp>
        <p:nvSpPr>
          <p:cNvPr id="6" name="مستطيل 5"/>
          <p:cNvSpPr/>
          <p:nvPr/>
        </p:nvSpPr>
        <p:spPr>
          <a:xfrm>
            <a:off x="1214414" y="6215082"/>
            <a:ext cx="5105400" cy="369332"/>
          </a:xfrm>
          <a:prstGeom prst="rect">
            <a:avLst/>
          </a:prstGeom>
        </p:spPr>
        <p:txBody>
          <a:bodyPr wrap="square">
            <a:spAutoFit/>
          </a:bodyPr>
          <a:lstStyle/>
          <a:p>
            <a:pPr algn="ctr"/>
            <a:r>
              <a:rPr lang="en-US" dirty="0" smtClean="0"/>
              <a:t>300mm*300mm*6mm</a:t>
            </a:r>
            <a:endParaRPr lang="en-US" dirty="0"/>
          </a:p>
        </p:txBody>
      </p:sp>
    </p:spTree>
    <p:extLst>
      <p:ext uri="{BB962C8B-B14F-4D97-AF65-F5344CB8AC3E}">
        <p14:creationId xmlns="" xmlns:p14="http://schemas.microsoft.com/office/powerpoint/2010/main" val="13507275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71302" y="304800"/>
            <a:ext cx="5897880" cy="792480"/>
          </a:xfrm>
        </p:spPr>
        <p:txBody>
          <a:bodyPr/>
          <a:lstStyle/>
          <a:p>
            <a:r>
              <a:rPr lang="en-US" dirty="0" smtClean="0"/>
              <a:t>7.Insulated frame</a:t>
            </a:r>
            <a:endParaRPr lang="en-US" dirty="0"/>
          </a:p>
        </p:txBody>
      </p:sp>
      <p:sp>
        <p:nvSpPr>
          <p:cNvPr id="4" name="عنصر نائب للنص 3"/>
          <p:cNvSpPr>
            <a:spLocks noGrp="1"/>
          </p:cNvSpPr>
          <p:nvPr>
            <p:ph type="body" idx="2"/>
          </p:nvPr>
        </p:nvSpPr>
        <p:spPr>
          <a:xfrm>
            <a:off x="228600" y="1219200"/>
            <a:ext cx="5897880" cy="602512"/>
          </a:xfrm>
        </p:spPr>
        <p:txBody>
          <a:bodyPr>
            <a:noAutofit/>
          </a:bodyPr>
          <a:lstStyle/>
          <a:p>
            <a:pPr algn="l"/>
            <a:r>
              <a:rPr lang="en-US" sz="2000" dirty="0" smtClean="0"/>
              <a:t> Insulation Refractory plastic for more insulating of process; this type of plastic working very well until temperature 120ºC.</a:t>
            </a:r>
            <a:endParaRPr lang="en-US" sz="2000" dirty="0"/>
          </a:p>
        </p:txBody>
      </p:sp>
      <p:pic>
        <p:nvPicPr>
          <p:cNvPr id="5" name="عنصر نائب للمحتوى 4"/>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rot="5400000">
            <a:off x="1964512" y="1035829"/>
            <a:ext cx="3357587" cy="5715040"/>
          </a:xfrm>
        </p:spPr>
      </p:pic>
      <p:sp>
        <p:nvSpPr>
          <p:cNvPr id="6" name="مستطيل 5"/>
          <p:cNvSpPr/>
          <p:nvPr/>
        </p:nvSpPr>
        <p:spPr>
          <a:xfrm>
            <a:off x="1285852" y="5857892"/>
            <a:ext cx="4572000" cy="646331"/>
          </a:xfrm>
          <a:prstGeom prst="rect">
            <a:avLst/>
          </a:prstGeom>
        </p:spPr>
        <p:txBody>
          <a:bodyPr>
            <a:spAutoFit/>
          </a:bodyPr>
          <a:lstStyle/>
          <a:p>
            <a:pPr algn="ctr"/>
            <a:r>
              <a:rPr lang="en-US" dirty="0" smtClean="0"/>
              <a:t>Hole; 300mm*300mm*250mm</a:t>
            </a:r>
          </a:p>
          <a:p>
            <a:pPr algn="ctr"/>
            <a:r>
              <a:rPr lang="en-US" dirty="0" smtClean="0"/>
              <a:t>Thickness 15mm</a:t>
            </a:r>
            <a:endParaRPr lang="en-US" dirty="0"/>
          </a:p>
        </p:txBody>
      </p:sp>
    </p:spTree>
    <p:extLst>
      <p:ext uri="{BB962C8B-B14F-4D97-AF65-F5344CB8AC3E}">
        <p14:creationId xmlns="" xmlns:p14="http://schemas.microsoft.com/office/powerpoint/2010/main" val="17376489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381000"/>
            <a:ext cx="3008313" cy="533400"/>
          </a:xfrm>
        </p:spPr>
        <p:txBody>
          <a:bodyPr/>
          <a:lstStyle/>
          <a:p>
            <a:r>
              <a:rPr lang="en-US" dirty="0" smtClean="0"/>
              <a:t>9.Specimen</a:t>
            </a:r>
            <a:endParaRPr lang="en-US" dirty="0"/>
          </a:p>
        </p:txBody>
      </p:sp>
      <p:sp>
        <p:nvSpPr>
          <p:cNvPr id="6" name="مستطيل 5"/>
          <p:cNvSpPr/>
          <p:nvPr/>
        </p:nvSpPr>
        <p:spPr>
          <a:xfrm>
            <a:off x="5181600" y="5562600"/>
            <a:ext cx="1739579" cy="369332"/>
          </a:xfrm>
          <a:prstGeom prst="rect">
            <a:avLst/>
          </a:prstGeom>
        </p:spPr>
        <p:txBody>
          <a:bodyPr wrap="none">
            <a:spAutoFit/>
          </a:bodyPr>
          <a:lstStyle/>
          <a:p>
            <a:r>
              <a:rPr lang="en-US" dirty="0" smtClean="0"/>
              <a:t>300mm*300mm</a:t>
            </a:r>
            <a:endParaRPr lang="en-US" dirty="0"/>
          </a:p>
        </p:txBody>
      </p:sp>
      <p:pic>
        <p:nvPicPr>
          <p:cNvPr id="8" name="عنصر نائب للمحتوى 7"/>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1162050" y="1219200"/>
            <a:ext cx="6229350" cy="5057775"/>
          </a:xfrm>
        </p:spPr>
      </p:pic>
    </p:spTree>
    <p:extLst>
      <p:ext uri="{BB962C8B-B14F-4D97-AF65-F5344CB8AC3E}">
        <p14:creationId xmlns="" xmlns:p14="http://schemas.microsoft.com/office/powerpoint/2010/main" val="690251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228600"/>
            <a:ext cx="5897880" cy="792480"/>
          </a:xfrm>
        </p:spPr>
        <p:txBody>
          <a:bodyPr/>
          <a:lstStyle/>
          <a:p>
            <a:r>
              <a:rPr lang="en-US" dirty="0" smtClean="0"/>
              <a:t>10.Cooler</a:t>
            </a:r>
            <a:endParaRPr lang="en-US" dirty="0"/>
          </a:p>
        </p:txBody>
      </p:sp>
      <p:sp>
        <p:nvSpPr>
          <p:cNvPr id="4" name="عنصر نائب للنص 3"/>
          <p:cNvSpPr>
            <a:spLocks noGrp="1"/>
          </p:cNvSpPr>
          <p:nvPr>
            <p:ph type="body" idx="2"/>
          </p:nvPr>
        </p:nvSpPr>
        <p:spPr>
          <a:xfrm>
            <a:off x="457200" y="1219200"/>
            <a:ext cx="5897880" cy="602512"/>
          </a:xfrm>
        </p:spPr>
        <p:txBody>
          <a:bodyPr>
            <a:noAutofit/>
          </a:bodyPr>
          <a:lstStyle/>
          <a:p>
            <a:pPr algn="l"/>
            <a:r>
              <a:rPr lang="en-US" sz="1800" dirty="0" smtClean="0"/>
              <a:t>Its Radiator or heat exchanger used to transfer thermal energy from one medium to another for the purpose of cooling</a:t>
            </a:r>
            <a:endParaRPr lang="en-US" sz="1800" dirty="0"/>
          </a:p>
        </p:txBody>
      </p:sp>
      <p:sp>
        <p:nvSpPr>
          <p:cNvPr id="5" name="مستطيل 4"/>
          <p:cNvSpPr/>
          <p:nvPr/>
        </p:nvSpPr>
        <p:spPr>
          <a:xfrm>
            <a:off x="2342876" y="5731225"/>
            <a:ext cx="2457724" cy="369332"/>
          </a:xfrm>
          <a:prstGeom prst="rect">
            <a:avLst/>
          </a:prstGeom>
        </p:spPr>
        <p:txBody>
          <a:bodyPr wrap="none">
            <a:spAutoFit/>
          </a:bodyPr>
          <a:lstStyle/>
          <a:p>
            <a:r>
              <a:rPr lang="en-US" dirty="0" smtClean="0"/>
              <a:t>300mm*300mm*90mm</a:t>
            </a:r>
            <a:endParaRPr lang="en-US" dirty="0"/>
          </a:p>
        </p:txBody>
      </p:sp>
      <p:pic>
        <p:nvPicPr>
          <p:cNvPr id="7" name="عنصر نائب للمحتوى 6"/>
          <p:cNvPicPr>
            <a:picLocks noGrp="1" noChangeAspect="1"/>
          </p:cNvPicPr>
          <p:nvPr>
            <p:ph sz="half" idx="1"/>
          </p:nvPr>
        </p:nvPicPr>
        <p:blipFill>
          <a:blip r:embed="rId3" cstate="print">
            <a:extLst>
              <a:ext uri="{28A0092B-C50C-407E-A947-70E740481C1C}">
                <a14:useLocalDpi xmlns="" xmlns:a14="http://schemas.microsoft.com/office/drawing/2010/main" val="0"/>
              </a:ext>
            </a:extLst>
          </a:blip>
          <a:stretch>
            <a:fillRect/>
          </a:stretch>
        </p:blipFill>
        <p:spPr>
          <a:xfrm>
            <a:off x="1447800" y="2438400"/>
            <a:ext cx="4476750" cy="2743199"/>
          </a:xfrm>
        </p:spPr>
      </p:pic>
    </p:spTree>
    <p:extLst>
      <p:ext uri="{BB962C8B-B14F-4D97-AF65-F5344CB8AC3E}">
        <p14:creationId xmlns="" xmlns:p14="http://schemas.microsoft.com/office/powerpoint/2010/main" val="40167671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14612" y="0"/>
            <a:ext cx="6429388" cy="2428868"/>
          </a:xfrm>
        </p:spPr>
        <p:txBody>
          <a:bodyPr/>
          <a:lstStyle/>
          <a:p>
            <a:r>
              <a:rPr lang="en-US" dirty="0" smtClean="0"/>
              <a:t>Control Box And Digital Display Unit</a:t>
            </a:r>
            <a:br>
              <a:rPr lang="en-US" dirty="0" smtClean="0"/>
            </a:br>
            <a:r>
              <a:rPr lang="en-US" dirty="0" smtClean="0"/>
              <a:t>(CDD)</a:t>
            </a:r>
            <a:endParaRPr lang="ar-SA" dirty="0"/>
          </a:p>
        </p:txBody>
      </p:sp>
      <p:pic>
        <p:nvPicPr>
          <p:cNvPr id="5" name="Picture 4" descr="WP_20141221_014.jpg"/>
          <p:cNvPicPr>
            <a:picLocks noChangeAspect="1"/>
          </p:cNvPicPr>
          <p:nvPr/>
        </p:nvPicPr>
        <p:blipFill>
          <a:blip r:embed="rId2" cstate="print"/>
          <a:stretch>
            <a:fillRect/>
          </a:stretch>
        </p:blipFill>
        <p:spPr>
          <a:xfrm>
            <a:off x="0" y="2428868"/>
            <a:ext cx="9144000" cy="442913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9098" y="1143000"/>
            <a:ext cx="3429000" cy="5715000"/>
          </a:xfrm>
        </p:spPr>
        <p:txBody>
          <a:bodyPr>
            <a:noAutofit/>
          </a:bodyPr>
          <a:lstStyle/>
          <a:p>
            <a:r>
              <a:rPr lang="en-US" sz="2400" dirty="0" smtClean="0"/>
              <a:t>The Control Box is part of the system Control the different elements located in the unit, for an easy understanding by the student; the unit can control elements by switch, without necessity of changes or connections during the whole process test procedure, and view results for students.</a:t>
            </a:r>
            <a:br>
              <a:rPr lang="en-US" sz="2400" dirty="0" smtClean="0"/>
            </a:br>
            <a:endParaRPr lang="ar-SA" sz="2400" dirty="0"/>
          </a:p>
        </p:txBody>
      </p:sp>
      <p:pic>
        <p:nvPicPr>
          <p:cNvPr id="5" name="Picture Placeholder 4" descr="Share2014-12-16-0e59cb7cccd8b55148ca39988dddb91c97168c3d14fa467c5cc8dae384ff0de5-Picture.jpg"/>
          <p:cNvPicPr>
            <a:picLocks noGrp="1" noChangeAspect="1"/>
          </p:cNvPicPr>
          <p:nvPr>
            <p:ph type="pic" idx="1"/>
          </p:nvPr>
        </p:nvPicPr>
        <p:blipFill>
          <a:blip r:embed="rId2"/>
          <a:srcRect t="12514" b="12514"/>
          <a:stretch>
            <a:fillRect/>
          </a:stretch>
        </p:blipFill>
        <p:spPr>
          <a:xfrm>
            <a:off x="0" y="285728"/>
            <a:ext cx="4869922" cy="6143668"/>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143900" cy="923330"/>
          </a:xfrm>
          <a:prstGeom prst="rect">
            <a:avLst/>
          </a:prstGeom>
          <a:noFill/>
        </p:spPr>
        <p:txBody>
          <a:bodyPr wrap="square" lIns="91440" tIns="45720" rIns="91440" bIns="45720">
            <a:spAutoFit/>
          </a:bodyPr>
          <a:lstStyle/>
          <a:p>
            <a:pPr algn="ct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Control Box Parts</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Rectangle 2"/>
          <p:cNvSpPr/>
          <p:nvPr/>
        </p:nvSpPr>
        <p:spPr>
          <a:xfrm>
            <a:off x="214282" y="1357298"/>
            <a:ext cx="3041218"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*On/Off Switch</a:t>
            </a:r>
            <a:endParaRPr lang="en-US"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4" name="Picture 3" descr="interrupteur-spst.jpg"/>
          <p:cNvPicPr>
            <a:picLocks noChangeAspect="1"/>
          </p:cNvPicPr>
          <p:nvPr/>
        </p:nvPicPr>
        <p:blipFill>
          <a:blip r:embed="rId2"/>
          <a:stretch>
            <a:fillRect/>
          </a:stretch>
        </p:blipFill>
        <p:spPr>
          <a:xfrm>
            <a:off x="1071538" y="2071678"/>
            <a:ext cx="6286544" cy="428628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8604"/>
            <a:ext cx="8143900" cy="1077218"/>
          </a:xfrm>
          <a:prstGeom prst="rect">
            <a:avLst/>
          </a:prstGeom>
          <a:noFill/>
        </p:spPr>
        <p:txBody>
          <a:bodyPr wrap="square" lIns="91440" tIns="45720" rIns="91440" bIns="45720">
            <a:spAutoFit/>
          </a:bodyPr>
          <a:lstStyle/>
          <a:p>
            <a:pPr algn="ctr"/>
            <a:r>
              <a:rPr lang="en-US"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PIXSYS ATR 121 SERIES (Regulator):</a:t>
            </a:r>
          </a:p>
        </p:txBody>
      </p:sp>
      <p:pic>
        <p:nvPicPr>
          <p:cNvPr id="4" name="Picture 3" descr="atr121-ad.jpg"/>
          <p:cNvPicPr>
            <a:picLocks noChangeAspect="1"/>
          </p:cNvPicPr>
          <p:nvPr/>
        </p:nvPicPr>
        <p:blipFill>
          <a:blip r:embed="rId2"/>
          <a:stretch>
            <a:fillRect/>
          </a:stretch>
        </p:blipFill>
        <p:spPr>
          <a:xfrm>
            <a:off x="857224" y="1857364"/>
            <a:ext cx="6786610" cy="4071966"/>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 method</a:t>
            </a:r>
            <a:endParaRPr lang="ar-SA" dirty="0"/>
          </a:p>
        </p:txBody>
      </p:sp>
      <p:pic>
        <p:nvPicPr>
          <p:cNvPr id="3" name="Picture 2" descr="0003813_pixsys_32_x_74mm_universal_controller_atr121_b.png"/>
          <p:cNvPicPr>
            <a:picLocks noChangeAspect="1"/>
          </p:cNvPicPr>
          <p:nvPr/>
        </p:nvPicPr>
        <p:blipFill>
          <a:blip r:embed="rId2"/>
          <a:stretch>
            <a:fillRect/>
          </a:stretch>
        </p:blipFill>
        <p:spPr>
          <a:xfrm>
            <a:off x="0" y="1785926"/>
            <a:ext cx="7858147" cy="464347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Modes of heat transfer</a:t>
            </a:r>
            <a:br>
              <a:rPr lang="en-US" dirty="0" smtClean="0"/>
            </a:br>
            <a:endParaRPr lang="en-US" dirty="0"/>
          </a:p>
        </p:txBody>
      </p:sp>
      <p:sp>
        <p:nvSpPr>
          <p:cNvPr id="3" name="Text Placeholder 2"/>
          <p:cNvSpPr>
            <a:spLocks noGrp="1"/>
          </p:cNvSpPr>
          <p:nvPr>
            <p:ph type="body" idx="2"/>
          </p:nvPr>
        </p:nvSpPr>
        <p:spPr/>
        <p:txBody>
          <a:bodyPr>
            <a:normAutofit/>
          </a:bodyPr>
          <a:lstStyle/>
          <a:p>
            <a:r>
              <a:rPr lang="en-US" sz="2000" b="1" i="1" dirty="0" smtClean="0"/>
              <a:t>There is three </a:t>
            </a:r>
            <a:r>
              <a:rPr lang="en-US" sz="2000" b="1" i="1" dirty="0"/>
              <a:t>different modes of heat transfer</a:t>
            </a:r>
          </a:p>
        </p:txBody>
      </p:sp>
      <p:sp>
        <p:nvSpPr>
          <p:cNvPr id="4" name="Content Placeholder 3"/>
          <p:cNvSpPr>
            <a:spLocks noGrp="1"/>
          </p:cNvSpPr>
          <p:nvPr>
            <p:ph sz="half" idx="1"/>
          </p:nvPr>
        </p:nvSpPr>
        <p:spPr>
          <a:xfrm>
            <a:off x="457200" y="2133600"/>
            <a:ext cx="4038600" cy="4371752"/>
          </a:xfrm>
        </p:spPr>
        <p:txBody>
          <a:bodyPr/>
          <a:lstStyle/>
          <a:p>
            <a:pPr algn="l" rtl="0"/>
            <a:r>
              <a:rPr lang="en-US" dirty="0" smtClean="0"/>
              <a:t> Conduction ….</a:t>
            </a:r>
          </a:p>
          <a:p>
            <a:endParaRPr lang="en-US" dirty="0" smtClean="0"/>
          </a:p>
          <a:p>
            <a:pPr algn="l" rtl="0"/>
            <a:r>
              <a:rPr lang="en-US" dirty="0" smtClean="0"/>
              <a:t> Convection ….</a:t>
            </a:r>
          </a:p>
          <a:p>
            <a:endParaRPr lang="en-US" dirty="0" smtClean="0"/>
          </a:p>
          <a:p>
            <a:pPr algn="l" rtl="0"/>
            <a:r>
              <a:rPr lang="en-US" dirty="0" smtClean="0"/>
              <a:t> Radiation …..</a:t>
            </a:r>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181599" y="2438399"/>
            <a:ext cx="1904999" cy="2110945"/>
          </a:xfrm>
          <a:prstGeom prst="rect">
            <a:avLst/>
          </a:prstGeom>
        </p:spPr>
      </p:pic>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415087" y="762000"/>
            <a:ext cx="1982025" cy="2305334"/>
          </a:xfrm>
          <a:prstGeom prst="rect">
            <a:avLst/>
          </a:prstGeom>
        </p:spPr>
      </p:pic>
      <p:pic>
        <p:nvPicPr>
          <p:cNvPr id="7" name="Picture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724400" y="4495800"/>
            <a:ext cx="3230964" cy="2247900"/>
          </a:xfrm>
          <a:prstGeom prst="rect">
            <a:avLst/>
          </a:prstGeom>
        </p:spPr>
      </p:pic>
    </p:spTree>
    <p:extLst>
      <p:ext uri="{BB962C8B-B14F-4D97-AF65-F5344CB8AC3E}">
        <p14:creationId xmlns="" xmlns:p14="http://schemas.microsoft.com/office/powerpoint/2010/main" val="13105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00042"/>
            <a:ext cx="2000232" cy="707886"/>
          </a:xfrm>
          <a:prstGeom prst="rect">
            <a:avLst/>
          </a:prstGeom>
          <a:noFill/>
        </p:spPr>
        <p:txBody>
          <a:bodyPr wrap="square" lIns="91440" tIns="45720" rIns="91440" bIns="45720">
            <a:spAutoFit/>
          </a:bodyPr>
          <a:lstStyle/>
          <a:p>
            <a:pPr algn="ctr"/>
            <a:r>
              <a:rPr lang="en-US"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*Relay</a:t>
            </a:r>
            <a:endParaRPr lang="en-US" sz="4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5" name="Picture 4" descr="cmprly_RelayPins (1).png"/>
          <p:cNvPicPr>
            <a:picLocks noChangeAspect="1"/>
          </p:cNvPicPr>
          <p:nvPr/>
        </p:nvPicPr>
        <p:blipFill>
          <a:blip r:embed="rId2"/>
          <a:stretch>
            <a:fillRect/>
          </a:stretch>
        </p:blipFill>
        <p:spPr>
          <a:xfrm>
            <a:off x="500034" y="1976437"/>
            <a:ext cx="7572428" cy="4381521"/>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071546"/>
            <a:ext cx="7242048" cy="820122"/>
          </a:xfrm>
        </p:spPr>
        <p:txBody>
          <a:bodyPr>
            <a:normAutofit fontScale="90000"/>
          </a:bodyPr>
          <a:lstStyle/>
          <a:p>
            <a:pPr lvl="0"/>
            <a:r>
              <a:rPr lang="en-US" dirty="0" smtClean="0"/>
              <a:t/>
            </a:r>
            <a:br>
              <a:rPr lang="en-US" dirty="0" smtClean="0"/>
            </a:br>
            <a:r>
              <a:rPr lang="en-US" dirty="0" smtClean="0"/>
              <a:t>*</a:t>
            </a:r>
            <a:r>
              <a:rPr lang="en-US" sz="4000"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a typeface="+mn-ea"/>
                <a:cs typeface="+mn-cs"/>
              </a:rPr>
              <a:t>T4WM SERIES (Temperature indicator): </a:t>
            </a:r>
            <a:endParaRPr lang="ar-SA" dirty="0"/>
          </a:p>
        </p:txBody>
      </p:sp>
      <p:pic>
        <p:nvPicPr>
          <p:cNvPr id="3" name="Picture 2" descr="10846959_10205812770221448_1975272897_n.jpg"/>
          <p:cNvPicPr>
            <a:picLocks noChangeAspect="1"/>
          </p:cNvPicPr>
          <p:nvPr/>
        </p:nvPicPr>
        <p:blipFill>
          <a:blip r:embed="rId2"/>
          <a:stretch>
            <a:fillRect/>
          </a:stretch>
        </p:blipFill>
        <p:spPr>
          <a:xfrm>
            <a:off x="214282" y="2214555"/>
            <a:ext cx="7715303" cy="4143404"/>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 method</a:t>
            </a:r>
            <a:endParaRPr lang="ar-SA" dirty="0"/>
          </a:p>
        </p:txBody>
      </p:sp>
      <p:pic>
        <p:nvPicPr>
          <p:cNvPr id="3" name="Picture 2" descr="fg.jpg"/>
          <p:cNvPicPr>
            <a:picLocks noChangeAspect="1"/>
          </p:cNvPicPr>
          <p:nvPr/>
        </p:nvPicPr>
        <p:blipFill>
          <a:blip r:embed="rId2"/>
          <a:stretch>
            <a:fillRect/>
          </a:stretch>
        </p:blipFill>
        <p:spPr>
          <a:xfrm>
            <a:off x="0" y="2138362"/>
            <a:ext cx="8072461" cy="4505348"/>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242048" cy="1143000"/>
          </a:xfrm>
        </p:spPr>
        <p:txBody>
          <a:bodyPr>
            <a:normAutofit/>
          </a:bodyPr>
          <a:lstStyle/>
          <a:p>
            <a:r>
              <a:rPr lang="en-US" sz="3600"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a typeface="+mn-ea"/>
                <a:cs typeface="+mn-cs"/>
              </a:rPr>
              <a:t>*Sensors:</a:t>
            </a:r>
            <a:endParaRPr lang="ar-SA" sz="3600"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a typeface="+mn-ea"/>
              <a:cs typeface="+mn-cs"/>
            </a:endParaRPr>
          </a:p>
        </p:txBody>
      </p:sp>
      <p:pic>
        <p:nvPicPr>
          <p:cNvPr id="3" name="Picture 2" descr="Share2014-12-16-ca2c6e7a13a115729729a7f04f4fd2fe0cce7c7fe8f8d92d3f761ef61642bf2d-Picture.jpg"/>
          <p:cNvPicPr>
            <a:picLocks noChangeAspect="1"/>
          </p:cNvPicPr>
          <p:nvPr/>
        </p:nvPicPr>
        <p:blipFill>
          <a:blip r:embed="rId3"/>
          <a:stretch>
            <a:fillRect/>
          </a:stretch>
        </p:blipFill>
        <p:spPr>
          <a:xfrm>
            <a:off x="0" y="1357298"/>
            <a:ext cx="8072462" cy="5500702"/>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Circuit: </a:t>
            </a:r>
            <a:endParaRPr lang="ar-SA" dirty="0"/>
          </a:p>
        </p:txBody>
      </p:sp>
      <p:pic>
        <p:nvPicPr>
          <p:cNvPr id="3" name="Picture 2" descr="Untitled.jpg"/>
          <p:cNvPicPr>
            <a:picLocks noChangeAspect="1"/>
          </p:cNvPicPr>
          <p:nvPr/>
        </p:nvPicPr>
        <p:blipFill>
          <a:blip r:embed="rId2"/>
          <a:stretch>
            <a:fillRect/>
          </a:stretch>
        </p:blipFill>
        <p:spPr>
          <a:xfrm>
            <a:off x="0" y="1591726"/>
            <a:ext cx="8143900" cy="5266274"/>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7242048" cy="1143000"/>
          </a:xfrm>
        </p:spPr>
        <p:txBody>
          <a:bodyPr/>
          <a:lstStyle/>
          <a:p>
            <a:r>
              <a:rPr lang="en-US" dirty="0" smtClean="0"/>
              <a:t>EXPERIMENT AND CALCULATION</a:t>
            </a:r>
            <a:endParaRPr lang="ar-SA" dirty="0"/>
          </a:p>
        </p:txBody>
      </p:sp>
      <p:sp>
        <p:nvSpPr>
          <p:cNvPr id="3" name="Rectangle 2"/>
          <p:cNvSpPr/>
          <p:nvPr/>
        </p:nvSpPr>
        <p:spPr>
          <a:xfrm>
            <a:off x="0" y="1643050"/>
            <a:ext cx="8072493" cy="5016758"/>
          </a:xfrm>
          <a:prstGeom prst="rect">
            <a:avLst/>
          </a:prstGeom>
          <a:noFill/>
        </p:spPr>
        <p:txBody>
          <a:bodyPr wrap="square" lIns="91440" tIns="45720" rIns="91440" bIns="45720">
            <a:spAutoFit/>
          </a:bodyPr>
          <a:lstStyle/>
          <a:p>
            <a:pPr algn="l"/>
            <a:r>
              <a:rPr lang="en-US" sz="3200" b="1" dirty="0"/>
              <a:t>This experiment is to measure</a:t>
            </a:r>
          </a:p>
          <a:p>
            <a:pPr algn="l"/>
            <a:r>
              <a:rPr lang="en-US" sz="3200" b="1" dirty="0"/>
              <a:t> </a:t>
            </a:r>
          </a:p>
          <a:p>
            <a:pPr algn="l"/>
            <a:r>
              <a:rPr lang="en-US" sz="3200" b="1" dirty="0"/>
              <a:t>1-thermal conductivity (k).</a:t>
            </a:r>
          </a:p>
          <a:p>
            <a:pPr algn="l"/>
            <a:endParaRPr lang="en-US" sz="3200" b="1" dirty="0"/>
          </a:p>
          <a:p>
            <a:pPr algn="l"/>
            <a:endParaRPr lang="en-US" sz="3200" b="1" dirty="0"/>
          </a:p>
          <a:p>
            <a:pPr algn="l"/>
            <a:r>
              <a:rPr lang="en-US" sz="3200" b="1" dirty="0"/>
              <a:t>2- thermal resistance (R-value).</a:t>
            </a:r>
          </a:p>
          <a:p>
            <a:pPr algn="l"/>
            <a:endParaRPr lang="en-US" sz="3200" b="1" dirty="0"/>
          </a:p>
          <a:p>
            <a:pPr algn="l"/>
            <a:endParaRPr lang="en-US" sz="3200" b="1" dirty="0"/>
          </a:p>
          <a:p>
            <a:pPr algn="l"/>
            <a:r>
              <a:rPr lang="en-US" sz="3200" b="1" dirty="0"/>
              <a:t>3-over all heat transfer coefficient (U-value).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357166"/>
            <a:ext cx="7242048" cy="820122"/>
          </a:xfrm>
        </p:spPr>
        <p:txBody>
          <a:bodyPr/>
          <a:lstStyle/>
          <a:p>
            <a:r>
              <a:rPr lang="en-US" dirty="0" smtClean="0"/>
              <a:t>PROCEDURE:</a:t>
            </a:r>
            <a:endParaRPr lang="ar-SA" dirty="0"/>
          </a:p>
        </p:txBody>
      </p:sp>
      <p:pic>
        <p:nvPicPr>
          <p:cNvPr id="3" name="Picture 2" descr="WP_20141221_003.jpg"/>
          <p:cNvPicPr>
            <a:picLocks noChangeAspect="1"/>
          </p:cNvPicPr>
          <p:nvPr/>
        </p:nvPicPr>
        <p:blipFill>
          <a:blip r:embed="rId2" cstate="print"/>
          <a:stretch>
            <a:fillRect/>
          </a:stretch>
        </p:blipFill>
        <p:spPr>
          <a:xfrm>
            <a:off x="1" y="1428736"/>
            <a:ext cx="8143900" cy="5429264"/>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P_20141221_006.jpg"/>
          <p:cNvPicPr>
            <a:picLocks noChangeAspect="1"/>
          </p:cNvPicPr>
          <p:nvPr/>
        </p:nvPicPr>
        <p:blipFill>
          <a:blip r:embed="rId2" cstate="print"/>
          <a:stretch>
            <a:fillRect/>
          </a:stretch>
        </p:blipFill>
        <p:spPr>
          <a:xfrm>
            <a:off x="0" y="0"/>
            <a:ext cx="8143900" cy="6857999"/>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re2014-12-16-da921b4bec7cffe22bb61ff3a839200856563b4521dc000657ed5f32c3b1fb9a-Picture.jpg"/>
          <p:cNvPicPr>
            <a:picLocks noChangeAspect="1"/>
          </p:cNvPicPr>
          <p:nvPr/>
        </p:nvPicPr>
        <p:blipFill>
          <a:blip r:embed="rId2"/>
          <a:stretch>
            <a:fillRect/>
          </a:stretch>
        </p:blipFill>
        <p:spPr>
          <a:xfrm>
            <a:off x="0" y="0"/>
            <a:ext cx="8143900" cy="68580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P_20141221_005.jpg"/>
          <p:cNvPicPr>
            <a:picLocks noChangeAspect="1"/>
          </p:cNvPicPr>
          <p:nvPr/>
        </p:nvPicPr>
        <p:blipFill>
          <a:blip r:embed="rId2" cstate="print"/>
          <a:stretch>
            <a:fillRect/>
          </a:stretch>
        </p:blipFill>
        <p:spPr>
          <a:xfrm>
            <a:off x="0" y="0"/>
            <a:ext cx="8143900" cy="685799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Conduction</a:t>
            </a:r>
            <a:r>
              <a:rPr lang="en-US" dirty="0" smtClean="0"/>
              <a:t> </a:t>
            </a:r>
            <a:br>
              <a:rPr lang="en-US" dirty="0" smtClean="0"/>
            </a:br>
            <a:endParaRPr lang="en-US" dirty="0"/>
          </a:p>
        </p:txBody>
      </p:sp>
      <p:sp>
        <p:nvSpPr>
          <p:cNvPr id="7" name="Text Placeholder 6"/>
          <p:cNvSpPr>
            <a:spLocks noGrp="1"/>
          </p:cNvSpPr>
          <p:nvPr>
            <p:ph type="body" idx="2"/>
          </p:nvPr>
        </p:nvSpPr>
        <p:spPr/>
        <p:txBody>
          <a:bodyPr>
            <a:normAutofit/>
          </a:bodyPr>
          <a:lstStyle/>
          <a:p>
            <a:pPr algn="l"/>
            <a:r>
              <a:rPr lang="en-US" sz="2400" i="1" dirty="0"/>
              <a:t>can occur in a solid, liquid, and gas</a:t>
            </a:r>
          </a:p>
        </p:txBody>
      </p:sp>
      <p:sp>
        <p:nvSpPr>
          <p:cNvPr id="6" name="Content Placeholder 5"/>
          <p:cNvSpPr>
            <a:spLocks noGrp="1"/>
          </p:cNvSpPr>
          <p:nvPr>
            <p:ph sz="half" idx="1"/>
          </p:nvPr>
        </p:nvSpPr>
        <p:spPr/>
        <p:txBody>
          <a:bodyPr>
            <a:normAutofit/>
          </a:bodyPr>
          <a:lstStyle/>
          <a:p>
            <a:pPr marL="0" indent="0" algn="l">
              <a:buNone/>
            </a:pPr>
            <a:endParaRPr lang="en-US" sz="2000" dirty="0"/>
          </a:p>
          <a:p>
            <a:pPr algn="l" rtl="0"/>
            <a:r>
              <a:rPr lang="en-US" sz="2000" b="1" i="1" dirty="0" smtClean="0"/>
              <a:t>In </a:t>
            </a:r>
            <a:r>
              <a:rPr lang="en-US" sz="2000" b="1" i="1" dirty="0"/>
              <a:t>solids energy transfer </a:t>
            </a:r>
            <a:r>
              <a:rPr lang="en-US" sz="2000" b="1" i="1" dirty="0" smtClean="0"/>
              <a:t>occurs </a:t>
            </a:r>
            <a:r>
              <a:rPr lang="en-US" sz="2000" b="1" i="1" dirty="0"/>
              <a:t>by lattice vibration and </a:t>
            </a:r>
            <a:r>
              <a:rPr lang="en-US" sz="2000" b="1" i="1" dirty="0" smtClean="0"/>
              <a:t>(or) </a:t>
            </a:r>
            <a:r>
              <a:rPr lang="en-US" sz="2000" b="1" i="1" dirty="0"/>
              <a:t>free </a:t>
            </a:r>
            <a:r>
              <a:rPr lang="en-US" sz="2000" b="1" i="1" dirty="0" smtClean="0"/>
              <a:t>electrons.</a:t>
            </a:r>
          </a:p>
          <a:p>
            <a:pPr algn="r" rtl="0"/>
            <a:endParaRPr lang="en-US" sz="2000" b="1" dirty="0" smtClean="0"/>
          </a:p>
          <a:p>
            <a:pPr algn="l"/>
            <a:endParaRPr lang="en-US" sz="2000" b="1" dirty="0"/>
          </a:p>
          <a:p>
            <a:pPr algn="l"/>
            <a:endParaRPr lang="en-US" sz="2000" b="1" dirty="0"/>
          </a:p>
          <a:p>
            <a:pPr algn="l" rtl="0"/>
            <a:r>
              <a:rPr lang="en-US" sz="2000" b="1" i="1" dirty="0" smtClean="0"/>
              <a:t>In </a:t>
            </a:r>
            <a:r>
              <a:rPr lang="en-US" sz="2000" b="1" i="1" dirty="0"/>
              <a:t>liquid or gas, the transfer of energy occurs by </a:t>
            </a:r>
            <a:r>
              <a:rPr lang="en-US" sz="2000" b="1" i="1" dirty="0" smtClean="0"/>
              <a:t>molecules but it </a:t>
            </a:r>
            <a:r>
              <a:rPr lang="en-US" sz="2000" b="1" i="1" dirty="0"/>
              <a:t>should be </a:t>
            </a:r>
            <a:r>
              <a:rPr lang="en-US" sz="2000" b="1" i="1" dirty="0" smtClean="0"/>
              <a:t>noted </a:t>
            </a:r>
            <a:r>
              <a:rPr lang="en-US" sz="2000" b="1" i="1" dirty="0"/>
              <a:t>other modes of energy transfer are also </a:t>
            </a:r>
            <a:r>
              <a:rPr lang="en-US" sz="2000" b="1" i="1" dirty="0" smtClean="0"/>
              <a:t>possible.</a:t>
            </a:r>
          </a:p>
          <a:p>
            <a:pPr marL="0" indent="0">
              <a:buNone/>
            </a:pPr>
            <a:endParaRPr lang="en-US" sz="2000" dirty="0"/>
          </a:p>
        </p:txBody>
      </p:sp>
    </p:spTree>
    <p:extLst>
      <p:ext uri="{BB962C8B-B14F-4D97-AF65-F5344CB8AC3E}">
        <p14:creationId xmlns="" xmlns:p14="http://schemas.microsoft.com/office/powerpoint/2010/main" val="29235733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P_20141221_008.jpg"/>
          <p:cNvPicPr>
            <a:picLocks noChangeAspect="1"/>
          </p:cNvPicPr>
          <p:nvPr/>
        </p:nvPicPr>
        <p:blipFill>
          <a:blip r:embed="rId2" cstate="print"/>
          <a:stretch>
            <a:fillRect/>
          </a:stretch>
        </p:blipFill>
        <p:spPr>
          <a:xfrm>
            <a:off x="0" y="0"/>
            <a:ext cx="8143899" cy="68580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P_20141221_015.jpg"/>
          <p:cNvPicPr>
            <a:picLocks noChangeAspect="1"/>
          </p:cNvPicPr>
          <p:nvPr/>
        </p:nvPicPr>
        <p:blipFill>
          <a:blip r:embed="rId2" cstate="print"/>
          <a:stretch>
            <a:fillRect/>
          </a:stretch>
        </p:blipFill>
        <p:spPr>
          <a:xfrm>
            <a:off x="0" y="0"/>
            <a:ext cx="8143900" cy="6857999"/>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0884702_10152994796278336_113818528_n.jpg"/>
          <p:cNvPicPr>
            <a:picLocks noChangeAspect="1"/>
          </p:cNvPicPr>
          <p:nvPr/>
        </p:nvPicPr>
        <p:blipFill>
          <a:blip r:embed="rId2"/>
          <a:stretch>
            <a:fillRect/>
          </a:stretch>
        </p:blipFill>
        <p:spPr>
          <a:xfrm>
            <a:off x="0" y="0"/>
            <a:ext cx="8143900" cy="68580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 y="2071679"/>
          <a:ext cx="8143903" cy="4786320"/>
        </p:xfrm>
        <a:graphic>
          <a:graphicData uri="http://schemas.openxmlformats.org/drawingml/2006/table">
            <a:tbl>
              <a:tblPr rtl="1" firstRow="1" bandRow="1">
                <a:tableStyleId>{5C22544A-7EE6-4342-B048-85BDC9FD1C3A}</a:tableStyleId>
              </a:tblPr>
              <a:tblGrid>
                <a:gridCol w="1628781"/>
                <a:gridCol w="1628781"/>
                <a:gridCol w="1632266"/>
                <a:gridCol w="1625294"/>
                <a:gridCol w="1628781"/>
              </a:tblGrid>
              <a:tr h="957264">
                <a:tc>
                  <a:txBody>
                    <a:bodyPr/>
                    <a:lstStyle/>
                    <a:p>
                      <a:pPr algn="l" rtl="1"/>
                      <a:r>
                        <a:rPr lang="ar-JO" dirty="0" smtClean="0"/>
                        <a:t>كودة</a:t>
                      </a:r>
                      <a:r>
                        <a:rPr lang="ar-JO" baseline="0" dirty="0" smtClean="0"/>
                        <a:t> المباني الموفرة للطاقة</a:t>
                      </a:r>
                      <a:endParaRPr lang="ar-SA" dirty="0"/>
                    </a:p>
                  </a:txBody>
                  <a:tcPr/>
                </a:tc>
                <a:tc>
                  <a:txBody>
                    <a:bodyPr/>
                    <a:lstStyle/>
                    <a:p>
                      <a:pPr algn="l" rtl="1"/>
                      <a:r>
                        <a:rPr lang="en-US" baseline="0" dirty="0" smtClean="0"/>
                        <a:t>K(Thermal Conductivity) </a:t>
                      </a:r>
                    </a:p>
                    <a:p>
                      <a:pPr algn="l" rtl="1"/>
                      <a:r>
                        <a:rPr lang="en-US" baseline="0" dirty="0" smtClean="0"/>
                        <a:t>w/</a:t>
                      </a:r>
                      <a:r>
                        <a:rPr lang="en-US" baseline="0" dirty="0" err="1" smtClean="0"/>
                        <a:t>m.k</a:t>
                      </a:r>
                      <a:endParaRPr lang="ar-SA" dirty="0"/>
                    </a:p>
                  </a:txBody>
                  <a:tcPr/>
                </a:tc>
                <a:tc>
                  <a:txBody>
                    <a:bodyPr/>
                    <a:lstStyle/>
                    <a:p>
                      <a:pPr algn="l" rtl="1"/>
                      <a:r>
                        <a:rPr lang="en-US" dirty="0" smtClean="0"/>
                        <a:t>Temperature On</a:t>
                      </a:r>
                      <a:r>
                        <a:rPr lang="en-US" baseline="0" dirty="0" smtClean="0"/>
                        <a:t> </a:t>
                      </a:r>
                      <a:r>
                        <a:rPr lang="en-US" dirty="0" smtClean="0"/>
                        <a:t>Inlet</a:t>
                      </a:r>
                      <a:r>
                        <a:rPr lang="en-US" baseline="0" dirty="0" smtClean="0"/>
                        <a:t> Surface </a:t>
                      </a:r>
                      <a:endParaRPr lang="ar-SA" dirty="0"/>
                    </a:p>
                  </a:txBody>
                  <a:tcPr/>
                </a:tc>
                <a:tc>
                  <a:txBody>
                    <a:bodyPr/>
                    <a:lstStyle/>
                    <a:p>
                      <a:pPr algn="l" rtl="1"/>
                      <a:r>
                        <a:rPr lang="en-US" dirty="0" smtClean="0"/>
                        <a:t>Temperature on Out</a:t>
                      </a:r>
                      <a:r>
                        <a:rPr lang="en-US" baseline="0" dirty="0" smtClean="0"/>
                        <a:t> Surface </a:t>
                      </a:r>
                      <a:endParaRPr lang="ar-SA" dirty="0"/>
                    </a:p>
                  </a:txBody>
                  <a:tcPr/>
                </a:tc>
                <a:tc>
                  <a:txBody>
                    <a:bodyPr/>
                    <a:lstStyle/>
                    <a:p>
                      <a:pPr algn="l" rtl="1"/>
                      <a:r>
                        <a:rPr lang="en-US" dirty="0" smtClean="0"/>
                        <a:t>Material</a:t>
                      </a:r>
                      <a:r>
                        <a:rPr lang="en-US" baseline="0" dirty="0" smtClean="0"/>
                        <a:t> Type</a:t>
                      </a:r>
                      <a:endParaRPr lang="ar-SA" dirty="0"/>
                    </a:p>
                  </a:txBody>
                  <a:tcPr/>
                </a:tc>
              </a:tr>
              <a:tr h="957264">
                <a:tc>
                  <a:txBody>
                    <a:bodyPr/>
                    <a:lstStyle/>
                    <a:p>
                      <a:pPr algn="l" rtl="1"/>
                      <a:endParaRPr lang="ar-SA" dirty="0"/>
                    </a:p>
                  </a:txBody>
                  <a:tcPr/>
                </a:tc>
                <a:tc>
                  <a:txBody>
                    <a:bodyPr/>
                    <a:lstStyle/>
                    <a:p>
                      <a:pPr algn="l" rtl="1"/>
                      <a:r>
                        <a:rPr lang="en-US" dirty="0" smtClean="0"/>
                        <a:t>1.115</a:t>
                      </a:r>
                      <a:endParaRPr lang="ar-SA" dirty="0"/>
                    </a:p>
                  </a:txBody>
                  <a:tcPr/>
                </a:tc>
                <a:tc>
                  <a:txBody>
                    <a:bodyPr/>
                    <a:lstStyle/>
                    <a:p>
                      <a:pPr algn="l" rtl="1"/>
                      <a:r>
                        <a:rPr lang="en-US" dirty="0" smtClean="0"/>
                        <a:t>19</a:t>
                      </a:r>
                      <a:endParaRPr lang="ar-SA" dirty="0"/>
                    </a:p>
                  </a:txBody>
                  <a:tcPr/>
                </a:tc>
                <a:tc>
                  <a:txBody>
                    <a:bodyPr/>
                    <a:lstStyle/>
                    <a:p>
                      <a:pPr algn="l" rtl="1"/>
                      <a:r>
                        <a:rPr lang="en-US" dirty="0" smtClean="0"/>
                        <a:t>28</a:t>
                      </a:r>
                      <a:endParaRPr lang="ar-SA" dirty="0"/>
                    </a:p>
                  </a:txBody>
                  <a:tcPr/>
                </a:tc>
                <a:tc>
                  <a:txBody>
                    <a:bodyPr/>
                    <a:lstStyle/>
                    <a:p>
                      <a:pPr algn="l" rtl="1"/>
                      <a:r>
                        <a:rPr lang="ar-JO" dirty="0" smtClean="0"/>
                        <a:t>حجر</a:t>
                      </a:r>
                      <a:r>
                        <a:rPr lang="ar-JO" baseline="0" dirty="0" smtClean="0"/>
                        <a:t> دير جرير</a:t>
                      </a:r>
                      <a:endParaRPr lang="ar-SA" dirty="0"/>
                    </a:p>
                  </a:txBody>
                  <a:tcPr/>
                </a:tc>
              </a:tr>
              <a:tr h="957264">
                <a:tc>
                  <a:txBody>
                    <a:bodyPr/>
                    <a:lstStyle/>
                    <a:p>
                      <a:pPr algn="l" rtl="1"/>
                      <a:r>
                        <a:rPr lang="en-US" dirty="0" smtClean="0"/>
                        <a:t>1.2</a:t>
                      </a:r>
                      <a:endParaRPr lang="ar-SA" dirty="0"/>
                    </a:p>
                  </a:txBody>
                  <a:tcPr/>
                </a:tc>
                <a:tc>
                  <a:txBody>
                    <a:bodyPr/>
                    <a:lstStyle/>
                    <a:p>
                      <a:pPr algn="l" rtl="1"/>
                      <a:r>
                        <a:rPr lang="en-US" dirty="0" smtClean="0"/>
                        <a:t>1.31</a:t>
                      </a:r>
                      <a:endParaRPr lang="ar-SA" dirty="0"/>
                    </a:p>
                  </a:txBody>
                  <a:tcPr/>
                </a:tc>
                <a:tc>
                  <a:txBody>
                    <a:bodyPr/>
                    <a:lstStyle/>
                    <a:p>
                      <a:pPr algn="l" rtl="1"/>
                      <a:r>
                        <a:rPr lang="en-US" dirty="0" smtClean="0"/>
                        <a:t>21</a:t>
                      </a:r>
                      <a:endParaRPr lang="ar-SA" dirty="0"/>
                    </a:p>
                  </a:txBody>
                  <a:tcPr/>
                </a:tc>
                <a:tc>
                  <a:txBody>
                    <a:bodyPr/>
                    <a:lstStyle/>
                    <a:p>
                      <a:pPr algn="l" rtl="1"/>
                      <a:r>
                        <a:rPr lang="en-US" dirty="0" smtClean="0"/>
                        <a:t>27</a:t>
                      </a:r>
                      <a:endParaRPr lang="ar-SA" dirty="0"/>
                    </a:p>
                  </a:txBody>
                  <a:tcPr/>
                </a:tc>
                <a:tc>
                  <a:txBody>
                    <a:bodyPr/>
                    <a:lstStyle/>
                    <a:p>
                      <a:pPr algn="l" rtl="1"/>
                      <a:r>
                        <a:rPr lang="ar-JO" dirty="0" smtClean="0"/>
                        <a:t>طوب</a:t>
                      </a:r>
                      <a:r>
                        <a:rPr lang="ar-JO" baseline="0" dirty="0" smtClean="0"/>
                        <a:t> اسمنتي مصمت</a:t>
                      </a:r>
                      <a:endParaRPr lang="ar-SA" dirty="0"/>
                    </a:p>
                  </a:txBody>
                  <a:tcPr/>
                </a:tc>
              </a:tr>
              <a:tr h="957264">
                <a:tc>
                  <a:txBody>
                    <a:bodyPr/>
                    <a:lstStyle/>
                    <a:p>
                      <a:pPr algn="l" rtl="1"/>
                      <a:r>
                        <a:rPr lang="en-US" dirty="0" smtClean="0"/>
                        <a:t>1.4</a:t>
                      </a:r>
                      <a:endParaRPr lang="ar-SA" dirty="0"/>
                    </a:p>
                  </a:txBody>
                  <a:tcPr/>
                </a:tc>
                <a:tc>
                  <a:txBody>
                    <a:bodyPr/>
                    <a:lstStyle/>
                    <a:p>
                      <a:pPr algn="l" rtl="1"/>
                      <a:r>
                        <a:rPr lang="en-US" dirty="0" smtClean="0"/>
                        <a:t>1.302</a:t>
                      </a:r>
                      <a:endParaRPr lang="ar-SA" dirty="0"/>
                    </a:p>
                  </a:txBody>
                  <a:tcPr/>
                </a:tc>
                <a:tc>
                  <a:txBody>
                    <a:bodyPr/>
                    <a:lstStyle/>
                    <a:p>
                      <a:pPr algn="l" rtl="1"/>
                      <a:r>
                        <a:rPr lang="en-US" dirty="0" smtClean="0"/>
                        <a:t>19</a:t>
                      </a:r>
                      <a:endParaRPr lang="ar-SA" dirty="0"/>
                    </a:p>
                  </a:txBody>
                  <a:tcPr/>
                </a:tc>
                <a:tc>
                  <a:txBody>
                    <a:bodyPr/>
                    <a:lstStyle/>
                    <a:p>
                      <a:pPr algn="l" rtl="1"/>
                      <a:r>
                        <a:rPr lang="en-US" dirty="0" smtClean="0"/>
                        <a:t>27</a:t>
                      </a:r>
                      <a:endParaRPr lang="ar-SA" dirty="0"/>
                    </a:p>
                  </a:txBody>
                  <a:tcPr/>
                </a:tc>
                <a:tc>
                  <a:txBody>
                    <a:bodyPr/>
                    <a:lstStyle/>
                    <a:p>
                      <a:pPr algn="l" rtl="1"/>
                      <a:r>
                        <a:rPr lang="ar-JO" dirty="0" smtClean="0"/>
                        <a:t>بلاط</a:t>
                      </a:r>
                      <a:r>
                        <a:rPr lang="ar-JO" baseline="0" dirty="0" smtClean="0"/>
                        <a:t> اسمنتي (بلدي)</a:t>
                      </a:r>
                      <a:endParaRPr lang="ar-SA" dirty="0"/>
                    </a:p>
                  </a:txBody>
                  <a:tcPr/>
                </a:tc>
              </a:tr>
              <a:tr h="957264">
                <a:tc>
                  <a:txBody>
                    <a:bodyPr/>
                    <a:lstStyle/>
                    <a:p>
                      <a:pPr algn="l" rtl="1"/>
                      <a:endParaRPr lang="ar-SA" dirty="0"/>
                    </a:p>
                  </a:txBody>
                  <a:tcPr/>
                </a:tc>
                <a:tc>
                  <a:txBody>
                    <a:bodyPr/>
                    <a:lstStyle/>
                    <a:p>
                      <a:pPr algn="l" rtl="1"/>
                      <a:r>
                        <a:rPr lang="en-US" dirty="0" smtClean="0"/>
                        <a:t>1.309</a:t>
                      </a:r>
                      <a:endParaRPr lang="ar-SA" dirty="0"/>
                    </a:p>
                  </a:txBody>
                  <a:tcPr/>
                </a:tc>
                <a:tc>
                  <a:txBody>
                    <a:bodyPr/>
                    <a:lstStyle/>
                    <a:p>
                      <a:pPr algn="l" rtl="1"/>
                      <a:r>
                        <a:rPr lang="en-US" dirty="0" smtClean="0"/>
                        <a:t>26</a:t>
                      </a:r>
                      <a:endParaRPr lang="ar-SA" dirty="0"/>
                    </a:p>
                  </a:txBody>
                  <a:tcPr/>
                </a:tc>
                <a:tc>
                  <a:txBody>
                    <a:bodyPr/>
                    <a:lstStyle/>
                    <a:p>
                      <a:pPr algn="l" rtl="1"/>
                      <a:r>
                        <a:rPr lang="en-US" dirty="0" smtClean="0"/>
                        <a:t>33</a:t>
                      </a:r>
                      <a:endParaRPr lang="ar-SA" dirty="0"/>
                    </a:p>
                  </a:txBody>
                  <a:tcPr/>
                </a:tc>
                <a:tc>
                  <a:txBody>
                    <a:bodyPr/>
                    <a:lstStyle/>
                    <a:p>
                      <a:pPr algn="l" rtl="1"/>
                      <a:r>
                        <a:rPr lang="ar-JO" dirty="0" smtClean="0"/>
                        <a:t>حجر جولاني</a:t>
                      </a:r>
                      <a:endParaRPr lang="ar-SA" dirty="0"/>
                    </a:p>
                  </a:txBody>
                  <a:tcPr/>
                </a:tc>
              </a:tr>
            </a:tbl>
          </a:graphicData>
        </a:graphic>
      </p:graphicFrame>
      <p:sp>
        <p:nvSpPr>
          <p:cNvPr id="4" name="TextBox 3"/>
          <p:cNvSpPr txBox="1"/>
          <p:nvPr/>
        </p:nvSpPr>
        <p:spPr>
          <a:xfrm>
            <a:off x="214282" y="428604"/>
            <a:ext cx="7929618" cy="1569660"/>
          </a:xfrm>
          <a:prstGeom prst="rect">
            <a:avLst/>
          </a:prstGeom>
          <a:noFill/>
        </p:spPr>
        <p:txBody>
          <a:bodyPr wrap="square" rtlCol="1">
            <a:spAutoFit/>
          </a:bodyPr>
          <a:lstStyle/>
          <a:p>
            <a:pPr algn="l"/>
            <a:r>
              <a:rPr lang="en-US" sz="3200" b="1" dirty="0" smtClean="0"/>
              <a:t>After 30 Min At Temperature 75c For </a:t>
            </a:r>
            <a:r>
              <a:rPr lang="en-US" sz="3200" b="1" dirty="0" smtClean="0"/>
              <a:t>four </a:t>
            </a:r>
            <a:r>
              <a:rPr lang="en-US" sz="3200" b="1" dirty="0" smtClean="0"/>
              <a:t>Types Of Construction Materials </a:t>
            </a:r>
          </a:p>
          <a:p>
            <a:pPr algn="l"/>
            <a:r>
              <a:rPr lang="en-US" sz="3200" b="1" dirty="0" smtClean="0"/>
              <a:t>We Find The Following Results:</a:t>
            </a:r>
            <a:endParaRPr lang="ar-SA" sz="32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3286148" cy="1143000"/>
          </a:xfrm>
        </p:spPr>
        <p:txBody>
          <a:bodyPr/>
          <a:lstStyle/>
          <a:p>
            <a:r>
              <a:rPr lang="en-US" dirty="0" smtClean="0"/>
              <a:t>Thank You</a:t>
            </a:r>
            <a:endParaRPr lang="ar-SA" dirty="0"/>
          </a:p>
        </p:txBody>
      </p:sp>
      <p:pic>
        <p:nvPicPr>
          <p:cNvPr id="11" name="Content Placeholder 10" descr="WP_20141221_026.jpg"/>
          <p:cNvPicPr>
            <a:picLocks noGrp="1" noChangeAspect="1"/>
          </p:cNvPicPr>
          <p:nvPr>
            <p:ph idx="1"/>
          </p:nvPr>
        </p:nvPicPr>
        <p:blipFill>
          <a:blip r:embed="rId2"/>
          <a:stretch>
            <a:fillRect/>
          </a:stretch>
        </p:blipFill>
        <p:spPr>
          <a:xfrm>
            <a:off x="0" y="1285860"/>
            <a:ext cx="8143900" cy="557214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Convection </a:t>
            </a:r>
            <a:br>
              <a:rPr lang="en-US" sz="4000" dirty="0" smtClean="0"/>
            </a:br>
            <a:endParaRPr lang="en-US" sz="4000" dirty="0"/>
          </a:p>
        </p:txBody>
      </p:sp>
      <p:sp>
        <p:nvSpPr>
          <p:cNvPr id="3" name="Text Placeholder 2"/>
          <p:cNvSpPr>
            <a:spLocks noGrp="1"/>
          </p:cNvSpPr>
          <p:nvPr>
            <p:ph type="body" idx="2"/>
          </p:nvPr>
        </p:nvSpPr>
        <p:spPr/>
        <p:txBody>
          <a:bodyPr/>
          <a:lstStyle/>
          <a:p>
            <a:r>
              <a:rPr lang="en-US" sz="3200" b="1" i="1" dirty="0"/>
              <a:t>It occurs only in fluids</a:t>
            </a:r>
          </a:p>
          <a:p>
            <a:endParaRPr lang="en-US" dirty="0"/>
          </a:p>
        </p:txBody>
      </p:sp>
      <p:sp>
        <p:nvSpPr>
          <p:cNvPr id="4" name="Content Placeholder 3"/>
          <p:cNvSpPr>
            <a:spLocks noGrp="1"/>
          </p:cNvSpPr>
          <p:nvPr>
            <p:ph sz="half" idx="1"/>
          </p:nvPr>
        </p:nvSpPr>
        <p:spPr>
          <a:xfrm>
            <a:off x="357158" y="2143116"/>
            <a:ext cx="7786742" cy="4371752"/>
          </a:xfrm>
        </p:spPr>
        <p:txBody>
          <a:bodyPr>
            <a:normAutofit/>
          </a:bodyPr>
          <a:lstStyle/>
          <a:p>
            <a:pPr algn="l" rtl="0"/>
            <a:r>
              <a:rPr lang="en-US" sz="2000" b="1" i="1" dirty="0"/>
              <a:t>When a fluid flows over a body that is at different temperature </a:t>
            </a:r>
            <a:r>
              <a:rPr lang="en-US" sz="2000" b="1" i="1" dirty="0" smtClean="0"/>
              <a:t>.</a:t>
            </a:r>
          </a:p>
          <a:p>
            <a:pPr algn="l" rtl="0"/>
            <a:endParaRPr lang="en-US" sz="2000" b="1" i="1" dirty="0" smtClean="0"/>
          </a:p>
          <a:p>
            <a:pPr algn="l" rtl="0"/>
            <a:r>
              <a:rPr lang="en-US" sz="2000" b="1" i="1" dirty="0"/>
              <a:t>I</a:t>
            </a:r>
            <a:r>
              <a:rPr lang="en-US" sz="2000" b="1" i="1" dirty="0" smtClean="0"/>
              <a:t>f </a:t>
            </a:r>
            <a:r>
              <a:rPr lang="en-US" sz="2000" b="1" i="1" dirty="0"/>
              <a:t>two different temperatures are mixed </a:t>
            </a:r>
            <a:r>
              <a:rPr lang="en-US" sz="2000" b="1" i="1" dirty="0" smtClean="0"/>
              <a:t>together . </a:t>
            </a:r>
            <a:endParaRPr lang="en-US" sz="2000" b="1" i="1" dirty="0"/>
          </a:p>
          <a:p>
            <a:pPr algn="l" rtl="0"/>
            <a:endParaRPr lang="en-US" sz="2000" b="1" i="1" dirty="0" smtClean="0"/>
          </a:p>
          <a:p>
            <a:pPr algn="l" rtl="0"/>
            <a:r>
              <a:rPr lang="en-US" sz="2000" b="1" i="1" dirty="0" smtClean="0"/>
              <a:t>The </a:t>
            </a:r>
            <a:r>
              <a:rPr lang="en-US" sz="2000" b="1" i="1" dirty="0"/>
              <a:t>fluid particles themselves move and thus carry energy from high temperature level to a low temperature </a:t>
            </a:r>
            <a:r>
              <a:rPr lang="en-US" sz="2000" b="1" i="1" dirty="0" smtClean="0"/>
              <a:t>level .</a:t>
            </a:r>
          </a:p>
          <a:p>
            <a:pPr algn="l" rtl="0"/>
            <a:endParaRPr lang="en-US" sz="2000" b="1" i="1" dirty="0"/>
          </a:p>
          <a:p>
            <a:pPr algn="l" rtl="0"/>
            <a:r>
              <a:rPr lang="en-US" sz="2000" b="1" i="1" dirty="0" smtClean="0"/>
              <a:t>Depends </a:t>
            </a:r>
            <a:r>
              <a:rPr lang="en-US" sz="2000" b="1" i="1" dirty="0"/>
              <a:t>on the relative magnitude of the </a:t>
            </a:r>
            <a:r>
              <a:rPr lang="en-US" sz="2000" b="1" i="1" dirty="0" smtClean="0"/>
              <a:t>temperatures </a:t>
            </a:r>
            <a:r>
              <a:rPr lang="en-US" sz="2000" b="1" i="1" dirty="0"/>
              <a:t>of the fluid and </a:t>
            </a:r>
            <a:r>
              <a:rPr lang="en-US" sz="2000" b="1" i="1" dirty="0" smtClean="0"/>
              <a:t>surface </a:t>
            </a:r>
            <a:r>
              <a:rPr lang="en-US" sz="2400" i="1" dirty="0" smtClean="0">
                <a:latin typeface="Abyssinica SIL" pitchFamily="2" charset="0"/>
              </a:rPr>
              <a:t>.</a:t>
            </a:r>
          </a:p>
          <a:p>
            <a:endParaRPr lang="en-US" sz="2400" i="1" dirty="0">
              <a:latin typeface="Abyssinica SIL" pitchFamily="2" charset="0"/>
            </a:endParaRPr>
          </a:p>
          <a:p>
            <a:endParaRPr lang="en-US" sz="2400" i="1" dirty="0" smtClean="0">
              <a:latin typeface="Abyssinica SIL" pitchFamily="2" charset="0"/>
            </a:endParaRPr>
          </a:p>
          <a:p>
            <a:endParaRPr lang="en-US" sz="2400" i="1" dirty="0">
              <a:latin typeface="Abyssinica SIL" pitchFamily="2" charset="0"/>
            </a:endParaRPr>
          </a:p>
        </p:txBody>
      </p:sp>
    </p:spTree>
    <p:extLst>
      <p:ext uri="{BB962C8B-B14F-4D97-AF65-F5344CB8AC3E}">
        <p14:creationId xmlns="" xmlns:p14="http://schemas.microsoft.com/office/powerpoint/2010/main" val="248684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Radiation </a:t>
            </a:r>
            <a:endParaRPr lang="en-US" sz="4000" dirty="0"/>
          </a:p>
        </p:txBody>
      </p:sp>
      <p:sp>
        <p:nvSpPr>
          <p:cNvPr id="4" name="Content Placeholder 3"/>
          <p:cNvSpPr>
            <a:spLocks noGrp="1"/>
          </p:cNvSpPr>
          <p:nvPr>
            <p:ph sz="half" idx="1"/>
          </p:nvPr>
        </p:nvSpPr>
        <p:spPr>
          <a:xfrm>
            <a:off x="457200" y="1600200"/>
            <a:ext cx="7239000" cy="4905152"/>
          </a:xfrm>
        </p:spPr>
        <p:txBody>
          <a:bodyPr>
            <a:normAutofit/>
          </a:bodyPr>
          <a:lstStyle/>
          <a:p>
            <a:pPr algn="l" rtl="0"/>
            <a:r>
              <a:rPr lang="en-US" sz="2000" b="1" i="1" dirty="0"/>
              <a:t> is a process in </a:t>
            </a:r>
            <a:r>
              <a:rPr lang="en-US" sz="2000" b="1" i="1" dirty="0" smtClean="0"/>
              <a:t>which</a:t>
            </a:r>
            <a:r>
              <a:rPr lang="en-US" sz="2000" b="1" i="1" dirty="0"/>
              <a:t> </a:t>
            </a:r>
            <a:r>
              <a:rPr lang="en-US" sz="2000" b="1" i="1" dirty="0" smtClean="0"/>
              <a:t>electromagnetic travel </a:t>
            </a:r>
            <a:r>
              <a:rPr lang="en-US" sz="2000" b="1" i="1" dirty="0"/>
              <a:t>through a </a:t>
            </a:r>
            <a:r>
              <a:rPr lang="en-US" sz="2000" b="1" i="1" dirty="0" smtClean="0"/>
              <a:t>vacuum or </a:t>
            </a:r>
            <a:r>
              <a:rPr lang="en-US" sz="2000" b="1" i="1" dirty="0"/>
              <a:t>through matter-containing </a:t>
            </a:r>
            <a:r>
              <a:rPr lang="en-US" sz="2000" b="1" i="1" dirty="0" smtClean="0"/>
              <a:t>media .</a:t>
            </a:r>
          </a:p>
          <a:p>
            <a:pPr algn="l" rtl="0"/>
            <a:endParaRPr lang="en-US" sz="2000" b="1" i="1" dirty="0"/>
          </a:p>
          <a:p>
            <a:pPr algn="l" rtl="0"/>
            <a:r>
              <a:rPr lang="en-US" sz="2000" b="1" i="1" dirty="0" smtClean="0"/>
              <a:t> </a:t>
            </a:r>
            <a:r>
              <a:rPr lang="en-US" sz="2000" b="1" i="1" dirty="0"/>
              <a:t>All bodies above the temperature 0 k emit radiation. </a:t>
            </a:r>
            <a:endParaRPr lang="en-US" sz="2000" b="1" i="1" dirty="0" smtClean="0"/>
          </a:p>
          <a:p>
            <a:pPr algn="l" rtl="0"/>
            <a:endParaRPr lang="en-US" sz="2000" b="1" i="1" dirty="0" smtClean="0"/>
          </a:p>
          <a:p>
            <a:pPr algn="l" rtl="0"/>
            <a:r>
              <a:rPr lang="en-US" sz="2000" b="1" i="1" dirty="0" smtClean="0"/>
              <a:t>Electromagnetic </a:t>
            </a:r>
            <a:r>
              <a:rPr lang="en-US" sz="2000" b="1" i="1" dirty="0"/>
              <a:t>waves travel at the speed of light and generally obey all laws of </a:t>
            </a:r>
            <a:r>
              <a:rPr lang="en-US" sz="2000" b="1" i="1" dirty="0" smtClean="0"/>
              <a:t>light</a:t>
            </a:r>
            <a:r>
              <a:rPr lang="ar-JO" sz="2400" i="1" dirty="0" smtClean="0">
                <a:latin typeface="Abyssinica SIL" pitchFamily="2" charset="0"/>
              </a:rPr>
              <a:t> </a:t>
            </a:r>
            <a:r>
              <a:rPr lang="en-US" sz="2400" i="1" dirty="0" smtClean="0">
                <a:latin typeface="Abyssinica SIL" pitchFamily="2" charset="0"/>
              </a:rPr>
              <a:t>.</a:t>
            </a:r>
          </a:p>
          <a:p>
            <a:endParaRPr lang="en-US" sz="2400" i="1" dirty="0">
              <a:latin typeface="Abyssinica SIL" pitchFamily="2" charset="0"/>
            </a:endParaRPr>
          </a:p>
        </p:txBody>
      </p:sp>
    </p:spTree>
    <p:extLst>
      <p:ext uri="{BB962C8B-B14F-4D97-AF65-F5344CB8AC3E}">
        <p14:creationId xmlns="" xmlns:p14="http://schemas.microsoft.com/office/powerpoint/2010/main" val="636364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GB" sz="4400" dirty="0"/>
              <a:t>FOURIER’S LAW AND ITS CONSEQUENCE </a:t>
            </a:r>
          </a:p>
        </p:txBody>
      </p:sp>
      <p:sp>
        <p:nvSpPr>
          <p:cNvPr id="4" name="مربع نص 3"/>
          <p:cNvSpPr txBox="1"/>
          <p:nvPr/>
        </p:nvSpPr>
        <p:spPr>
          <a:xfrm>
            <a:off x="428596" y="1447800"/>
            <a:ext cx="7643866" cy="3939540"/>
          </a:xfrm>
          <a:prstGeom prst="rect">
            <a:avLst/>
          </a:prstGeom>
          <a:noFill/>
        </p:spPr>
        <p:txBody>
          <a:bodyPr wrap="square" rtlCol="0">
            <a:spAutoFit/>
          </a:bodyPr>
          <a:lstStyle/>
          <a:p>
            <a:endParaRPr lang="en-GB" sz="3200" dirty="0" smtClean="0"/>
          </a:p>
          <a:p>
            <a:endParaRPr lang="en-GB" sz="3200" dirty="0"/>
          </a:p>
          <a:p>
            <a:pPr marL="274320" indent="-274320" algn="l" rtl="0">
              <a:spcBef>
                <a:spcPts val="600"/>
              </a:spcBef>
              <a:buClr>
                <a:schemeClr val="tx2"/>
              </a:buClr>
              <a:buSzPct val="73000"/>
              <a:buFont typeface="Wingdings 2"/>
              <a:buChar char=""/>
            </a:pPr>
            <a:endParaRPr lang="en-GB" sz="2000" b="1" i="1" dirty="0" smtClean="0"/>
          </a:p>
          <a:p>
            <a:pPr marL="274320" indent="-274320" algn="l" rtl="0">
              <a:spcBef>
                <a:spcPts val="600"/>
              </a:spcBef>
              <a:buClr>
                <a:schemeClr val="tx2"/>
              </a:buClr>
              <a:buSzPct val="73000"/>
              <a:buFont typeface="Wingdings 2"/>
              <a:buChar char=""/>
            </a:pPr>
            <a:r>
              <a:rPr lang="en-GB" sz="2000" b="1" i="1" dirty="0" smtClean="0"/>
              <a:t>Fourier’s </a:t>
            </a:r>
            <a:r>
              <a:rPr lang="en-GB" sz="2000" b="1" i="1" dirty="0"/>
              <a:t>law and the assumption behind this </a:t>
            </a:r>
            <a:r>
              <a:rPr lang="en-GB" sz="2000" b="1" i="1" dirty="0" smtClean="0"/>
              <a:t>law</a:t>
            </a:r>
            <a:endParaRPr lang="en-GB" sz="2000" b="1" i="1" dirty="0"/>
          </a:p>
          <a:p>
            <a:pPr marL="274320" indent="-274320" algn="l" rtl="0">
              <a:spcBef>
                <a:spcPts val="600"/>
              </a:spcBef>
              <a:buClr>
                <a:schemeClr val="tx2"/>
              </a:buClr>
              <a:buSzPct val="73000"/>
              <a:buFont typeface="Wingdings 2"/>
              <a:buChar char=""/>
            </a:pPr>
            <a:endParaRPr lang="en-GB" sz="2000" b="1" i="1" dirty="0"/>
          </a:p>
          <a:p>
            <a:pPr marL="274320" indent="-274320" algn="l" rtl="0">
              <a:spcBef>
                <a:spcPts val="600"/>
              </a:spcBef>
              <a:buClr>
                <a:schemeClr val="tx2"/>
              </a:buClr>
              <a:buSzPct val="73000"/>
              <a:buFont typeface="Wingdings 2"/>
              <a:buChar char=""/>
            </a:pPr>
            <a:r>
              <a:rPr lang="en-GB" sz="2000" b="1" i="1" dirty="0" smtClean="0"/>
              <a:t>definition </a:t>
            </a:r>
            <a:r>
              <a:rPr lang="en-GB" sz="2000" b="1" i="1" dirty="0"/>
              <a:t>of thermal conductivity.</a:t>
            </a:r>
          </a:p>
          <a:p>
            <a:pPr marL="274320" indent="-274320" algn="l" rtl="0">
              <a:spcBef>
                <a:spcPts val="600"/>
              </a:spcBef>
              <a:buClr>
                <a:schemeClr val="tx2"/>
              </a:buClr>
              <a:buSzPct val="73000"/>
              <a:buFont typeface="Wingdings 2"/>
              <a:buChar char=""/>
            </a:pPr>
            <a:endParaRPr lang="en-GB" sz="2000" b="1" i="1" dirty="0"/>
          </a:p>
          <a:p>
            <a:pPr marL="274320" indent="-274320" algn="l" rtl="0">
              <a:spcBef>
                <a:spcPts val="600"/>
              </a:spcBef>
              <a:buClr>
                <a:schemeClr val="tx2"/>
              </a:buClr>
              <a:buSzPct val="73000"/>
              <a:buFont typeface="Wingdings 2"/>
              <a:buChar char=""/>
            </a:pPr>
            <a:r>
              <a:rPr lang="en-GB" sz="2000" b="1" i="1" dirty="0" smtClean="0"/>
              <a:t>the </a:t>
            </a:r>
            <a:r>
              <a:rPr lang="en-GB" sz="2000" b="1" i="1" dirty="0"/>
              <a:t>concept of thermal resistance</a:t>
            </a:r>
            <a:r>
              <a:rPr lang="en-GB" sz="2000" b="1" i="1" dirty="0" smtClean="0"/>
              <a:t>.</a:t>
            </a:r>
          </a:p>
          <a:p>
            <a:endParaRPr lang="en-GB" dirty="0" smtClean="0"/>
          </a:p>
          <a:p>
            <a:endParaRPr lang="en-GB" dirty="0"/>
          </a:p>
        </p:txBody>
      </p:sp>
    </p:spTree>
    <p:extLst>
      <p:ext uri="{BB962C8B-B14F-4D97-AF65-F5344CB8AC3E}">
        <p14:creationId xmlns="" xmlns:p14="http://schemas.microsoft.com/office/powerpoint/2010/main" val="2548215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228600"/>
            <a:ext cx="7239000" cy="914400"/>
          </a:xfrm>
        </p:spPr>
        <p:txBody>
          <a:bodyPr>
            <a:normAutofit fontScale="90000"/>
          </a:bodyPr>
          <a:lstStyle/>
          <a:p>
            <a:r>
              <a:rPr lang="en-US" sz="4400" dirty="0"/>
              <a:t>FOURIER’S LAW OF HEAT CONDUCTION</a:t>
            </a:r>
            <a:endParaRPr lang="en-GB" sz="4400" dirty="0"/>
          </a:p>
        </p:txBody>
      </p:sp>
      <p:pic>
        <p:nvPicPr>
          <p:cNvPr id="2049" name="Picture 1" descr="C:\Users\Amer3\Pictures\climate-change-history-inside-large.jpg"/>
          <p:cNvPicPr>
            <a:picLocks noChangeAspect="1" noChangeArrowheads="1"/>
          </p:cNvPicPr>
          <p:nvPr/>
        </p:nvPicPr>
        <p:blipFill>
          <a:blip r:embed="rId2"/>
          <a:srcRect/>
          <a:stretch>
            <a:fillRect/>
          </a:stretch>
        </p:blipFill>
        <p:spPr bwMode="auto">
          <a:xfrm>
            <a:off x="-1" y="2928934"/>
            <a:ext cx="8143901" cy="3929066"/>
          </a:xfrm>
          <a:prstGeom prst="rect">
            <a:avLst/>
          </a:prstGeom>
          <a:noFill/>
        </p:spPr>
      </p:pic>
      <p:sp>
        <p:nvSpPr>
          <p:cNvPr id="5" name="مستطيل 4"/>
          <p:cNvSpPr/>
          <p:nvPr/>
        </p:nvSpPr>
        <p:spPr>
          <a:xfrm>
            <a:off x="76200" y="1428736"/>
            <a:ext cx="8067700" cy="1323439"/>
          </a:xfrm>
          <a:prstGeom prst="rect">
            <a:avLst/>
          </a:prstGeom>
          <a:noFill/>
        </p:spPr>
        <p:txBody>
          <a:bodyPr wrap="square" lIns="91440" tIns="45720" rIns="91440" bIns="45720">
            <a:spAutoFit/>
          </a:bodyPr>
          <a:lstStyle/>
          <a:p>
            <a:pPr marL="274320" indent="-274320" algn="l" rtl="0">
              <a:spcBef>
                <a:spcPts val="600"/>
              </a:spcBef>
              <a:buClr>
                <a:schemeClr val="tx2"/>
              </a:buClr>
              <a:buSzPct val="73000"/>
              <a:buFont typeface="Wingdings 2"/>
              <a:buChar char=""/>
            </a:pPr>
            <a:r>
              <a:rPr lang="en-US" sz="2000" b="1" i="1" dirty="0"/>
              <a:t>Fourier’s law states that one, dimensional, steady state heat flow rate between two isothermal surfaces is proportional to the temperature gradient causing the heat flow and the area normal to the direction of heat flow. </a:t>
            </a:r>
            <a:endParaRPr lang="en-GB" sz="2000" b="1" i="1" dirty="0"/>
          </a:p>
        </p:txBody>
      </p:sp>
    </p:spTree>
    <p:extLst>
      <p:ext uri="{BB962C8B-B14F-4D97-AF65-F5344CB8AC3E}">
        <p14:creationId xmlns="" xmlns:p14="http://schemas.microsoft.com/office/powerpoint/2010/main" val="3980973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500034" y="571480"/>
            <a:ext cx="6072230" cy="3477875"/>
          </a:xfrm>
          <a:prstGeom prst="rect">
            <a:avLst/>
          </a:prstGeom>
        </p:spPr>
        <p:txBody>
          <a:bodyPr wrap="square">
            <a:spAutoFit/>
          </a:bodyPr>
          <a:lstStyle/>
          <a:p>
            <a:pPr>
              <a:buFont typeface="Arial" pitchFamily="34" charset="0"/>
              <a:buChar char="•"/>
            </a:pPr>
            <a:endParaRPr lang="en-US" sz="2000" dirty="0"/>
          </a:p>
          <a:p>
            <a:pPr>
              <a:buFont typeface="Arial" pitchFamily="34" charset="0"/>
              <a:buChar char="•"/>
            </a:pPr>
            <a:endParaRPr lang="en-US" sz="2000" dirty="0" smtClean="0"/>
          </a:p>
          <a:p>
            <a:pPr>
              <a:buFont typeface="Arial" pitchFamily="34" charset="0"/>
              <a:buChar char="•"/>
            </a:pPr>
            <a:endParaRPr lang="en-US" sz="2000" dirty="0"/>
          </a:p>
          <a:p>
            <a:pPr algn="l"/>
            <a:endParaRPr lang="en-US" sz="2000" dirty="0" smtClean="0"/>
          </a:p>
          <a:p>
            <a:pPr algn="l">
              <a:buFont typeface="Arial" pitchFamily="34" charset="0"/>
              <a:buChar char="•"/>
            </a:pPr>
            <a:r>
              <a:rPr lang="en-US" sz="2000" dirty="0" smtClean="0"/>
              <a:t>Fourier’s </a:t>
            </a:r>
            <a:r>
              <a:rPr lang="en-US" sz="2000" dirty="0"/>
              <a:t>law is an empirical law, derived from experimental observations and not from fundamental, theoretical considerations</a:t>
            </a:r>
            <a:r>
              <a:rPr lang="en-US" sz="2000" dirty="0" smtClean="0"/>
              <a:t>.</a:t>
            </a:r>
          </a:p>
          <a:p>
            <a:endParaRPr lang="en-US" sz="2000" dirty="0"/>
          </a:p>
          <a:p>
            <a:endParaRPr lang="en-US" sz="2000" dirty="0" smtClean="0"/>
          </a:p>
          <a:p>
            <a:endParaRPr lang="en-US" sz="2000" dirty="0"/>
          </a:p>
          <a:p>
            <a:endParaRPr lang="en-GB" sz="2000" dirty="0"/>
          </a:p>
        </p:txBody>
      </p:sp>
      <p:sp>
        <p:nvSpPr>
          <p:cNvPr id="5" name="مستطيل 4"/>
          <p:cNvSpPr/>
          <p:nvPr/>
        </p:nvSpPr>
        <p:spPr>
          <a:xfrm>
            <a:off x="500034" y="2357430"/>
            <a:ext cx="5214974" cy="2185214"/>
          </a:xfrm>
          <a:prstGeom prst="rect">
            <a:avLst/>
          </a:prstGeom>
        </p:spPr>
        <p:txBody>
          <a:bodyPr wrap="square">
            <a:spAutoFit/>
          </a:bodyPr>
          <a:lstStyle/>
          <a:p>
            <a:pPr>
              <a:buFont typeface="Arial" pitchFamily="34" charset="0"/>
              <a:buChar char="•"/>
            </a:pPr>
            <a:endParaRPr lang="en-US" sz="2000" dirty="0" smtClean="0"/>
          </a:p>
          <a:p>
            <a:pPr>
              <a:buFont typeface="Arial" pitchFamily="34" charset="0"/>
              <a:buChar char="•"/>
            </a:pPr>
            <a:endParaRPr lang="en-US" sz="2000" dirty="0"/>
          </a:p>
          <a:p>
            <a:pPr algn="l">
              <a:buFont typeface="Arial" pitchFamily="34" charset="0"/>
              <a:buChar char="•"/>
            </a:pPr>
            <a:endParaRPr lang="en-US" sz="2000" dirty="0" smtClean="0"/>
          </a:p>
          <a:p>
            <a:pPr algn="l">
              <a:buFont typeface="Arial" pitchFamily="34" charset="0"/>
              <a:buChar char="•"/>
            </a:pPr>
            <a:r>
              <a:rPr lang="en-US" sz="2000" dirty="0" smtClean="0"/>
              <a:t>Fourier’s law is applicable to all states of matter, e.g. solid, liquid, or gas. </a:t>
            </a:r>
          </a:p>
          <a:p>
            <a:pPr>
              <a:buFont typeface="Arial" pitchFamily="34" charset="0"/>
              <a:buChar char="•"/>
            </a:pPr>
            <a:endParaRPr lang="en-US" dirty="0"/>
          </a:p>
          <a:p>
            <a:pPr>
              <a:buFont typeface="Arial" pitchFamily="34" charset="0"/>
              <a:buChar char="•"/>
            </a:pPr>
            <a:endParaRPr lang="en-GB" dirty="0"/>
          </a:p>
        </p:txBody>
      </p:sp>
      <p:sp>
        <p:nvSpPr>
          <p:cNvPr id="6" name="مستطيل 5"/>
          <p:cNvSpPr/>
          <p:nvPr/>
        </p:nvSpPr>
        <p:spPr>
          <a:xfrm>
            <a:off x="428596" y="4071942"/>
            <a:ext cx="4572000" cy="1631216"/>
          </a:xfrm>
          <a:prstGeom prst="rect">
            <a:avLst/>
          </a:prstGeom>
        </p:spPr>
        <p:txBody>
          <a:bodyPr>
            <a:spAutoFit/>
          </a:bodyPr>
          <a:lstStyle/>
          <a:p>
            <a:pPr algn="l">
              <a:buFont typeface="Arial" pitchFamily="34" charset="0"/>
              <a:buChar char="•"/>
            </a:pPr>
            <a:endParaRPr lang="en-US" sz="2000" dirty="0" smtClean="0"/>
          </a:p>
          <a:p>
            <a:pPr algn="l">
              <a:buFont typeface="Arial" pitchFamily="34" charset="0"/>
              <a:buChar char="•"/>
            </a:pPr>
            <a:endParaRPr lang="en-US" sz="2000" dirty="0"/>
          </a:p>
          <a:p>
            <a:pPr algn="l">
              <a:buFont typeface="Arial" pitchFamily="34" charset="0"/>
              <a:buChar char="•"/>
            </a:pPr>
            <a:endParaRPr lang="en-US" sz="2000" dirty="0" smtClean="0"/>
          </a:p>
          <a:p>
            <a:pPr algn="l">
              <a:buFont typeface="Arial" pitchFamily="34" charset="0"/>
              <a:buChar char="•"/>
            </a:pPr>
            <a:r>
              <a:rPr lang="en-US" sz="2000" dirty="0" smtClean="0"/>
              <a:t>Fourier’s </a:t>
            </a:r>
            <a:r>
              <a:rPr lang="en-US" sz="2000" dirty="0"/>
              <a:t>law help to define thermal </a:t>
            </a:r>
            <a:r>
              <a:rPr lang="en-US" sz="2000" dirty="0" smtClean="0"/>
              <a:t>conductivity from next equations. </a:t>
            </a:r>
            <a:endParaRPr lang="en-GB" sz="2000" dirty="0"/>
          </a:p>
        </p:txBody>
      </p:sp>
      <p:pic>
        <p:nvPicPr>
          <p:cNvPr id="16386" name="Picture 2" descr="C:\Users\Amer3\Pictures\download.jpg"/>
          <p:cNvPicPr>
            <a:picLocks noChangeAspect="1" noChangeArrowheads="1"/>
          </p:cNvPicPr>
          <p:nvPr/>
        </p:nvPicPr>
        <p:blipFill>
          <a:blip r:embed="rId2"/>
          <a:srcRect/>
          <a:stretch>
            <a:fillRect/>
          </a:stretch>
        </p:blipFill>
        <p:spPr bwMode="auto">
          <a:xfrm>
            <a:off x="5257800" y="1600200"/>
            <a:ext cx="2857520" cy="4572032"/>
          </a:xfrm>
          <a:prstGeom prst="rect">
            <a:avLst/>
          </a:prstGeom>
          <a:noFill/>
        </p:spPr>
      </p:pic>
      <p:sp>
        <p:nvSpPr>
          <p:cNvPr id="10" name="عنوان 9"/>
          <p:cNvSpPr>
            <a:spLocks noGrp="1"/>
          </p:cNvSpPr>
          <p:nvPr>
            <p:ph type="title"/>
          </p:nvPr>
        </p:nvSpPr>
        <p:spPr>
          <a:xfrm>
            <a:off x="357158" y="571480"/>
            <a:ext cx="8229600" cy="1143000"/>
          </a:xfrm>
        </p:spPr>
        <p:txBody>
          <a:bodyPr>
            <a:normAutofit fontScale="90000"/>
          </a:bodyPr>
          <a:lstStyle/>
          <a:p>
            <a:r>
              <a:rPr lang="en-US" b="1" i="1" dirty="0"/>
              <a:t>Concepts  related to Fourier’s law definition </a:t>
            </a:r>
            <a:r>
              <a:rPr lang="en-GB" dirty="0"/>
              <a:t/>
            </a:r>
            <a:br>
              <a:rPr lang="en-GB" dirty="0"/>
            </a:br>
            <a:endParaRPr lang="en-GB" dirty="0"/>
          </a:p>
        </p:txBody>
      </p:sp>
    </p:spTree>
    <p:extLst>
      <p:ext uri="{BB962C8B-B14F-4D97-AF65-F5344CB8AC3E}">
        <p14:creationId xmlns="" xmlns:p14="http://schemas.microsoft.com/office/powerpoint/2010/main" val="18405238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
  <TotalTime>450</TotalTime>
  <Words>955</Words>
  <Application>Microsoft Office PowerPoint</Application>
  <PresentationFormat>On-screen Show (4:3)</PresentationFormat>
  <Paragraphs>180</Paragraphs>
  <Slides>44</Slides>
  <Notes>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Opulent</vt:lpstr>
      <vt:lpstr>Heat and Mass Transfer</vt:lpstr>
      <vt:lpstr>Fundamental laws governing heat transfer  </vt:lpstr>
      <vt:lpstr>Modes of heat transfer </vt:lpstr>
      <vt:lpstr>Conduction  </vt:lpstr>
      <vt:lpstr>Convection  </vt:lpstr>
      <vt:lpstr>Radiation </vt:lpstr>
      <vt:lpstr>FOURIER’S LAW AND ITS CONSEQUENCE </vt:lpstr>
      <vt:lpstr>FOURIER’S LAW OF HEAT CONDUCTION</vt:lpstr>
      <vt:lpstr>Concepts  related to Fourier’s law definition  </vt:lpstr>
      <vt:lpstr>Assumption of Fourier's law</vt:lpstr>
      <vt:lpstr>Thermal Conductivity</vt:lpstr>
      <vt:lpstr>Units of Thermal Conductivity</vt:lpstr>
      <vt:lpstr> R-value (Thermal Resistance)</vt:lpstr>
      <vt:lpstr>U-value(Over All Heat Transfer)</vt:lpstr>
      <vt:lpstr>Slide 15</vt:lpstr>
      <vt:lpstr>TECHNICAL SPECIFICATIONS FOR TCMC UNIT </vt:lpstr>
      <vt:lpstr>1.Main Box</vt:lpstr>
      <vt:lpstr>2.Loading Hand wheel and screw</vt:lpstr>
      <vt:lpstr>3.Heater:</vt:lpstr>
      <vt:lpstr>4.Heat Sensors</vt:lpstr>
      <vt:lpstr>6.Support plate</vt:lpstr>
      <vt:lpstr>7.Insulated frame</vt:lpstr>
      <vt:lpstr>9.Specimen</vt:lpstr>
      <vt:lpstr>10.Cooler</vt:lpstr>
      <vt:lpstr>Control Box And Digital Display Unit (CDD)</vt:lpstr>
      <vt:lpstr>The Control Box is part of the system Control the different elements located in the unit, for an easy understanding by the student; the unit can control elements by switch, without necessity of changes or connections during the whole process test procedure, and view results for students. </vt:lpstr>
      <vt:lpstr>Slide 27</vt:lpstr>
      <vt:lpstr>Slide 28</vt:lpstr>
      <vt:lpstr>Connection method</vt:lpstr>
      <vt:lpstr>Slide 30</vt:lpstr>
      <vt:lpstr> *T4WM SERIES (Temperature indicator): </vt:lpstr>
      <vt:lpstr>Connection method</vt:lpstr>
      <vt:lpstr>*Sensors:</vt:lpstr>
      <vt:lpstr>Control Circuit: </vt:lpstr>
      <vt:lpstr>EXPERIMENT AND CALCULATION</vt:lpstr>
      <vt:lpstr>PROCEDURE:</vt:lpstr>
      <vt:lpstr>Slide 37</vt:lpstr>
      <vt:lpstr>Slide 38</vt:lpstr>
      <vt:lpstr>Slide 39</vt:lpstr>
      <vt:lpstr>Slide 40</vt:lpstr>
      <vt:lpstr>Slide 41</vt:lpstr>
      <vt:lpstr>Slide 42</vt:lpstr>
      <vt:lpstr>Slide 43</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 Box And Digital Display Unit (CDD)</dc:title>
  <dc:creator>Google Tech</dc:creator>
  <cp:lastModifiedBy>Google Tech</cp:lastModifiedBy>
  <cp:revision>49</cp:revision>
  <dcterms:created xsi:type="dcterms:W3CDTF">2014-12-22T18:45:58Z</dcterms:created>
  <dcterms:modified xsi:type="dcterms:W3CDTF">2014-12-23T02:33:10Z</dcterms:modified>
</cp:coreProperties>
</file>