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2"/>
  </p:notesMasterIdLst>
  <p:sldIdLst>
    <p:sldId id="256" r:id="rId2"/>
    <p:sldId id="259" r:id="rId3"/>
    <p:sldId id="257" r:id="rId4"/>
    <p:sldId id="258" r:id="rId5"/>
    <p:sldId id="260" r:id="rId6"/>
    <p:sldId id="261"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4" r:id="rId29"/>
    <p:sldId id="286" r:id="rId30"/>
    <p:sldId id="287"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100" d="100"/>
          <a:sy n="100" d="100"/>
        </p:scale>
        <p:origin x="-298" y="1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D41E9DC-0CEF-4F90-BF9A-4C51FB735461}" type="datetimeFigureOut">
              <a:rPr lang="ar-SA" smtClean="0"/>
              <a:pPr/>
              <a:t>08/03/37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DEB865B-4987-474C-B738-7DE9F762B341}"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EDEB865B-4987-474C-B738-7DE9F762B341}" type="slidenum">
              <a:rPr lang="ar-SA" smtClean="0"/>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08/03/37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08/03/37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08/03/37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08/03/37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08/03/37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08/03/37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08/03/37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1285860"/>
            <a:ext cx="7772400" cy="1928826"/>
          </a:xfrm>
        </p:spPr>
        <p:txBody>
          <a:bodyPr>
            <a:normAutofit fontScale="90000"/>
          </a:bodyPr>
          <a:lstStyle/>
          <a:p>
            <a:r>
              <a:rPr lang="en-US" dirty="0" smtClean="0"/>
              <a:t/>
            </a:r>
            <a:br>
              <a:rPr lang="en-US" dirty="0" smtClean="0"/>
            </a:br>
            <a:r>
              <a:rPr lang="en-US" dirty="0" smtClean="0"/>
              <a:t>pyrolysis tire oil treatment method  (bleaching earth </a:t>
            </a:r>
            <a:r>
              <a:rPr lang="en-US" dirty="0" err="1" smtClean="0"/>
              <a:t>vs</a:t>
            </a:r>
            <a:r>
              <a:rPr lang="en-US" dirty="0" smtClean="0"/>
              <a:t> centrifugal separation ) </a:t>
            </a:r>
            <a:endParaRPr lang="ar-SA" dirty="0"/>
          </a:p>
        </p:txBody>
      </p:sp>
      <p:sp>
        <p:nvSpPr>
          <p:cNvPr id="3" name="عنوان فرعي 2"/>
          <p:cNvSpPr>
            <a:spLocks noGrp="1"/>
          </p:cNvSpPr>
          <p:nvPr>
            <p:ph type="subTitle" idx="1"/>
          </p:nvPr>
        </p:nvSpPr>
        <p:spPr>
          <a:xfrm>
            <a:off x="1371600" y="3786190"/>
            <a:ext cx="6400800" cy="2286016"/>
          </a:xfrm>
        </p:spPr>
        <p:txBody>
          <a:bodyPr>
            <a:normAutofit fontScale="55000" lnSpcReduction="20000"/>
          </a:bodyPr>
          <a:lstStyle/>
          <a:p>
            <a:r>
              <a:rPr lang="en-US" b="1" dirty="0" smtClean="0">
                <a:solidFill>
                  <a:schemeClr val="tx1"/>
                </a:solidFill>
              </a:rPr>
              <a:t>Prepared by :</a:t>
            </a:r>
          </a:p>
          <a:p>
            <a:r>
              <a:rPr lang="es-ES" b="1" dirty="0" smtClean="0">
                <a:solidFill>
                  <a:schemeClr val="tx1"/>
                </a:solidFill>
              </a:rPr>
              <a:t>Ahmad Janajreh</a:t>
            </a:r>
            <a:endParaRPr lang="en-US" b="1" dirty="0" smtClean="0">
              <a:solidFill>
                <a:schemeClr val="tx1"/>
              </a:solidFill>
            </a:endParaRPr>
          </a:p>
          <a:p>
            <a:r>
              <a:rPr lang="es-ES" b="1" dirty="0" smtClean="0">
                <a:solidFill>
                  <a:schemeClr val="tx1"/>
                </a:solidFill>
              </a:rPr>
              <a:t>Hani Salim</a:t>
            </a:r>
            <a:endParaRPr lang="en-US" b="1" dirty="0" smtClean="0">
              <a:solidFill>
                <a:schemeClr val="tx1"/>
              </a:solidFill>
            </a:endParaRPr>
          </a:p>
          <a:p>
            <a:r>
              <a:rPr lang="es-ES" b="1" dirty="0" smtClean="0">
                <a:solidFill>
                  <a:schemeClr val="tx1"/>
                </a:solidFill>
              </a:rPr>
              <a:t>Motaz Shahwan</a:t>
            </a:r>
            <a:endParaRPr lang="ar-SA" b="1" dirty="0" smtClean="0">
              <a:solidFill>
                <a:schemeClr val="tx1"/>
              </a:solidFill>
            </a:endParaRPr>
          </a:p>
          <a:p>
            <a:r>
              <a:rPr lang="es-ES" b="1" dirty="0" smtClean="0">
                <a:solidFill>
                  <a:schemeClr val="tx1"/>
                </a:solidFill>
              </a:rPr>
              <a:t>Ziad Saqf alhait</a:t>
            </a:r>
            <a:endParaRPr lang="en-US" b="1" dirty="0" smtClean="0">
              <a:solidFill>
                <a:schemeClr val="tx1"/>
              </a:solidFill>
            </a:endParaRPr>
          </a:p>
          <a:p>
            <a:r>
              <a:rPr lang="en-US" b="1" dirty="0" smtClean="0">
                <a:solidFill>
                  <a:schemeClr val="tx1"/>
                </a:solidFill>
              </a:rPr>
              <a:t>Abdulwahab al-</a:t>
            </a:r>
            <a:r>
              <a:rPr lang="en-US" b="1" dirty="0" err="1" smtClean="0">
                <a:solidFill>
                  <a:schemeClr val="tx1"/>
                </a:solidFill>
              </a:rPr>
              <a:t>akhras</a:t>
            </a:r>
            <a:endParaRPr lang="ar-SA" b="1" dirty="0" smtClean="0">
              <a:solidFill>
                <a:schemeClr val="tx1"/>
              </a:solidFill>
            </a:endParaRPr>
          </a:p>
          <a:p>
            <a:r>
              <a:rPr lang="ar-SA" b="1" dirty="0" smtClean="0">
                <a:solidFill>
                  <a:schemeClr val="tx1"/>
                </a:solidFill>
              </a:rPr>
              <a:t>‏‎</a:t>
            </a:r>
            <a:r>
              <a:rPr lang="es-ES" b="1" dirty="0" smtClean="0">
                <a:solidFill>
                  <a:schemeClr val="tx1"/>
                </a:solidFill>
              </a:rPr>
              <a:t> Supervisor :</a:t>
            </a:r>
            <a:endParaRPr lang="en-US" dirty="0" smtClean="0">
              <a:solidFill>
                <a:schemeClr val="tx1"/>
              </a:solidFill>
            </a:endParaRPr>
          </a:p>
          <a:p>
            <a:r>
              <a:rPr lang="en-US" b="1" dirty="0" smtClean="0">
                <a:solidFill>
                  <a:schemeClr val="tx1"/>
                </a:solidFill>
              </a:rPr>
              <a:t>Dr. </a:t>
            </a:r>
            <a:r>
              <a:rPr lang="en-US" b="1" dirty="0" err="1" smtClean="0">
                <a:solidFill>
                  <a:schemeClr val="tx1"/>
                </a:solidFill>
              </a:rPr>
              <a:t>Ramiz</a:t>
            </a:r>
            <a:r>
              <a:rPr lang="en-US" b="1" dirty="0" smtClean="0">
                <a:solidFill>
                  <a:schemeClr val="tx1"/>
                </a:solidFill>
              </a:rPr>
              <a:t> </a:t>
            </a:r>
            <a:r>
              <a:rPr lang="en-US" b="1" dirty="0" err="1" smtClean="0">
                <a:solidFill>
                  <a:schemeClr val="tx1"/>
                </a:solidFill>
              </a:rPr>
              <a:t>Alkhaldi</a:t>
            </a:r>
            <a:r>
              <a:rPr lang="en-US" b="1" dirty="0" smtClean="0">
                <a:solidFill>
                  <a:schemeClr val="tx1"/>
                </a:solidFill>
              </a:rPr>
              <a:t> </a:t>
            </a:r>
            <a:endParaRPr lang="en-US" dirty="0" smtClean="0">
              <a:solidFill>
                <a:schemeClr val="tx1"/>
              </a:solidFill>
            </a:endParaRPr>
          </a:p>
          <a:p>
            <a:endParaRPr lang="en-US" dirty="0" smtClean="0"/>
          </a:p>
          <a:p>
            <a:endParaRPr lang="ar-SA" dirty="0"/>
          </a:p>
        </p:txBody>
      </p:sp>
      <p:pic>
        <p:nvPicPr>
          <p:cNvPr id="4" name="Picture 8" descr="http://www.tirawi.ps/bedata/image/imgsrc/NTE2Ng==.jpg"/>
          <p:cNvPicPr/>
          <p:nvPr/>
        </p:nvPicPr>
        <p:blipFill>
          <a:blip r:embed="rId3"/>
          <a:srcRect/>
          <a:stretch>
            <a:fillRect/>
          </a:stretch>
        </p:blipFill>
        <p:spPr bwMode="auto">
          <a:xfrm>
            <a:off x="3571868" y="0"/>
            <a:ext cx="1600200" cy="145542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محتوى 2"/>
          <p:cNvSpPr>
            <a:spLocks noGrp="1"/>
          </p:cNvSpPr>
          <p:nvPr>
            <p:ph idx="1"/>
          </p:nvPr>
        </p:nvSpPr>
        <p:spPr/>
        <p:txBody>
          <a:bodyPr/>
          <a:lstStyle/>
          <a:p>
            <a:r>
              <a:rPr lang="en-US" b="1" dirty="0" smtClean="0"/>
              <a:t>Pyrolisis oil </a:t>
            </a:r>
            <a:endParaRPr lang="ar-SA" dirty="0"/>
          </a:p>
        </p:txBody>
      </p:sp>
      <p:sp>
        <p:nvSpPr>
          <p:cNvPr id="4" name="عنصر نائب للنص 3"/>
          <p:cNvSpPr>
            <a:spLocks noGrp="1"/>
          </p:cNvSpPr>
          <p:nvPr>
            <p:ph type="body" sz="half" idx="2"/>
          </p:nvPr>
        </p:nvSpPr>
        <p:spPr>
          <a:xfrm>
            <a:off x="457200" y="785794"/>
            <a:ext cx="4043362" cy="5340369"/>
          </a:xfrm>
        </p:spPr>
        <p:txBody>
          <a:bodyPr/>
          <a:lstStyle/>
          <a:p>
            <a:pPr algn="l" fontAlgn="base"/>
            <a:r>
              <a:rPr lang="en-US" dirty="0" smtClean="0"/>
              <a:t>  Pyrolysis oil, sometimes also known as biocrude or bio.oil, is a synthetic fuel under    investigation as substitute for petroleum. It extracted by biomass or plastic and waste tire by heat the given material under a high temperature without oxygen which cause the plastic to some type of oil which called pyrolisis oil  </a:t>
            </a:r>
          </a:p>
          <a:p>
            <a:pPr fontAlgn="base"/>
            <a:r>
              <a:rPr lang="en-US" dirty="0" smtClean="0"/>
              <a:t> </a:t>
            </a:r>
            <a:endParaRPr lang="ar-SA" dirty="0"/>
          </a:p>
        </p:txBody>
      </p:sp>
      <p:pic>
        <p:nvPicPr>
          <p:cNvPr id="5" name="صورة 4" descr="images.jpg"/>
          <p:cNvPicPr/>
          <p:nvPr/>
        </p:nvPicPr>
        <p:blipFill>
          <a:blip r:embed="rId2"/>
          <a:stretch>
            <a:fillRect/>
          </a:stretch>
        </p:blipFill>
        <p:spPr>
          <a:xfrm>
            <a:off x="3714744" y="2500306"/>
            <a:ext cx="5143536" cy="421484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smtClean="0"/>
              <a:t>pyrolisis oil properties </a:t>
            </a:r>
            <a:r>
              <a:rPr lang="en-US" dirty="0" smtClean="0"/>
              <a:t> </a:t>
            </a:r>
            <a:endParaRPr lang="ar-SA" dirty="0"/>
          </a:p>
        </p:txBody>
      </p:sp>
      <p:sp>
        <p:nvSpPr>
          <p:cNvPr id="3" name="عنوان فرعي 2"/>
          <p:cNvSpPr>
            <a:spLocks noGrp="1"/>
          </p:cNvSpPr>
          <p:nvPr>
            <p:ph type="subTitle" idx="1"/>
          </p:nvPr>
        </p:nvSpPr>
        <p:spPr/>
        <p:txBody>
          <a:bodyPr>
            <a:normAutofit/>
          </a:bodyPr>
          <a:lstStyle/>
          <a:p>
            <a:pPr algn="l"/>
            <a:r>
              <a:rPr lang="en-US" sz="1800" dirty="0" smtClean="0">
                <a:solidFill>
                  <a:schemeClr val="tx1"/>
                </a:solidFill>
              </a:rPr>
              <a:t>As shown in Table , which shown the </a:t>
            </a:r>
            <a:r>
              <a:rPr lang="en-US" sz="1800" dirty="0" smtClean="0">
                <a:solidFill>
                  <a:schemeClr val="tx1"/>
                </a:solidFill>
              </a:rPr>
              <a:t>properties </a:t>
            </a:r>
            <a:r>
              <a:rPr lang="en-US" sz="1800" dirty="0" smtClean="0">
                <a:solidFill>
                  <a:schemeClr val="tx1"/>
                </a:solidFill>
              </a:rPr>
              <a:t>of oil by showing the </a:t>
            </a:r>
            <a:r>
              <a:rPr lang="en-US" sz="1800" dirty="0" smtClean="0">
                <a:solidFill>
                  <a:schemeClr val="tx1"/>
                </a:solidFill>
              </a:rPr>
              <a:t>composition </a:t>
            </a:r>
            <a:r>
              <a:rPr lang="en-US" sz="1800" dirty="0" smtClean="0">
                <a:solidFill>
                  <a:schemeClr val="tx1"/>
                </a:solidFill>
              </a:rPr>
              <a:t>of it and </a:t>
            </a:r>
            <a:r>
              <a:rPr lang="en-US" sz="1800" dirty="0" smtClean="0">
                <a:solidFill>
                  <a:schemeClr val="tx1"/>
                </a:solidFill>
              </a:rPr>
              <a:t>describing </a:t>
            </a:r>
            <a:r>
              <a:rPr lang="en-US" sz="1800" dirty="0" smtClean="0">
                <a:solidFill>
                  <a:schemeClr val="tx1"/>
                </a:solidFill>
              </a:rPr>
              <a:t>the percentage of each element and </a:t>
            </a:r>
            <a:r>
              <a:rPr lang="en-US" sz="1800" dirty="0" smtClean="0">
                <a:solidFill>
                  <a:schemeClr val="tx1"/>
                </a:solidFill>
              </a:rPr>
              <a:t>other properties </a:t>
            </a:r>
            <a:r>
              <a:rPr lang="en-US" sz="1800" dirty="0" smtClean="0">
                <a:solidFill>
                  <a:schemeClr val="tx1"/>
                </a:solidFill>
              </a:rPr>
              <a:t>like LHV </a:t>
            </a:r>
            <a:endParaRPr lang="ar-SA" sz="18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a:t>
            </a:r>
            <a:endParaRPr lang="ar-SA" dirty="0"/>
          </a:p>
        </p:txBody>
      </p:sp>
      <p:sp>
        <p:nvSpPr>
          <p:cNvPr id="3" name="عنصر نائب للمحتوى 2"/>
          <p:cNvSpPr>
            <a:spLocks noGrp="1"/>
          </p:cNvSpPr>
          <p:nvPr>
            <p:ph idx="1"/>
          </p:nvPr>
        </p:nvSpPr>
        <p:spPr/>
        <p:txBody>
          <a:bodyPr/>
          <a:lstStyle/>
          <a:p>
            <a:r>
              <a:rPr lang="en-US" b="1" dirty="0" smtClean="0"/>
              <a:t>pyrolisis oil properties </a:t>
            </a:r>
            <a:endParaRPr lang="ar-SA" dirty="0"/>
          </a:p>
        </p:txBody>
      </p:sp>
      <p:sp>
        <p:nvSpPr>
          <p:cNvPr id="4" name="عنصر نائب للنص 3"/>
          <p:cNvSpPr>
            <a:spLocks noGrp="1"/>
          </p:cNvSpPr>
          <p:nvPr>
            <p:ph type="body" sz="half" idx="2"/>
          </p:nvPr>
        </p:nvSpPr>
        <p:spPr/>
        <p:txBody>
          <a:bodyPr/>
          <a:lstStyle/>
          <a:p>
            <a:pPr algn="l"/>
            <a:r>
              <a:rPr lang="en-US" dirty="0" smtClean="0"/>
              <a:t>As shown in Table , which shown the properties of oil by showing the composition of it and describing the percentage of each element and other properties like LHV </a:t>
            </a:r>
            <a:endParaRPr lang="ar-SA" dirty="0" smtClean="0"/>
          </a:p>
          <a:p>
            <a:endParaRPr lang="ar-SA" dirty="0"/>
          </a:p>
        </p:txBody>
      </p:sp>
      <p:pic>
        <p:nvPicPr>
          <p:cNvPr id="5" name="صورة 4" descr="بدون عنوان.png"/>
          <p:cNvPicPr/>
          <p:nvPr/>
        </p:nvPicPr>
        <p:blipFill>
          <a:blip r:embed="rId2"/>
          <a:stretch>
            <a:fillRect/>
          </a:stretch>
        </p:blipFill>
        <p:spPr>
          <a:xfrm>
            <a:off x="3929058" y="1714488"/>
            <a:ext cx="4667250" cy="378621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714356"/>
            <a:ext cx="7772400" cy="1470025"/>
          </a:xfrm>
        </p:spPr>
        <p:txBody>
          <a:bodyPr/>
          <a:lstStyle/>
          <a:p>
            <a:r>
              <a:rPr lang="en-US" b="1" dirty="0" smtClean="0"/>
              <a:t> pyrolysis oil application</a:t>
            </a:r>
            <a:endParaRPr lang="ar-SA" dirty="0"/>
          </a:p>
        </p:txBody>
      </p:sp>
      <p:sp>
        <p:nvSpPr>
          <p:cNvPr id="3" name="عنوان فرعي 2"/>
          <p:cNvSpPr>
            <a:spLocks noGrp="1"/>
          </p:cNvSpPr>
          <p:nvPr>
            <p:ph type="subTitle" idx="1"/>
          </p:nvPr>
        </p:nvSpPr>
        <p:spPr>
          <a:xfrm>
            <a:off x="1357290" y="2786058"/>
            <a:ext cx="6400800" cy="1752600"/>
          </a:xfrm>
        </p:spPr>
        <p:txBody>
          <a:bodyPr>
            <a:normAutofit fontScale="47500" lnSpcReduction="20000"/>
          </a:bodyPr>
          <a:lstStyle/>
          <a:p>
            <a:pPr algn="l"/>
            <a:r>
              <a:rPr lang="en-US" dirty="0" smtClean="0">
                <a:solidFill>
                  <a:schemeClr val="tx1"/>
                </a:solidFill>
              </a:rPr>
              <a:t>Interesting applications for pyrolysis oil include Heat &amp; Power, Automotive fuels and Biorefinery. At the moment these are in varying stages of development, with only Heat &amp; Power having been demonstrated at a commercial scale. The </a:t>
            </a:r>
          </a:p>
          <a:p>
            <a:pPr algn="l"/>
            <a:r>
              <a:rPr lang="en-US" dirty="0" smtClean="0">
                <a:solidFill>
                  <a:schemeClr val="tx1"/>
                </a:solidFill>
              </a:rPr>
              <a:t>long.term vision is to focus more on the biorefinery concept where pyrolysis oil is (one of the) raw materials for biobased chemicals and automotive fuel</a:t>
            </a:r>
          </a:p>
          <a:p>
            <a:pPr algn="l"/>
            <a:r>
              <a:rPr lang="en-US" dirty="0" smtClean="0">
                <a:solidFill>
                  <a:schemeClr val="tx1"/>
                </a:solidFill>
              </a:rPr>
              <a:t>Recently biorefining of pyrolysis oil has gained an increasing amount of </a:t>
            </a:r>
          </a:p>
          <a:p>
            <a:pPr algn="l"/>
            <a:r>
              <a:rPr lang="en-US" dirty="0" smtClean="0">
                <a:solidFill>
                  <a:schemeClr val="tx1"/>
                </a:solidFill>
              </a:rPr>
              <a:t>attention around the world</a:t>
            </a:r>
            <a:r>
              <a:rPr lang="en-US" dirty="0" smtClean="0"/>
              <a:t>.</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428604"/>
            <a:ext cx="7772400" cy="1470025"/>
          </a:xfrm>
        </p:spPr>
        <p:txBody>
          <a:bodyPr/>
          <a:lstStyle/>
          <a:p>
            <a:r>
              <a:rPr lang="en-US" dirty="0" smtClean="0"/>
              <a:t>Oil sludge and gum</a:t>
            </a:r>
            <a:endParaRPr lang="ar-SA" dirty="0"/>
          </a:p>
        </p:txBody>
      </p:sp>
      <p:sp>
        <p:nvSpPr>
          <p:cNvPr id="3" name="عنوان فرعي 2"/>
          <p:cNvSpPr>
            <a:spLocks noGrp="1"/>
          </p:cNvSpPr>
          <p:nvPr>
            <p:ph type="subTitle" idx="1"/>
          </p:nvPr>
        </p:nvSpPr>
        <p:spPr>
          <a:xfrm>
            <a:off x="1000100" y="2000240"/>
            <a:ext cx="7500990" cy="4572032"/>
          </a:xfrm>
        </p:spPr>
        <p:txBody>
          <a:bodyPr>
            <a:normAutofit fontScale="70000" lnSpcReduction="20000"/>
          </a:bodyPr>
          <a:lstStyle/>
          <a:p>
            <a:pPr algn="l"/>
            <a:r>
              <a:rPr lang="ar-SA" dirty="0" smtClean="0">
                <a:solidFill>
                  <a:schemeClr val="tx1"/>
                </a:solidFill>
              </a:rPr>
              <a:t>  </a:t>
            </a:r>
            <a:r>
              <a:rPr lang="en-US" dirty="0" smtClean="0">
                <a:solidFill>
                  <a:schemeClr val="tx1"/>
                </a:solidFill>
              </a:rPr>
              <a:t>       </a:t>
            </a:r>
            <a:r>
              <a:rPr lang="en-US" sz="2900" dirty="0" smtClean="0">
                <a:solidFill>
                  <a:schemeClr val="tx1"/>
                </a:solidFill>
              </a:rPr>
              <a:t>Most crude oils that are transported for refining have a propensity to separate into the heavier and lighter hydrocarbons from which the crude oil is composed. This problem is often exacerbated by cool temperatures, the venting of volatile components from the crude, and by the static condition of fluid during storage. The heavy  ends that separate from the crude oil and are deposited on the bottoms of storage vessels are known as “tank bottoms”, or </a:t>
            </a:r>
            <a:endParaRPr lang="ar-SA" sz="2900" dirty="0" smtClean="0">
              <a:solidFill>
                <a:schemeClr val="tx1"/>
              </a:solidFill>
            </a:endParaRPr>
          </a:p>
          <a:p>
            <a:pPr algn="l"/>
            <a:r>
              <a:rPr lang="en-US" sz="2900" dirty="0" smtClean="0">
                <a:solidFill>
                  <a:schemeClr val="tx1"/>
                </a:solidFill>
              </a:rPr>
              <a:t>“sludge”.</a:t>
            </a:r>
          </a:p>
          <a:p>
            <a:pPr algn="l"/>
            <a:r>
              <a:rPr lang="en-US" sz="2900" dirty="0" smtClean="0">
                <a:solidFill>
                  <a:schemeClr val="tx1"/>
                </a:solidFill>
              </a:rPr>
              <a:t>       the ‘heavier’ straight-chain hydrocarbons flocculate (heavier meaning predominantly the C20+ hydrocarbon molecules), they tend to fall out of suspension within a static fluid, where they accumulate on the  tank floor as a viscous gel. Over time, this gel stratifies, as the volatile components within the gel are ‘flashed’ from the gel with changes in temperature and pressure. This departure of the volatile components results in a concentration increase of the heavier fractions within the sludge, resulting in increased density and viscosity and decreased mobility </a:t>
            </a:r>
            <a:endParaRPr lang="ar-SA" sz="29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2400" b="1" dirty="0" smtClean="0"/>
              <a:t>centrifugal separation </a:t>
            </a:r>
            <a:br>
              <a:rPr lang="en-US" sz="2400" b="1" dirty="0" smtClean="0"/>
            </a:br>
            <a:r>
              <a:rPr lang="en-US" sz="2400" dirty="0" smtClean="0"/>
              <a:t> </a:t>
            </a:r>
            <a:r>
              <a:rPr lang="en-US" sz="1600" dirty="0" smtClean="0"/>
              <a:t>A centrifugal water</a:t>
            </a:r>
            <a:r>
              <a:rPr lang="en-US" sz="1600" dirty="0" smtClean="0">
                <a:solidFill>
                  <a:schemeClr val="bg1"/>
                </a:solidFill>
              </a:rPr>
              <a:t>.</a:t>
            </a:r>
            <a:r>
              <a:rPr lang="en-US" sz="1600" dirty="0" smtClean="0"/>
              <a:t>oil separator, centrifugal oil</a:t>
            </a:r>
            <a:r>
              <a:rPr lang="en-US" sz="1600" dirty="0" smtClean="0">
                <a:solidFill>
                  <a:schemeClr val="bg1"/>
                </a:solidFill>
              </a:rPr>
              <a:t>.</a:t>
            </a:r>
            <a:r>
              <a:rPr lang="en-US" sz="1600" dirty="0" smtClean="0"/>
              <a:t>water separator or centrifugal liquid  separator is a device designed  to separate oil and water by centrifugation. It generally contains a cylindrical container that rotates inside a larger stationary container. The denser liquid, usually water, accumulates at the periphery of the rotating container and is collected from the side of the  device, whereas the less dense liquid, usually oil, accumulates at the  rotation axis</a:t>
            </a:r>
            <a:br>
              <a:rPr lang="en-US" sz="1600" dirty="0" smtClean="0"/>
            </a:br>
            <a:endParaRPr lang="ar-SA" sz="1600" dirty="0"/>
          </a:p>
        </p:txBody>
      </p:sp>
      <p:pic>
        <p:nvPicPr>
          <p:cNvPr id="5" name="عنصر نائب للمحتوى 4" descr="2.png"/>
          <p:cNvPicPr>
            <a:picLocks noGrp="1"/>
          </p:cNvPicPr>
          <p:nvPr>
            <p:ph sz="half" idx="2"/>
          </p:nvPr>
        </p:nvPicPr>
        <p:blipFill>
          <a:blip r:embed="rId2"/>
          <a:stretch>
            <a:fillRect/>
          </a:stretch>
        </p:blipFill>
        <p:spPr>
          <a:xfrm>
            <a:off x="4648200" y="1928802"/>
            <a:ext cx="4038600" cy="3714776"/>
          </a:xfrm>
          <a:prstGeom prst="rect">
            <a:avLst/>
          </a:prstGeom>
        </p:spPr>
      </p:pic>
      <p:pic>
        <p:nvPicPr>
          <p:cNvPr id="6" name="عنصر نائب للمحتوى 5" descr="Centrifuge-Nozzle-Separator_tcm11-16233_w710.jpg"/>
          <p:cNvPicPr>
            <a:picLocks noGrp="1"/>
          </p:cNvPicPr>
          <p:nvPr>
            <p:ph sz="half" idx="1"/>
          </p:nvPr>
        </p:nvPicPr>
        <p:blipFill>
          <a:blip r:embed="rId3"/>
          <a:stretch>
            <a:fillRect/>
          </a:stretch>
        </p:blipFill>
        <p:spPr>
          <a:xfrm>
            <a:off x="457200" y="2071678"/>
            <a:ext cx="4038600" cy="342902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142853"/>
            <a:ext cx="7772400" cy="1071570"/>
          </a:xfrm>
        </p:spPr>
        <p:txBody>
          <a:bodyPr/>
          <a:lstStyle/>
          <a:p>
            <a:r>
              <a:rPr lang="en-US" dirty="0" smtClean="0"/>
              <a:t>Cont.</a:t>
            </a:r>
            <a:endParaRPr lang="ar-SA" dirty="0"/>
          </a:p>
        </p:txBody>
      </p:sp>
      <p:sp>
        <p:nvSpPr>
          <p:cNvPr id="3" name="عنوان فرعي 2"/>
          <p:cNvSpPr>
            <a:spLocks noGrp="1"/>
          </p:cNvSpPr>
          <p:nvPr>
            <p:ph type="subTitle" idx="1"/>
          </p:nvPr>
        </p:nvSpPr>
        <p:spPr>
          <a:xfrm>
            <a:off x="1371600" y="2571744"/>
            <a:ext cx="6400800" cy="3286148"/>
          </a:xfrm>
        </p:spPr>
        <p:txBody>
          <a:bodyPr>
            <a:normAutofit fontScale="55000" lnSpcReduction="20000"/>
          </a:bodyPr>
          <a:lstStyle/>
          <a:p>
            <a:pPr algn="l" fontAlgn="base"/>
            <a:r>
              <a:rPr lang="en-US" sz="4400" b="1" dirty="0" smtClean="0">
                <a:solidFill>
                  <a:schemeClr val="tx1"/>
                </a:solidFill>
              </a:rPr>
              <a:t>3.6.1 how it work:</a:t>
            </a:r>
            <a:endParaRPr lang="en-US" sz="4400" dirty="0" smtClean="0">
              <a:solidFill>
                <a:schemeClr val="tx1"/>
              </a:solidFill>
            </a:endParaRPr>
          </a:p>
          <a:p>
            <a:pPr algn="l" fontAlgn="base"/>
            <a:r>
              <a:rPr lang="en-US" b="1" dirty="0" smtClean="0">
                <a:solidFill>
                  <a:schemeClr val="tx1"/>
                </a:solidFill>
              </a:rPr>
              <a:t> </a:t>
            </a:r>
            <a:r>
              <a:rPr lang="en-US" dirty="0" smtClean="0">
                <a:solidFill>
                  <a:schemeClr val="tx1"/>
                </a:solidFill>
              </a:rPr>
              <a:t>      A</a:t>
            </a:r>
            <a:r>
              <a:rPr lang="en-US" dirty="0" smtClean="0">
                <a:solidFill>
                  <a:schemeClr val="bg1"/>
                </a:solidFill>
              </a:rPr>
              <a:t>.</a:t>
            </a:r>
            <a:r>
              <a:rPr lang="en-US" dirty="0" smtClean="0">
                <a:solidFill>
                  <a:schemeClr val="tx1"/>
                </a:solidFill>
              </a:rPr>
              <a:t>mix of oil and water is pumped constantly into a cone shaped separating apparatus at an angle, which creates a spinning vortex. The filtration</a:t>
            </a:r>
            <a:r>
              <a:rPr lang="en-US" dirty="0" smtClean="0">
                <a:solidFill>
                  <a:schemeClr val="bg1"/>
                </a:solidFill>
              </a:rPr>
              <a:t>.</a:t>
            </a:r>
            <a:r>
              <a:rPr lang="en-US" dirty="0" smtClean="0">
                <a:solidFill>
                  <a:schemeClr val="tx1"/>
                </a:solidFill>
              </a:rPr>
              <a:t>is a result of the force balance that occurs on fluids in a vortex. High</a:t>
            </a:r>
            <a:r>
              <a:rPr lang="en-US" dirty="0" smtClean="0">
                <a:solidFill>
                  <a:schemeClr val="bg1"/>
                </a:solidFill>
              </a:rPr>
              <a:t>.</a:t>
            </a:r>
            <a:r>
              <a:rPr lang="en-US" dirty="0" smtClean="0">
                <a:solidFill>
                  <a:schemeClr val="tx1"/>
                </a:solidFill>
              </a:rPr>
              <a:t>density</a:t>
            </a:r>
            <a:r>
              <a:rPr lang="en-US" dirty="0" smtClean="0">
                <a:solidFill>
                  <a:schemeClr val="bg1"/>
                </a:solidFill>
              </a:rPr>
              <a:t>.</a:t>
            </a:r>
            <a:r>
              <a:rPr lang="en-US" dirty="0" smtClean="0">
                <a:solidFill>
                  <a:schemeClr val="tx1"/>
                </a:solidFill>
              </a:rPr>
              <a:t>liquids will move to the outside, along with any contaminant, displacing the lower density liquids to the inside (center of rotation). Water, being the more dense liquid, sits on the outside and is removed through a discharge outlet. </a:t>
            </a:r>
          </a:p>
          <a:p>
            <a:pPr algn="l" fontAlgn="base"/>
            <a:r>
              <a:rPr lang="en-US" dirty="0" smtClean="0">
                <a:solidFill>
                  <a:schemeClr val="tx1"/>
                </a:solidFill>
              </a:rPr>
              <a:t>Any segregated oil</a:t>
            </a:r>
            <a:r>
              <a:rPr lang="en-US" dirty="0" smtClean="0">
                <a:solidFill>
                  <a:schemeClr val="bg1"/>
                </a:solidFill>
              </a:rPr>
              <a:t>.</a:t>
            </a:r>
            <a:r>
              <a:rPr lang="en-US" dirty="0" smtClean="0">
                <a:solidFill>
                  <a:schemeClr val="tx1"/>
                </a:solidFill>
              </a:rPr>
              <a:t>can now safely be recovered through a suction</a:t>
            </a:r>
          </a:p>
          <a:p>
            <a:pPr algn="l" fontAlgn="base"/>
            <a:r>
              <a:rPr lang="en-US" dirty="0" smtClean="0">
                <a:solidFill>
                  <a:schemeClr val="tx1"/>
                </a:solidFill>
              </a:rPr>
              <a:t>orfice</a:t>
            </a:r>
            <a:r>
              <a:rPr lang="en-US" dirty="0" smtClean="0">
                <a:solidFill>
                  <a:schemeClr val="bg1"/>
                </a:solidFill>
              </a:rPr>
              <a:t>.</a:t>
            </a:r>
            <a:r>
              <a:rPr lang="en-US" dirty="0" smtClean="0">
                <a:solidFill>
                  <a:schemeClr val="tx1"/>
                </a:solidFill>
              </a:rPr>
              <a:t>at the center. The process will continue to  function in this fashion as long as sufficient oil is added to maintain coverage of the suction  orifice.</a:t>
            </a:r>
            <a:endParaRPr lang="ar-SA"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a:t>
            </a:r>
            <a:endParaRPr lang="ar-SA" dirty="0"/>
          </a:p>
        </p:txBody>
      </p:sp>
      <p:sp>
        <p:nvSpPr>
          <p:cNvPr id="3" name="عنصر نائب للمحتوى 2"/>
          <p:cNvSpPr>
            <a:spLocks noGrp="1"/>
          </p:cNvSpPr>
          <p:nvPr>
            <p:ph idx="1"/>
          </p:nvPr>
        </p:nvSpPr>
        <p:spPr/>
        <p:txBody>
          <a:bodyPr>
            <a:normAutofit fontScale="40000" lnSpcReduction="20000"/>
          </a:bodyPr>
          <a:lstStyle/>
          <a:p>
            <a:pPr algn="l" fontAlgn="base">
              <a:buNone/>
            </a:pPr>
            <a:r>
              <a:rPr lang="en-US" b="1" dirty="0" smtClean="0"/>
              <a:t> design an feature  </a:t>
            </a:r>
            <a:endParaRPr lang="en-US" dirty="0" smtClean="0"/>
          </a:p>
          <a:p>
            <a:pPr algn="l" fontAlgn="base">
              <a:buNone/>
            </a:pPr>
            <a:r>
              <a:rPr lang="en-US" dirty="0" smtClean="0"/>
              <a:t>        The machine consist many design feature:</a:t>
            </a:r>
            <a:r>
              <a:rPr lang="en-US" b="1" dirty="0" smtClean="0"/>
              <a:t> </a:t>
            </a:r>
            <a:endParaRPr lang="en-US" dirty="0" smtClean="0"/>
          </a:p>
          <a:p>
            <a:pPr algn="l" fontAlgn="base">
              <a:buNone/>
            </a:pPr>
            <a:r>
              <a:rPr lang="en-US" b="1" dirty="0" smtClean="0"/>
              <a:t>Materials and Metals used </a:t>
            </a:r>
          </a:p>
          <a:p>
            <a:pPr algn="l" fontAlgn="base">
              <a:buNone/>
            </a:pPr>
            <a:r>
              <a:rPr lang="en-US" b="1" i="1" dirty="0" smtClean="0"/>
              <a:t> </a:t>
            </a:r>
            <a:endParaRPr lang="en-US" dirty="0" smtClean="0"/>
          </a:p>
          <a:p>
            <a:pPr algn="l" fontAlgn="base">
              <a:buNone/>
            </a:pPr>
            <a:r>
              <a:rPr lang="en-US" dirty="0" smtClean="0"/>
              <a:t>The bowl of the separator is generally made up of </a:t>
            </a:r>
            <a:r>
              <a:rPr lang="en-US" dirty="0" err="1" smtClean="0"/>
              <a:t>stainlesteel</a:t>
            </a:r>
            <a:r>
              <a:rPr lang="en-US" dirty="0" smtClean="0"/>
              <a:t> brass, and bronze. The  structural parts are usual</a:t>
            </a:r>
          </a:p>
          <a:p>
            <a:pPr algn="l" fontAlgn="base">
              <a:buNone/>
            </a:pPr>
            <a:r>
              <a:rPr lang="en-US" dirty="0" smtClean="0"/>
              <a:t>where the stainless steel is and the parts on the inside that come into  contact with mixtures are either made of </a:t>
            </a:r>
          </a:p>
          <a:p>
            <a:pPr algn="l" fontAlgn="base">
              <a:buNone/>
            </a:pPr>
            <a:r>
              <a:rPr lang="en-US" dirty="0" smtClean="0"/>
              <a:t>bronze or brass depending on the mixture going through the centrifugal separator. The housing and gearbox of the </a:t>
            </a:r>
          </a:p>
          <a:p>
            <a:pPr algn="l" fontAlgn="base">
              <a:buNone/>
            </a:pPr>
            <a:r>
              <a:rPr lang="en-US" dirty="0" smtClean="0"/>
              <a:t>separator is made of aluminum or</a:t>
            </a:r>
            <a:r>
              <a:rPr lang="en-US" dirty="0" smtClean="0">
                <a:solidFill>
                  <a:schemeClr val="bg1"/>
                </a:solidFill>
              </a:rPr>
              <a:t>.</a:t>
            </a:r>
            <a:r>
              <a:rPr lang="en-US" dirty="0" smtClean="0"/>
              <a:t>stainless steel and cast iron. The gearbox in particular is cast iron with stainless steel coating it </a:t>
            </a:r>
            <a:endParaRPr lang="en-US" baseline="30000" dirty="0" smtClean="0"/>
          </a:p>
          <a:p>
            <a:pPr algn="l" fontAlgn="base">
              <a:buNone/>
            </a:pPr>
            <a:endParaRPr lang="en-US" b="1" dirty="0" smtClean="0"/>
          </a:p>
          <a:p>
            <a:pPr algn="l" fontAlgn="base">
              <a:buNone/>
            </a:pPr>
            <a:r>
              <a:rPr lang="en-US" b="1" dirty="0" smtClean="0"/>
              <a:t>3.6.2.2Transmission</a:t>
            </a:r>
            <a:endParaRPr lang="en-US" dirty="0" smtClean="0"/>
          </a:p>
          <a:p>
            <a:pPr algn="l" fontAlgn="base">
              <a:buNone/>
            </a:pPr>
            <a:r>
              <a:rPr lang="en-US" b="1" i="1" dirty="0" smtClean="0"/>
              <a:t> </a:t>
            </a:r>
            <a:endParaRPr lang="en-US" dirty="0" smtClean="0"/>
          </a:p>
          <a:p>
            <a:pPr algn="l" fontAlgn="base"/>
            <a:r>
              <a:rPr lang="en-US" dirty="0" smtClean="0">
                <a:solidFill>
                  <a:schemeClr val="bg1"/>
                </a:solidFill>
              </a:rPr>
              <a:t>…...</a:t>
            </a:r>
            <a:r>
              <a:rPr lang="en-US" dirty="0" smtClean="0"/>
              <a:t>The vortex of the separators is generated through a power source and the power source in  use for the centrifugal separator is an electrical motor and the pieces of its transmission include   a clutch and worm gear, a flexible coupling worm gear, and a set of pulleys and flat belt. </a:t>
            </a:r>
          </a:p>
          <a:p>
            <a:pPr algn="l" fontAlgn="base">
              <a:buNone/>
            </a:pPr>
            <a:r>
              <a:rPr lang="en-US" dirty="0" smtClean="0"/>
              <a:t> </a:t>
            </a:r>
          </a:p>
          <a:p>
            <a:pPr algn="l" fontAlgn="base">
              <a:buNone/>
            </a:pPr>
            <a:r>
              <a:rPr lang="en-US" b="1" dirty="0" smtClean="0"/>
              <a:t>3.6.2.3 Suction and Discharging of the Liquids</a:t>
            </a:r>
            <a:endParaRPr lang="en-US" dirty="0" smtClean="0"/>
          </a:p>
          <a:p>
            <a:pPr algn="l" fontAlgn="base">
              <a:buNone/>
            </a:pPr>
            <a:r>
              <a:rPr lang="en-US" b="1" i="1" dirty="0" smtClean="0"/>
              <a:t> </a:t>
            </a:r>
            <a:endParaRPr lang="en-US" dirty="0" smtClean="0"/>
          </a:p>
          <a:p>
            <a:pPr algn="l"/>
            <a:r>
              <a:rPr lang="en-US" dirty="0" smtClean="0">
                <a:solidFill>
                  <a:schemeClr val="bg1"/>
                </a:solidFill>
              </a:rPr>
              <a:t>……</a:t>
            </a:r>
            <a:r>
              <a:rPr lang="en-US" dirty="0" smtClean="0"/>
              <a:t>The suction process of the separator takes place as stationary feed pipe suctions the mixture liquid into the cone shaped pipe that feeds into the vortex. After the filtration of the liquids occur the unwanted contaminants are discharged either through an overflow or through one or two centripetal pumps.</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bleaching earth</a:t>
            </a:r>
            <a:endParaRPr lang="ar-SA" dirty="0"/>
          </a:p>
        </p:txBody>
      </p:sp>
      <p:sp>
        <p:nvSpPr>
          <p:cNvPr id="5" name="عنصر نائب للمحتوى 4"/>
          <p:cNvSpPr>
            <a:spLocks noGrp="1"/>
          </p:cNvSpPr>
          <p:nvPr>
            <p:ph idx="1"/>
          </p:nvPr>
        </p:nvSpPr>
        <p:spPr/>
        <p:txBody>
          <a:bodyPr>
            <a:normAutofit/>
          </a:bodyPr>
          <a:lstStyle/>
          <a:p>
            <a:pPr algn="l">
              <a:buNone/>
            </a:pPr>
            <a:r>
              <a:rPr lang="en-US" dirty="0" smtClean="0"/>
              <a:t>    </a:t>
            </a:r>
            <a:r>
              <a:rPr lang="en-US" sz="1800" dirty="0" smtClean="0"/>
              <a:t>An</a:t>
            </a:r>
            <a:r>
              <a:rPr lang="en-US" sz="1800" dirty="0" smtClean="0">
                <a:solidFill>
                  <a:schemeClr val="bg1"/>
                </a:solidFill>
              </a:rPr>
              <a:t>.</a:t>
            </a:r>
            <a:r>
              <a:rPr lang="en-US" sz="1800" dirty="0" smtClean="0"/>
              <a:t>electrolyte is</a:t>
            </a:r>
            <a:r>
              <a:rPr lang="en-US" sz="1800" dirty="0" smtClean="0">
                <a:solidFill>
                  <a:schemeClr val="bg1"/>
                </a:solidFill>
              </a:rPr>
              <a:t>.</a:t>
            </a:r>
            <a:r>
              <a:rPr lang="en-US" sz="1800" dirty="0" smtClean="0"/>
              <a:t>Fuller's earth is any clay material that has the capability to decolorize oil or other liquids without chemical treatment.</a:t>
            </a:r>
            <a:r>
              <a:rPr lang="en-US" sz="1800" baseline="30000" dirty="0" smtClean="0"/>
              <a:t> </a:t>
            </a:r>
            <a:r>
              <a:rPr lang="en-US" sz="1800" dirty="0" smtClean="0"/>
              <a:t> Fuller's earth typically consists of palygorskite (attapulgite) or bentonite</a:t>
            </a:r>
            <a:r>
              <a:rPr lang="en-US" sz="1800" dirty="0" smtClean="0">
                <a:solidFill>
                  <a:schemeClr val="bg1"/>
                </a:solidFill>
              </a:rPr>
              <a:t>.</a:t>
            </a:r>
            <a:r>
              <a:rPr lang="en-US" sz="1800" dirty="0" smtClean="0"/>
              <a:t>Modern uses of  Fuller's earth include absorbents for oil, grease, and</a:t>
            </a:r>
            <a:r>
              <a:rPr lang="en-US" sz="1800" dirty="0" smtClean="0">
                <a:solidFill>
                  <a:schemeClr val="bg1"/>
                </a:solidFill>
              </a:rPr>
              <a:t>.</a:t>
            </a:r>
            <a:r>
              <a:rPr lang="en-US" sz="1800" dirty="0" smtClean="0"/>
              <a:t>animal waste and a carrier for pesticides and fertilizers. Minor uses include filtering, clarifying, and decolorizing; and as filler in paint, plaster, adhesives, and pharmaceuticals</a:t>
            </a:r>
            <a:endParaRPr lang="ar-SA" dirty="0"/>
          </a:p>
        </p:txBody>
      </p:sp>
      <p:pic>
        <p:nvPicPr>
          <p:cNvPr id="6" name="صورة 5" descr="تنزيل (1).jpg"/>
          <p:cNvPicPr/>
          <p:nvPr/>
        </p:nvPicPr>
        <p:blipFill>
          <a:blip r:embed="rId2"/>
          <a:stretch>
            <a:fillRect/>
          </a:stretch>
        </p:blipFill>
        <p:spPr>
          <a:xfrm>
            <a:off x="3143240" y="3929066"/>
            <a:ext cx="4786346" cy="228601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0034" y="285728"/>
            <a:ext cx="7772400" cy="1470025"/>
          </a:xfrm>
        </p:spPr>
        <p:txBody>
          <a:bodyPr/>
          <a:lstStyle/>
          <a:p>
            <a:r>
              <a:rPr lang="en-US" b="1" dirty="0" smtClean="0"/>
              <a:t>Occurrence and composition </a:t>
            </a:r>
            <a:endParaRPr lang="ar-SA" dirty="0"/>
          </a:p>
        </p:txBody>
      </p:sp>
      <p:sp>
        <p:nvSpPr>
          <p:cNvPr id="3" name="عنوان فرعي 2"/>
          <p:cNvSpPr>
            <a:spLocks noGrp="1"/>
          </p:cNvSpPr>
          <p:nvPr>
            <p:ph type="subTitle" idx="1"/>
          </p:nvPr>
        </p:nvSpPr>
        <p:spPr>
          <a:xfrm>
            <a:off x="500034" y="2500306"/>
            <a:ext cx="8215370" cy="2571768"/>
          </a:xfrm>
        </p:spPr>
        <p:txBody>
          <a:bodyPr>
            <a:normAutofit/>
          </a:bodyPr>
          <a:lstStyle/>
          <a:p>
            <a:pPr algn="l"/>
            <a:r>
              <a:rPr lang="en-US" sz="2000" dirty="0" smtClean="0">
                <a:solidFill>
                  <a:schemeClr val="tx1"/>
                </a:solidFill>
              </a:rPr>
              <a:t>Fuller's earth consists primarily of hydrous</a:t>
            </a:r>
            <a:r>
              <a:rPr lang="en-US" sz="2000" dirty="0" smtClean="0">
                <a:solidFill>
                  <a:schemeClr val="bg1"/>
                </a:solidFill>
              </a:rPr>
              <a:t>.</a:t>
            </a:r>
            <a:r>
              <a:rPr lang="en-US" sz="2000" dirty="0" smtClean="0">
                <a:solidFill>
                  <a:schemeClr val="tx1"/>
                </a:solidFill>
              </a:rPr>
              <a:t>aluminum</a:t>
            </a:r>
            <a:r>
              <a:rPr lang="en-US" sz="2000" dirty="0" smtClean="0">
                <a:solidFill>
                  <a:schemeClr val="bg1"/>
                </a:solidFill>
              </a:rPr>
              <a:t>.</a:t>
            </a:r>
            <a:r>
              <a:rPr lang="en-US" sz="2000" dirty="0" smtClean="0">
                <a:solidFill>
                  <a:schemeClr val="tx1"/>
                </a:solidFill>
              </a:rPr>
              <a:t>silicates (clay minerals) of varying composition.Common components are</a:t>
            </a:r>
            <a:r>
              <a:rPr lang="en-US" sz="2000" dirty="0" smtClean="0">
                <a:solidFill>
                  <a:schemeClr val="bg1"/>
                </a:solidFill>
              </a:rPr>
              <a:t>.</a:t>
            </a:r>
            <a:r>
              <a:rPr lang="en-US" sz="2000" dirty="0" smtClean="0">
                <a:solidFill>
                  <a:schemeClr val="tx1"/>
                </a:solidFill>
              </a:rPr>
              <a:t>montmorillonite  and attapulgite. Small amounts of other minerals may be present in fuller's earth deposits, including calcite</a:t>
            </a:r>
            <a:r>
              <a:rPr lang="en-US" sz="2000" dirty="0" smtClean="0">
                <a:solidFill>
                  <a:schemeClr val="bg1"/>
                </a:solidFill>
              </a:rPr>
              <a:t>.</a:t>
            </a:r>
            <a:r>
              <a:rPr lang="en-US" sz="2000" dirty="0" smtClean="0">
                <a:solidFill>
                  <a:schemeClr val="tx1"/>
                </a:solidFill>
              </a:rPr>
              <a:t>dolomite</a:t>
            </a:r>
            <a:r>
              <a:rPr lang="en-US" sz="2000" dirty="0" smtClean="0">
                <a:solidFill>
                  <a:schemeClr val="bg1"/>
                </a:solidFill>
              </a:rPr>
              <a:t>.</a:t>
            </a:r>
            <a:r>
              <a:rPr lang="en-US" sz="2000" dirty="0" smtClean="0">
                <a:solidFill>
                  <a:schemeClr val="tx1"/>
                </a:solidFill>
              </a:rPr>
              <a:t>and quartz. In some localities fuller's earth refers to calcium</a:t>
            </a:r>
            <a:r>
              <a:rPr lang="en-US" sz="2000" dirty="0" smtClean="0">
                <a:solidFill>
                  <a:schemeClr val="bg1"/>
                </a:solidFill>
              </a:rPr>
              <a:t>.</a:t>
            </a:r>
            <a:r>
              <a:rPr lang="en-US" sz="2000" dirty="0" smtClean="0">
                <a:solidFill>
                  <a:schemeClr val="tx1"/>
                </a:solidFill>
              </a:rPr>
              <a:t>betonies</a:t>
            </a:r>
            <a:r>
              <a:rPr lang="en-US" sz="2000" dirty="0" smtClean="0">
                <a:solidFill>
                  <a:schemeClr val="bg1"/>
                </a:solidFill>
              </a:rPr>
              <a:t>.</a:t>
            </a:r>
            <a:r>
              <a:rPr lang="en-US" sz="2000" dirty="0" smtClean="0">
                <a:solidFill>
                  <a:schemeClr val="tx1"/>
                </a:solidFill>
              </a:rPr>
              <a:t>which is altered volcanic ash composed mostly of montmorillonite</a:t>
            </a:r>
            <a:r>
              <a:rPr lang="en-US" sz="2000" dirty="0" smtClean="0"/>
              <a:t>.</a:t>
            </a:r>
            <a:endParaRPr lang="ar-SA"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71546"/>
            <a:ext cx="7815290" cy="3429023"/>
          </a:xfrm>
        </p:spPr>
        <p:txBody>
          <a:bodyPr/>
          <a:lstStyle/>
          <a:p>
            <a:r>
              <a:rPr lang="en-US" sz="6000" dirty="0" smtClean="0"/>
              <a:t>Introduction </a:t>
            </a:r>
            <a:endParaRPr lang="ar-SA" sz="6000" dirty="0"/>
          </a:p>
        </p:txBody>
      </p:sp>
      <p:sp>
        <p:nvSpPr>
          <p:cNvPr id="3" name="عنوان فرعي 2"/>
          <p:cNvSpPr>
            <a:spLocks noGrp="1"/>
          </p:cNvSpPr>
          <p:nvPr>
            <p:ph type="subTitle" idx="1"/>
          </p:nvPr>
        </p:nvSpPr>
        <p:spPr/>
        <p:txBody>
          <a:bodyPr/>
          <a:lstStyle/>
          <a:p>
            <a:r>
              <a:rPr lang="en-US" dirty="0" smtClean="0"/>
              <a:t> </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Cont.</a:t>
            </a:r>
            <a:br>
              <a:rPr lang="en-US" dirty="0" smtClean="0"/>
            </a:br>
            <a:r>
              <a:rPr lang="en-US" sz="2200" dirty="0" smtClean="0"/>
              <a:t>this table show the composition of bleaching earth clay</a:t>
            </a:r>
            <a:endParaRPr lang="ar-SA" sz="2200" dirty="0"/>
          </a:p>
        </p:txBody>
      </p:sp>
      <p:pic>
        <p:nvPicPr>
          <p:cNvPr id="4" name="عنصر نائب للمحتوى 3" descr="بدون 3.png"/>
          <p:cNvPicPr>
            <a:picLocks noGrp="1"/>
          </p:cNvPicPr>
          <p:nvPr>
            <p:ph idx="1"/>
          </p:nvPr>
        </p:nvPicPr>
        <p:blipFill>
          <a:blip r:embed="rId2"/>
          <a:stretch>
            <a:fillRect/>
          </a:stretch>
        </p:blipFill>
        <p:spPr>
          <a:xfrm>
            <a:off x="2910842" y="1600200"/>
            <a:ext cx="4161488" cy="5257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14290"/>
            <a:ext cx="9215470" cy="1143000"/>
          </a:xfrm>
        </p:spPr>
        <p:txBody>
          <a:bodyPr>
            <a:normAutofit/>
          </a:bodyPr>
          <a:lstStyle/>
          <a:p>
            <a:pPr algn="l"/>
            <a:r>
              <a:rPr lang="ar-SA" sz="1600" dirty="0" smtClean="0"/>
              <a:t/>
            </a:r>
            <a:br>
              <a:rPr lang="ar-SA" sz="1600" dirty="0" smtClean="0"/>
            </a:br>
            <a:r>
              <a:rPr lang="en-US" sz="1600" dirty="0" smtClean="0"/>
              <a:t>The bleaching earth clay used in many field for example military ,industrial ,cloth and parametrical</a:t>
            </a:r>
            <a:br>
              <a:rPr lang="en-US" sz="1600" dirty="0" smtClean="0"/>
            </a:br>
            <a:r>
              <a:rPr lang="en-US" sz="1600" dirty="0" smtClean="0"/>
              <a:t>it also used in oil industry where it used to remove undesired material as already mentioned </a:t>
            </a:r>
            <a:endParaRPr lang="ar-SA" sz="1600" dirty="0"/>
          </a:p>
        </p:txBody>
      </p:sp>
      <p:pic>
        <p:nvPicPr>
          <p:cNvPr id="5" name="عنصر نائب للمحتوى 4" descr="Figure05.png"/>
          <p:cNvPicPr>
            <a:picLocks noGrp="1"/>
          </p:cNvPicPr>
          <p:nvPr>
            <p:ph sz="half" idx="2"/>
          </p:nvPr>
        </p:nvPicPr>
        <p:blipFill>
          <a:blip r:embed="rId2"/>
          <a:stretch>
            <a:fillRect/>
          </a:stretch>
        </p:blipFill>
        <p:spPr>
          <a:xfrm>
            <a:off x="4648200" y="1857364"/>
            <a:ext cx="4352956" cy="3714776"/>
          </a:xfrm>
          <a:prstGeom prst="rect">
            <a:avLst/>
          </a:prstGeom>
        </p:spPr>
      </p:pic>
      <p:pic>
        <p:nvPicPr>
          <p:cNvPr id="6" name="عنصر نائب للمحتوى 5" descr="bleaching_earth_fuller_earth_for_tyre_pyrolysis.jpg_200x200.jpg"/>
          <p:cNvPicPr>
            <a:picLocks noGrp="1"/>
          </p:cNvPicPr>
          <p:nvPr>
            <p:ph sz="half" idx="1"/>
          </p:nvPr>
        </p:nvPicPr>
        <p:blipFill>
          <a:blip r:embed="rId3"/>
          <a:stretch>
            <a:fillRect/>
          </a:stretch>
        </p:blipFill>
        <p:spPr>
          <a:xfrm>
            <a:off x="457200" y="2146776"/>
            <a:ext cx="4038600" cy="343281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1928802"/>
            <a:ext cx="7772400" cy="2600342"/>
          </a:xfrm>
        </p:spPr>
        <p:txBody>
          <a:bodyPr>
            <a:normAutofit/>
          </a:bodyPr>
          <a:lstStyle/>
          <a:p>
            <a:r>
              <a:rPr lang="en-US" sz="6600" dirty="0" smtClean="0"/>
              <a:t>methodology</a:t>
            </a:r>
            <a:endParaRPr lang="ar-SA" sz="6600" dirty="0"/>
          </a:p>
        </p:txBody>
      </p:sp>
      <p:sp>
        <p:nvSpPr>
          <p:cNvPr id="3" name="عنوان فرعي 2"/>
          <p:cNvSpPr>
            <a:spLocks noGrp="1"/>
          </p:cNvSpPr>
          <p:nvPr>
            <p:ph type="subTitle" idx="1"/>
          </p:nvPr>
        </p:nvSpPr>
        <p:spPr/>
        <p:txBody>
          <a:bodyPr/>
          <a:lstStyle/>
          <a:p>
            <a:r>
              <a:rPr lang="en-US" dirty="0" smtClean="0"/>
              <a:t> </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smtClean="0"/>
              <a:t>Oil sludge reduction</a:t>
            </a:r>
            <a:endParaRPr lang="ar-SA" dirty="0"/>
          </a:p>
        </p:txBody>
      </p:sp>
      <p:sp>
        <p:nvSpPr>
          <p:cNvPr id="3" name="عنوان فرعي 2"/>
          <p:cNvSpPr>
            <a:spLocks noGrp="1"/>
          </p:cNvSpPr>
          <p:nvPr>
            <p:ph type="subTitle" idx="1"/>
          </p:nvPr>
        </p:nvSpPr>
        <p:spPr/>
        <p:txBody>
          <a:bodyPr>
            <a:normAutofit fontScale="55000" lnSpcReduction="20000"/>
          </a:bodyPr>
          <a:lstStyle/>
          <a:p>
            <a:pPr algn="l"/>
            <a:r>
              <a:rPr lang="en-US" dirty="0" smtClean="0">
                <a:solidFill>
                  <a:schemeClr val="tx1"/>
                </a:solidFill>
              </a:rPr>
              <a:t>       At </a:t>
            </a:r>
            <a:r>
              <a:rPr lang="en-US" dirty="0" smtClean="0">
                <a:solidFill>
                  <a:schemeClr val="tx1"/>
                </a:solidFill>
              </a:rPr>
              <a:t>first before starting  any type of comparison the reduction of oil sludge is a very important thing because this little process can increase the purity of the output oil to very high scale and it also reduce the cost of refining process due to the reduction of dirt and Impurities  which cause a little maintains for the machine also a reduction in material for example sand in bleaching earth process some of way to reduce sludge </a:t>
            </a:r>
            <a:r>
              <a:rPr lang="en-US" dirty="0" smtClean="0">
                <a:solidFill>
                  <a:schemeClr val="tx1"/>
                </a:solidFill>
              </a:rPr>
              <a:t>is:</a:t>
            </a:r>
            <a:endParaRPr lang="ar-SA"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715436" cy="1470025"/>
          </a:xfrm>
        </p:spPr>
        <p:txBody>
          <a:bodyPr>
            <a:noAutofit/>
          </a:bodyPr>
          <a:lstStyle/>
          <a:p>
            <a:r>
              <a:rPr lang="en-US" sz="2800" b="1" dirty="0" smtClean="0"/>
              <a:t>1-sodium compounds and potassium compounds </a:t>
            </a:r>
            <a:r>
              <a:rPr lang="en-US" sz="2800" dirty="0" smtClean="0"/>
              <a:t/>
            </a:r>
            <a:br>
              <a:rPr lang="en-US" sz="2800" dirty="0" smtClean="0"/>
            </a:br>
            <a:endParaRPr lang="ar-SA" sz="2800" dirty="0"/>
          </a:p>
        </p:txBody>
      </p:sp>
      <p:sp>
        <p:nvSpPr>
          <p:cNvPr id="3" name="عنوان فرعي 2"/>
          <p:cNvSpPr>
            <a:spLocks noGrp="1"/>
          </p:cNvSpPr>
          <p:nvPr>
            <p:ph type="subTitle" idx="1"/>
          </p:nvPr>
        </p:nvSpPr>
        <p:spPr>
          <a:xfrm>
            <a:off x="571472" y="2143116"/>
            <a:ext cx="8072494" cy="3495684"/>
          </a:xfrm>
        </p:spPr>
        <p:txBody>
          <a:bodyPr>
            <a:normAutofit fontScale="55000" lnSpcReduction="20000"/>
          </a:bodyPr>
          <a:lstStyle/>
          <a:p>
            <a:pPr algn="l"/>
            <a:r>
              <a:rPr lang="en-US" dirty="0" smtClean="0">
                <a:solidFill>
                  <a:schemeClr val="tx1"/>
                </a:solidFill>
              </a:rPr>
              <a:t>Previous efforts were made to convert the oil sludge into useful resources such as lower molecule organic compounds and carbonaceous residues by pyrolysis with the carrier gas of N</a:t>
            </a:r>
            <a:r>
              <a:rPr lang="en-US" baseline="-25000" dirty="0" smtClean="0">
                <a:solidFill>
                  <a:schemeClr val="tx1"/>
                </a:solidFill>
              </a:rPr>
              <a:t>2</a:t>
            </a:r>
            <a:r>
              <a:rPr lang="en-US" dirty="0" smtClean="0">
                <a:solidFill>
                  <a:schemeClr val="tx1"/>
                </a:solidFill>
              </a:rPr>
              <a:t>. In the present study, the oil sludge from the oil storage </a:t>
            </a:r>
            <a:r>
              <a:rPr lang="en-US" dirty="0" smtClean="0">
                <a:solidFill>
                  <a:schemeClr val="tx1"/>
                </a:solidFill>
              </a:rPr>
              <a:t>tank. </a:t>
            </a:r>
            <a:r>
              <a:rPr lang="en-US" dirty="0" smtClean="0">
                <a:solidFill>
                  <a:schemeClr val="tx1"/>
                </a:solidFill>
              </a:rPr>
              <a:t>The influences of using sodium and potassium compounds as additives on the possible improvement of the pyrolysis of oil sludge are investigated. The additives employed include two groups: (1) sodium compounds (</a:t>
            </a:r>
            <a:r>
              <a:rPr lang="en-US" dirty="0" err="1" smtClean="0">
                <a:solidFill>
                  <a:schemeClr val="tx1"/>
                </a:solidFill>
              </a:rPr>
              <a:t>NaOH</a:t>
            </a:r>
            <a:r>
              <a:rPr lang="en-US" dirty="0" smtClean="0">
                <a:solidFill>
                  <a:schemeClr val="tx1"/>
                </a:solidFill>
              </a:rPr>
              <a:t>, </a:t>
            </a:r>
            <a:r>
              <a:rPr lang="en-US" dirty="0" err="1" smtClean="0">
                <a:solidFill>
                  <a:schemeClr val="tx1"/>
                </a:solidFill>
              </a:rPr>
              <a:t>NaCl</a:t>
            </a:r>
            <a:r>
              <a:rPr lang="en-US" dirty="0" smtClean="0">
                <a:solidFill>
                  <a:schemeClr val="tx1"/>
                </a:solidFill>
              </a:rPr>
              <a:t> and Na</a:t>
            </a:r>
            <a:r>
              <a:rPr lang="en-US" baseline="-25000" dirty="0" smtClean="0">
                <a:solidFill>
                  <a:schemeClr val="tx1"/>
                </a:solidFill>
              </a:rPr>
              <a:t>2</a:t>
            </a:r>
            <a:r>
              <a:rPr lang="en-US" dirty="0" smtClean="0">
                <a:solidFill>
                  <a:schemeClr val="tx1"/>
                </a:solidFill>
              </a:rPr>
              <a:t>CO</a:t>
            </a:r>
            <a:r>
              <a:rPr lang="en-US" baseline="-25000" dirty="0" smtClean="0">
                <a:solidFill>
                  <a:schemeClr val="tx1"/>
                </a:solidFill>
              </a:rPr>
              <a:t>3</a:t>
            </a:r>
            <a:r>
              <a:rPr lang="en-US" dirty="0" smtClean="0">
                <a:solidFill>
                  <a:schemeClr val="tx1"/>
                </a:solidFill>
              </a:rPr>
              <a:t>), and (2) potassium compounds (</a:t>
            </a:r>
            <a:r>
              <a:rPr lang="en-US" dirty="0" err="1" smtClean="0">
                <a:solidFill>
                  <a:schemeClr val="tx1"/>
                </a:solidFill>
              </a:rPr>
              <a:t>KCl</a:t>
            </a:r>
            <a:r>
              <a:rPr lang="en-US" dirty="0" smtClean="0">
                <a:solidFill>
                  <a:schemeClr val="tx1"/>
                </a:solidFill>
              </a:rPr>
              <a:t>, KOH and K</a:t>
            </a:r>
            <a:r>
              <a:rPr lang="en-US" baseline="-25000" dirty="0" smtClean="0">
                <a:solidFill>
                  <a:schemeClr val="tx1"/>
                </a:solidFill>
              </a:rPr>
              <a:t>2</a:t>
            </a:r>
            <a:r>
              <a:rPr lang="en-US" dirty="0" smtClean="0">
                <a:solidFill>
                  <a:schemeClr val="tx1"/>
                </a:solidFill>
              </a:rPr>
              <a:t>CO</a:t>
            </a:r>
            <a:r>
              <a:rPr lang="en-US" baseline="-25000" dirty="0" smtClean="0">
                <a:solidFill>
                  <a:schemeClr val="tx1"/>
                </a:solidFill>
              </a:rPr>
              <a:t>3</a:t>
            </a:r>
            <a:r>
              <a:rPr lang="en-US" dirty="0" smtClean="0">
                <a:solidFill>
                  <a:schemeClr val="tx1"/>
                </a:solidFill>
              </a:rPr>
              <a:t>). For the increases of conversion, the additives provide the offers in the order of K</a:t>
            </a:r>
            <a:r>
              <a:rPr lang="en-US" baseline="-25000" dirty="0" smtClean="0">
                <a:solidFill>
                  <a:schemeClr val="tx1"/>
                </a:solidFill>
              </a:rPr>
              <a:t>2</a:t>
            </a:r>
            <a:r>
              <a:rPr lang="en-US" dirty="0" smtClean="0">
                <a:solidFill>
                  <a:schemeClr val="tx1"/>
                </a:solidFill>
              </a:rPr>
              <a:t>CO</a:t>
            </a:r>
            <a:r>
              <a:rPr lang="en-US" baseline="-25000" dirty="0" smtClean="0">
                <a:solidFill>
                  <a:schemeClr val="tx1"/>
                </a:solidFill>
              </a:rPr>
              <a:t>3</a:t>
            </a:r>
            <a:r>
              <a:rPr lang="en-US" dirty="0" smtClean="0">
                <a:solidFill>
                  <a:schemeClr val="tx1"/>
                </a:solidFill>
              </a:rPr>
              <a:t>&gt;KOH&gt;</a:t>
            </a:r>
            <a:r>
              <a:rPr lang="en-US" dirty="0" err="1" smtClean="0">
                <a:solidFill>
                  <a:schemeClr val="tx1"/>
                </a:solidFill>
              </a:rPr>
              <a:t>NaOH</a:t>
            </a:r>
            <a:r>
              <a:rPr lang="en-US" dirty="0" smtClean="0">
                <a:solidFill>
                  <a:schemeClr val="tx1"/>
                </a:solidFill>
              </a:rPr>
              <a:t>&gt;Na</a:t>
            </a:r>
            <a:r>
              <a:rPr lang="en-US" baseline="-25000" dirty="0" smtClean="0">
                <a:solidFill>
                  <a:schemeClr val="tx1"/>
                </a:solidFill>
              </a:rPr>
              <a:t>2</a:t>
            </a:r>
            <a:r>
              <a:rPr lang="en-US" dirty="0" smtClean="0">
                <a:solidFill>
                  <a:schemeClr val="tx1"/>
                </a:solidFill>
              </a:rPr>
              <a:t>CO</a:t>
            </a:r>
            <a:r>
              <a:rPr lang="en-US" baseline="-25000" dirty="0" smtClean="0">
                <a:solidFill>
                  <a:schemeClr val="tx1"/>
                </a:solidFill>
              </a:rPr>
              <a:t>3</a:t>
            </a:r>
            <a:r>
              <a:rPr lang="en-US" dirty="0" smtClean="0">
                <a:solidFill>
                  <a:schemeClr val="tx1"/>
                </a:solidFill>
              </a:rPr>
              <a:t>&gt;</a:t>
            </a:r>
            <a:r>
              <a:rPr lang="en-US" dirty="0" err="1" smtClean="0">
                <a:solidFill>
                  <a:schemeClr val="tx1"/>
                </a:solidFill>
              </a:rPr>
              <a:t>KCl</a:t>
            </a:r>
            <a:r>
              <a:rPr lang="en-US" dirty="0" smtClean="0">
                <a:solidFill>
                  <a:schemeClr val="tx1"/>
                </a:solidFill>
              </a:rPr>
              <a:t>&gt;</a:t>
            </a:r>
            <a:r>
              <a:rPr lang="en-US" dirty="0" err="1" smtClean="0">
                <a:solidFill>
                  <a:schemeClr val="tx1"/>
                </a:solidFill>
              </a:rPr>
              <a:t>NaCl</a:t>
            </a:r>
            <a:r>
              <a:rPr lang="en-US" dirty="0" smtClean="0">
                <a:solidFill>
                  <a:schemeClr val="tx1"/>
                </a:solidFill>
              </a:rPr>
              <a:t>&gt;no additives. It appears that the above additives enhance the reaction rates when the temperatures are in 650–710 K, following. The additives achieve the improvement of the quality of </a:t>
            </a:r>
            <a:r>
              <a:rPr lang="en-US" dirty="0" smtClean="0">
                <a:solidFill>
                  <a:schemeClr val="tx1"/>
                </a:solidFill>
              </a:rPr>
              <a:t>pyrolisis </a:t>
            </a:r>
            <a:r>
              <a:rPr lang="en-US" dirty="0" smtClean="0">
                <a:solidFill>
                  <a:schemeClr val="tx1"/>
                </a:solidFill>
              </a:rPr>
              <a:t>oil (as sum of light and heavy naphtha and light gas oil). All this information is useful not only to the improvement of a </a:t>
            </a:r>
            <a:r>
              <a:rPr lang="en-US" dirty="0" smtClean="0">
                <a:solidFill>
                  <a:schemeClr val="tx1"/>
                </a:solidFill>
              </a:rPr>
              <a:t>pyrolisis </a:t>
            </a:r>
            <a:r>
              <a:rPr lang="en-US" dirty="0" smtClean="0">
                <a:solidFill>
                  <a:schemeClr val="tx1"/>
                </a:solidFill>
              </a:rPr>
              <a:t>system but also to the better utilization of liquid oil products.</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85729"/>
            <a:ext cx="7772400" cy="1214446"/>
          </a:xfrm>
        </p:spPr>
        <p:txBody>
          <a:bodyPr/>
          <a:lstStyle/>
          <a:p>
            <a:r>
              <a:rPr lang="en-US" b="1" dirty="0" smtClean="0"/>
              <a:t>2-sulphuric acid</a:t>
            </a:r>
            <a:endParaRPr lang="en-US" dirty="0"/>
          </a:p>
        </p:txBody>
      </p:sp>
      <p:sp>
        <p:nvSpPr>
          <p:cNvPr id="3" name="عنوان فرعي 2"/>
          <p:cNvSpPr>
            <a:spLocks noGrp="1"/>
          </p:cNvSpPr>
          <p:nvPr>
            <p:ph type="subTitle" idx="1"/>
          </p:nvPr>
        </p:nvSpPr>
        <p:spPr>
          <a:xfrm>
            <a:off x="857224" y="2428868"/>
            <a:ext cx="8143932" cy="3209932"/>
          </a:xfrm>
        </p:spPr>
        <p:txBody>
          <a:bodyPr>
            <a:noAutofit/>
          </a:bodyPr>
          <a:lstStyle/>
          <a:p>
            <a:pPr algn="l"/>
            <a:r>
              <a:rPr lang="en-US" sz="2400" dirty="0" smtClean="0"/>
              <a:t> </a:t>
            </a:r>
            <a:r>
              <a:rPr lang="en-US" sz="2400" dirty="0" smtClean="0"/>
              <a:t>      </a:t>
            </a:r>
            <a:r>
              <a:rPr lang="en-US" sz="2400" dirty="0" smtClean="0">
                <a:solidFill>
                  <a:schemeClr val="tx1"/>
                </a:solidFill>
              </a:rPr>
              <a:t>In </a:t>
            </a:r>
            <a:r>
              <a:rPr lang="en-US" sz="2400" dirty="0" smtClean="0">
                <a:solidFill>
                  <a:schemeClr val="tx1"/>
                </a:solidFill>
              </a:rPr>
              <a:t>this study, sulphuric acid (H</a:t>
            </a:r>
            <a:r>
              <a:rPr lang="en-US" sz="2400" baseline="-25000" dirty="0" smtClean="0">
                <a:solidFill>
                  <a:schemeClr val="tx1"/>
                </a:solidFill>
              </a:rPr>
              <a:t>2</a:t>
            </a:r>
            <a:r>
              <a:rPr lang="en-US" sz="2400" dirty="0" smtClean="0">
                <a:solidFill>
                  <a:schemeClr val="tx1"/>
                </a:solidFill>
              </a:rPr>
              <a:t>SO</a:t>
            </a:r>
            <a:r>
              <a:rPr lang="en-US" sz="2400" baseline="-25000" dirty="0" smtClean="0">
                <a:solidFill>
                  <a:schemeClr val="tx1"/>
                </a:solidFill>
              </a:rPr>
              <a:t>4</a:t>
            </a:r>
            <a:r>
              <a:rPr lang="en-US" sz="2400" dirty="0" smtClean="0">
                <a:solidFill>
                  <a:schemeClr val="tx1"/>
                </a:solidFill>
              </a:rPr>
              <a:t>) was used in the pretreatment of sludge </a:t>
            </a:r>
            <a:r>
              <a:rPr lang="en-US" sz="2400" dirty="0" smtClean="0">
                <a:solidFill>
                  <a:schemeClr val="tx1"/>
                </a:solidFill>
              </a:rPr>
              <a:t>pyrolisis </a:t>
            </a:r>
            <a:r>
              <a:rPr lang="en-US" sz="2400" dirty="0" smtClean="0">
                <a:solidFill>
                  <a:schemeClr val="tx1"/>
                </a:solidFill>
              </a:rPr>
              <a:t>oil for biodiesel production by an etherification process, followed by the basic catalyzed transesterification  process. The purpose of the pretreatment process was to reduce the free fatty acids </a:t>
            </a:r>
            <a:r>
              <a:rPr lang="en-US" sz="2400" dirty="0" smtClean="0">
                <a:solidFill>
                  <a:schemeClr val="tx1"/>
                </a:solidFill>
              </a:rPr>
              <a:t>content </a:t>
            </a:r>
            <a:r>
              <a:rPr lang="en-US" sz="2400" dirty="0" smtClean="0">
                <a:solidFill>
                  <a:schemeClr val="tx1"/>
                </a:solidFill>
              </a:rPr>
              <a:t>from high content FFA (&gt; 23%) of sludge palm oil (SPO) to a minimum level for biodiesel production (&gt; 2%). An acid catalyzed etherification  process was carried out to evaluate the low content of </a:t>
            </a:r>
            <a:r>
              <a:rPr lang="en-US" sz="2400" dirty="0" smtClean="0">
                <a:solidFill>
                  <a:schemeClr val="tx1"/>
                </a:solidFill>
              </a:rPr>
              <a:t>FFA</a:t>
            </a:r>
            <a:endParaRPr lang="ar-SA" sz="2400"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14290"/>
            <a:ext cx="7772400" cy="1470025"/>
          </a:xfrm>
        </p:spPr>
        <p:txBody>
          <a:bodyPr/>
          <a:lstStyle/>
          <a:p>
            <a:r>
              <a:rPr lang="en-US" b="1" dirty="0" smtClean="0"/>
              <a:t>3-Precipitation</a:t>
            </a:r>
            <a:r>
              <a:rPr lang="en-US" dirty="0" smtClean="0"/>
              <a:t/>
            </a:r>
            <a:br>
              <a:rPr lang="en-US" dirty="0" smtClean="0"/>
            </a:br>
            <a:endParaRPr lang="ar-SA" dirty="0"/>
          </a:p>
        </p:txBody>
      </p:sp>
      <p:sp>
        <p:nvSpPr>
          <p:cNvPr id="3" name="عنوان فرعي 2"/>
          <p:cNvSpPr>
            <a:spLocks noGrp="1"/>
          </p:cNvSpPr>
          <p:nvPr>
            <p:ph type="subTitle" idx="1"/>
          </p:nvPr>
        </p:nvSpPr>
        <p:spPr>
          <a:xfrm>
            <a:off x="714348" y="1714488"/>
            <a:ext cx="7786742" cy="3924312"/>
          </a:xfrm>
        </p:spPr>
        <p:txBody>
          <a:bodyPr>
            <a:normAutofit fontScale="70000" lnSpcReduction="20000"/>
          </a:bodyPr>
          <a:lstStyle/>
          <a:p>
            <a:pPr algn="l"/>
            <a:r>
              <a:rPr lang="en-US" dirty="0" smtClean="0"/>
              <a:t>       </a:t>
            </a:r>
            <a:r>
              <a:rPr lang="en-US" dirty="0" smtClean="0">
                <a:solidFill>
                  <a:schemeClr val="tx1"/>
                </a:solidFill>
              </a:rPr>
              <a:t>Precipitation </a:t>
            </a:r>
            <a:r>
              <a:rPr lang="en-US" dirty="0" smtClean="0">
                <a:solidFill>
                  <a:schemeClr val="tx1"/>
                </a:solidFill>
              </a:rPr>
              <a:t>is process of falling of heavy material from </a:t>
            </a:r>
            <a:r>
              <a:rPr lang="en-US" dirty="0" err="1" smtClean="0">
                <a:solidFill>
                  <a:schemeClr val="tx1"/>
                </a:solidFill>
              </a:rPr>
              <a:t>sol</a:t>
            </a:r>
            <a:r>
              <a:rPr lang="en-US" dirty="0" err="1" smtClean="0">
                <a:solidFill>
                  <a:schemeClr val="tx1"/>
                </a:solidFill>
              </a:rPr>
              <a:t>due</a:t>
            </a:r>
            <a:r>
              <a:rPr lang="en-US" dirty="0" smtClean="0">
                <a:solidFill>
                  <a:schemeClr val="tx1"/>
                </a:solidFill>
              </a:rPr>
              <a:t> the force of gravity , for the pyrolisis oil and the sludge as the sludge is the heavy material and the oil is the solution ,at first  the pyrolisis oil filled in big tang and by the time the sludge precipitate in the bottom of the tank then the oil drain from the tank leaving the sludge in the bottom of tank the problem of this way that it take a long time to precipitate the sludge </a:t>
            </a:r>
          </a:p>
          <a:p>
            <a:pPr algn="l"/>
            <a:r>
              <a:rPr lang="en-US" dirty="0" smtClean="0">
                <a:solidFill>
                  <a:schemeClr val="tx1"/>
                </a:solidFill>
              </a:rPr>
              <a:t> </a:t>
            </a:r>
          </a:p>
          <a:p>
            <a:pPr algn="l"/>
            <a:r>
              <a:rPr lang="en-US" dirty="0" smtClean="0">
                <a:solidFill>
                  <a:schemeClr val="tx1"/>
                </a:solidFill>
              </a:rPr>
              <a:t>       This is some of way to reduce pyrolisis oil sludge another way to use some acid and use thinner after this process the oil be ready for further process (bleaching earth and centrifugal separation) </a:t>
            </a:r>
            <a:r>
              <a:rPr lang="en-US" dirty="0" smtClean="0">
                <a:solidFill>
                  <a:schemeClr val="tx1"/>
                </a:solidFill>
              </a:rPr>
              <a:t>which </a:t>
            </a:r>
            <a:r>
              <a:rPr lang="en-US" dirty="0" smtClean="0">
                <a:solidFill>
                  <a:schemeClr val="tx1"/>
                </a:solidFill>
              </a:rPr>
              <a:t>already mentioned</a:t>
            </a:r>
            <a:r>
              <a:rPr lang="en-US" dirty="0" smtClean="0"/>
              <a:t> </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smtClean="0"/>
              <a:t>Comparison factor</a:t>
            </a:r>
            <a:endParaRPr lang="ar-SA" dirty="0"/>
          </a:p>
        </p:txBody>
      </p:sp>
      <p:sp>
        <p:nvSpPr>
          <p:cNvPr id="3" name="عنوان فرعي 2"/>
          <p:cNvSpPr>
            <a:spLocks noGrp="1"/>
          </p:cNvSpPr>
          <p:nvPr>
            <p:ph type="subTitle" idx="1"/>
          </p:nvPr>
        </p:nvSpPr>
        <p:spPr/>
        <p:txBody>
          <a:bodyPr/>
          <a:lstStyle/>
          <a:p>
            <a:r>
              <a:rPr lang="en-US" dirty="0" smtClean="0"/>
              <a:t> </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purity</a:t>
            </a:r>
            <a:endParaRPr lang="ar-SA" dirty="0"/>
          </a:p>
        </p:txBody>
      </p:sp>
      <p:sp>
        <p:nvSpPr>
          <p:cNvPr id="3" name="عنصر نائب للنص 2"/>
          <p:cNvSpPr>
            <a:spLocks noGrp="1"/>
          </p:cNvSpPr>
          <p:nvPr>
            <p:ph type="body" idx="1"/>
          </p:nvPr>
        </p:nvSpPr>
        <p:spPr/>
        <p:txBody>
          <a:bodyPr>
            <a:normAutofit fontScale="77500" lnSpcReduction="20000"/>
          </a:bodyPr>
          <a:lstStyle/>
          <a:p>
            <a:endParaRPr lang="en-US" dirty="0" smtClean="0"/>
          </a:p>
          <a:p>
            <a:pPr algn="l"/>
            <a:r>
              <a:rPr lang="en-US" dirty="0" smtClean="0"/>
              <a:t>Bleaching earth</a:t>
            </a:r>
            <a:endParaRPr lang="ar-SA" dirty="0"/>
          </a:p>
        </p:txBody>
      </p:sp>
      <p:sp>
        <p:nvSpPr>
          <p:cNvPr id="4" name="عنصر نائب للمحتوى 3"/>
          <p:cNvSpPr>
            <a:spLocks noGrp="1"/>
          </p:cNvSpPr>
          <p:nvPr>
            <p:ph sz="half" idx="2"/>
          </p:nvPr>
        </p:nvSpPr>
        <p:spPr/>
        <p:txBody>
          <a:bodyPr>
            <a:normAutofit fontScale="62500" lnSpcReduction="20000"/>
          </a:bodyPr>
          <a:lstStyle/>
          <a:p>
            <a:pPr algn="l">
              <a:buNone/>
            </a:pPr>
            <a:r>
              <a:rPr lang="en-US" dirty="0" smtClean="0"/>
              <a:t>The quality of pyrolisis </a:t>
            </a:r>
            <a:r>
              <a:rPr lang="en-US" dirty="0" smtClean="0"/>
              <a:t> fuel </a:t>
            </a:r>
            <a:r>
              <a:rPr lang="en-US" dirty="0" smtClean="0"/>
              <a:t>was found to </a:t>
            </a:r>
            <a:r>
              <a:rPr lang="en-US" dirty="0" smtClean="0"/>
              <a:t>be significant </a:t>
            </a:r>
            <a:r>
              <a:rPr lang="en-US" dirty="0" smtClean="0"/>
              <a:t>for its successful use on compression ignition engines and subsequent replacement of normal fossil fuels. Conventional pyrolisis l fuel separation and purification technologies were noticed to yield lower quality pyrolisis l fuel with resultant excessive energy and water consumptions. Bleaching earth technology showed more potential for effective and efficient separation and purification of pyrolisis </a:t>
            </a:r>
            <a:r>
              <a:rPr lang="en-US" dirty="0" smtClean="0"/>
              <a:t> fuel  </a:t>
            </a:r>
            <a:r>
              <a:rPr lang="en-US" dirty="0" smtClean="0"/>
              <a:t>This technology need be explored for the attainment of better quality pyrolisis </a:t>
            </a:r>
            <a:r>
              <a:rPr lang="en-US" dirty="0" smtClean="0"/>
              <a:t>oil</a:t>
            </a:r>
            <a:r>
              <a:rPr lang="en-US" dirty="0" smtClean="0"/>
              <a:t>. </a:t>
            </a:r>
          </a:p>
          <a:p>
            <a:pPr algn="l">
              <a:buNone/>
            </a:pPr>
            <a:r>
              <a:rPr lang="en-US" dirty="0" smtClean="0"/>
              <a:t>       The technologies used for the </a:t>
            </a:r>
            <a:r>
              <a:rPr lang="en-US" dirty="0" smtClean="0"/>
              <a:t>pyrolisis fuel </a:t>
            </a:r>
            <a:r>
              <a:rPr lang="en-US" dirty="0" smtClean="0"/>
              <a:t>separation and purification, pyrolisis </a:t>
            </a:r>
            <a:r>
              <a:rPr lang="en-US" dirty="0" smtClean="0"/>
              <a:t> fuel quality</a:t>
            </a:r>
            <a:r>
              <a:rPr lang="en-US" dirty="0" smtClean="0"/>
              <a:t>, and its effects on diesel engines. pyrolisis </a:t>
            </a:r>
            <a:r>
              <a:rPr lang="en-US" dirty="0" smtClean="0"/>
              <a:t>fuel </a:t>
            </a:r>
            <a:r>
              <a:rPr lang="en-US" dirty="0" smtClean="0"/>
              <a:t>biodegradability, lubricity, stability, economic importance, and gaseous emissions have been discussed.</a:t>
            </a:r>
          </a:p>
          <a:p>
            <a:endParaRPr lang="ar-SA" dirty="0"/>
          </a:p>
        </p:txBody>
      </p:sp>
      <p:sp>
        <p:nvSpPr>
          <p:cNvPr id="5" name="عنصر نائب للنص 4"/>
          <p:cNvSpPr>
            <a:spLocks noGrp="1"/>
          </p:cNvSpPr>
          <p:nvPr>
            <p:ph type="body" sz="quarter" idx="3"/>
          </p:nvPr>
        </p:nvSpPr>
        <p:spPr/>
        <p:txBody>
          <a:bodyPr/>
          <a:lstStyle/>
          <a:p>
            <a:r>
              <a:rPr lang="en-US" dirty="0" smtClean="0"/>
              <a:t>Centrifugal separation</a:t>
            </a:r>
            <a:endParaRPr lang="ar-SA" dirty="0"/>
          </a:p>
        </p:txBody>
      </p:sp>
      <p:sp>
        <p:nvSpPr>
          <p:cNvPr id="6" name="عنصر نائب للمحتوى 5"/>
          <p:cNvSpPr>
            <a:spLocks noGrp="1"/>
          </p:cNvSpPr>
          <p:nvPr>
            <p:ph sz="quarter" idx="4"/>
          </p:nvPr>
        </p:nvSpPr>
        <p:spPr>
          <a:xfrm>
            <a:off x="4645025" y="2174875"/>
            <a:ext cx="4041775" cy="4397398"/>
          </a:xfrm>
        </p:spPr>
        <p:txBody>
          <a:bodyPr>
            <a:normAutofit/>
          </a:bodyPr>
          <a:lstStyle/>
          <a:p>
            <a:pPr algn="l">
              <a:buNone/>
            </a:pPr>
            <a:r>
              <a:rPr lang="en-US" sz="1400" dirty="0" smtClean="0"/>
              <a:t>Using </a:t>
            </a:r>
            <a:r>
              <a:rPr lang="en-US" sz="1400" dirty="0" smtClean="0"/>
              <a:t>a simple The purity of compound was over 98% after only one-step separation. The result indicated that centrifugal separation is perfect to reduce the sludge of pyrolisis oil</a:t>
            </a:r>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 Cost </a:t>
            </a:r>
            <a:endParaRPr lang="ar-SA" dirty="0"/>
          </a:p>
        </p:txBody>
      </p:sp>
      <p:sp>
        <p:nvSpPr>
          <p:cNvPr id="3" name="عنصر نائب للنص 2"/>
          <p:cNvSpPr>
            <a:spLocks noGrp="1"/>
          </p:cNvSpPr>
          <p:nvPr>
            <p:ph type="body" idx="1"/>
          </p:nvPr>
        </p:nvSpPr>
        <p:spPr/>
        <p:txBody>
          <a:bodyPr/>
          <a:lstStyle/>
          <a:p>
            <a:pPr algn="l"/>
            <a:r>
              <a:rPr lang="en-US" dirty="0" smtClean="0"/>
              <a:t>Bleaching earth</a:t>
            </a:r>
            <a:endParaRPr lang="ar-SA" dirty="0"/>
          </a:p>
        </p:txBody>
      </p:sp>
      <p:sp>
        <p:nvSpPr>
          <p:cNvPr id="4" name="عنصر نائب للمحتوى 3"/>
          <p:cNvSpPr>
            <a:spLocks noGrp="1"/>
          </p:cNvSpPr>
          <p:nvPr>
            <p:ph sz="half" idx="2"/>
          </p:nvPr>
        </p:nvSpPr>
        <p:spPr/>
        <p:txBody>
          <a:bodyPr>
            <a:normAutofit/>
          </a:bodyPr>
          <a:lstStyle/>
          <a:p>
            <a:pPr algn="l">
              <a:buNone/>
            </a:pPr>
            <a:r>
              <a:rPr lang="en-US" sz="1500" dirty="0" smtClean="0"/>
              <a:t>Already nothing sure for </a:t>
            </a:r>
            <a:r>
              <a:rPr lang="en-US" sz="1500" dirty="0" smtClean="0"/>
              <a:t>us </a:t>
            </a:r>
            <a:r>
              <a:rPr lang="en-US" sz="1500" dirty="0" smtClean="0"/>
              <a:t>about the cost of bleaching earth , but the cost of bleaching earth come , at first from the price of powder that </a:t>
            </a:r>
            <a:r>
              <a:rPr lang="en-US" sz="1500" dirty="0" smtClean="0"/>
              <a:t>needed thing  </a:t>
            </a:r>
            <a:r>
              <a:rPr lang="en-US" sz="1500" dirty="0" smtClean="0"/>
              <a:t>for the process another </a:t>
            </a:r>
            <a:r>
              <a:rPr lang="en-US" sz="1500" dirty="0" smtClean="0"/>
              <a:t>is </a:t>
            </a:r>
            <a:r>
              <a:rPr lang="en-US" sz="1500" dirty="0" smtClean="0"/>
              <a:t>the cost of disposal of the used bleaching earth powder also the recycling cost for the used powder added to the total cost , the price of powder range from (20 to 200) $ for on metric ton that range depend on the powder quality </a:t>
            </a:r>
          </a:p>
          <a:p>
            <a:endParaRPr lang="ar-SA" dirty="0"/>
          </a:p>
        </p:txBody>
      </p:sp>
      <p:sp>
        <p:nvSpPr>
          <p:cNvPr id="5" name="عنصر نائب للنص 4"/>
          <p:cNvSpPr>
            <a:spLocks noGrp="1"/>
          </p:cNvSpPr>
          <p:nvPr>
            <p:ph type="body" sz="quarter" idx="3"/>
          </p:nvPr>
        </p:nvSpPr>
        <p:spPr/>
        <p:txBody>
          <a:bodyPr>
            <a:normAutofit/>
          </a:bodyPr>
          <a:lstStyle/>
          <a:p>
            <a:r>
              <a:rPr lang="en-US" dirty="0" smtClean="0"/>
              <a:t>Centrifugal separation</a:t>
            </a:r>
          </a:p>
        </p:txBody>
      </p:sp>
      <p:sp>
        <p:nvSpPr>
          <p:cNvPr id="6" name="عنصر نائب للمحتوى 5"/>
          <p:cNvSpPr>
            <a:spLocks noGrp="1"/>
          </p:cNvSpPr>
          <p:nvPr>
            <p:ph sz="quarter" idx="4"/>
          </p:nvPr>
        </p:nvSpPr>
        <p:spPr/>
        <p:txBody>
          <a:bodyPr>
            <a:normAutofit fontScale="55000" lnSpcReduction="20000"/>
          </a:bodyPr>
          <a:lstStyle/>
          <a:p>
            <a:pPr algn="l">
              <a:buNone/>
            </a:pPr>
            <a:r>
              <a:rPr lang="en-US" sz="2500" dirty="0" smtClean="0"/>
              <a:t>the cost of Centrifugal separation come , at first from the price of Centrifugal separator that operate the all process another thing is the maintain ace and cleaning cost also the operator cost </a:t>
            </a:r>
          </a:p>
          <a:p>
            <a:pPr algn="l">
              <a:buNone/>
            </a:pPr>
            <a:r>
              <a:rPr lang="en-US" sz="2500" dirty="0" smtClean="0"/>
              <a:t>atypical Centrifugal separator machine range from 100$-100000$ the price depend on the production rate , capacity and the quality of the machine .</a:t>
            </a:r>
          </a:p>
          <a:p>
            <a:pPr algn="l">
              <a:buNone/>
            </a:pPr>
            <a:r>
              <a:rPr lang="en-US" sz="2500" dirty="0" smtClean="0"/>
              <a:t>when </a:t>
            </a:r>
            <a:r>
              <a:rPr lang="en-US" sz="2500" dirty="0" smtClean="0"/>
              <a:t>comparing the cost not only the cost </a:t>
            </a:r>
            <a:r>
              <a:rPr lang="en-US" sz="2500" dirty="0" smtClean="0"/>
              <a:t>of </a:t>
            </a:r>
            <a:r>
              <a:rPr lang="en-US" sz="2500" dirty="0" smtClean="0"/>
              <a:t>process which matter also the income also matter for example the production rate should take in consideration  where as it increase the income increase also the capacity of each process effect , when capacity increase the daily income increase also the complicity of each one maybe increase the cost by the number of worker required to operate the process another thing may affect but this is the main thing.</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1214445"/>
          </a:xfrm>
        </p:spPr>
        <p:txBody>
          <a:bodyPr/>
          <a:lstStyle/>
          <a:p>
            <a:r>
              <a:rPr lang="en-US" dirty="0" smtClean="0"/>
              <a:t>Project </a:t>
            </a:r>
            <a:r>
              <a:rPr lang="en-US" sz="4000" dirty="0" smtClean="0"/>
              <a:t>background</a:t>
            </a:r>
            <a:r>
              <a:rPr lang="en-US" dirty="0" smtClean="0"/>
              <a:t> </a:t>
            </a:r>
            <a:endParaRPr lang="ar-SA" dirty="0"/>
          </a:p>
        </p:txBody>
      </p:sp>
      <p:sp>
        <p:nvSpPr>
          <p:cNvPr id="3" name="عنوان فرعي 2"/>
          <p:cNvSpPr>
            <a:spLocks noGrp="1"/>
          </p:cNvSpPr>
          <p:nvPr>
            <p:ph type="subTitle" idx="1"/>
          </p:nvPr>
        </p:nvSpPr>
        <p:spPr>
          <a:xfrm>
            <a:off x="785786" y="3000372"/>
            <a:ext cx="7358114" cy="2638428"/>
          </a:xfrm>
        </p:spPr>
        <p:txBody>
          <a:bodyPr>
            <a:normAutofit fontScale="70000" lnSpcReduction="20000"/>
          </a:bodyPr>
          <a:lstStyle/>
          <a:p>
            <a:pPr algn="l"/>
            <a:r>
              <a:rPr lang="en-US" sz="2600" dirty="0" smtClean="0">
                <a:solidFill>
                  <a:schemeClr val="tx1"/>
                </a:solidFill>
              </a:rPr>
              <a:t>        This project is about, making a comparison between two methods of oil separation the first one is bleaching earth , this method use some type of </a:t>
            </a:r>
            <a:r>
              <a:rPr lang="en-US" sz="2600" dirty="0" smtClean="0">
                <a:solidFill>
                  <a:schemeClr val="tx1"/>
                </a:solidFill>
              </a:rPr>
              <a:t>clay</a:t>
            </a:r>
            <a:r>
              <a:rPr lang="en-US" sz="2600" dirty="0" smtClean="0">
                <a:solidFill>
                  <a:schemeClr val="bg1"/>
                </a:solidFill>
              </a:rPr>
              <a:t>.</a:t>
            </a:r>
            <a:r>
              <a:rPr lang="en-US" sz="2600" dirty="0" smtClean="0">
                <a:solidFill>
                  <a:schemeClr val="tx1"/>
                </a:solidFill>
              </a:rPr>
              <a:t>material</a:t>
            </a:r>
            <a:r>
              <a:rPr lang="en-US" sz="2600" dirty="0" smtClean="0">
                <a:solidFill>
                  <a:schemeClr val="bg1"/>
                </a:solidFill>
              </a:rPr>
              <a:t>.</a:t>
            </a:r>
            <a:r>
              <a:rPr lang="en-US" sz="2600" dirty="0" smtClean="0">
                <a:solidFill>
                  <a:schemeClr val="tx1"/>
                </a:solidFill>
              </a:rPr>
              <a:t>that</a:t>
            </a:r>
            <a:r>
              <a:rPr lang="en-US" sz="2600" dirty="0" smtClean="0">
                <a:solidFill>
                  <a:schemeClr val="bg1"/>
                </a:solidFill>
              </a:rPr>
              <a:t>.</a:t>
            </a:r>
            <a:r>
              <a:rPr lang="en-US" sz="2600" dirty="0" smtClean="0">
                <a:solidFill>
                  <a:schemeClr val="tx1"/>
                </a:solidFill>
              </a:rPr>
              <a:t>has</a:t>
            </a:r>
            <a:r>
              <a:rPr lang="en-US" sz="2600" dirty="0" smtClean="0">
                <a:solidFill>
                  <a:schemeClr val="bg1"/>
                </a:solidFill>
              </a:rPr>
              <a:t>.</a:t>
            </a:r>
            <a:r>
              <a:rPr lang="en-US" sz="2600" dirty="0" smtClean="0">
                <a:solidFill>
                  <a:schemeClr val="tx1"/>
                </a:solidFill>
              </a:rPr>
              <a:t>the</a:t>
            </a:r>
            <a:r>
              <a:rPr lang="en-US" sz="2600" dirty="0" smtClean="0">
                <a:solidFill>
                  <a:schemeClr val="bg1"/>
                </a:solidFill>
              </a:rPr>
              <a:t>.</a:t>
            </a:r>
            <a:r>
              <a:rPr lang="en-US" sz="2600" dirty="0" smtClean="0">
                <a:solidFill>
                  <a:schemeClr val="tx1"/>
                </a:solidFill>
              </a:rPr>
              <a:t>capability</a:t>
            </a:r>
            <a:r>
              <a:rPr lang="en-US" sz="2600" dirty="0" smtClean="0">
                <a:solidFill>
                  <a:schemeClr val="bg1"/>
                </a:solidFill>
              </a:rPr>
              <a:t>.</a:t>
            </a:r>
            <a:r>
              <a:rPr lang="en-US" sz="2600" dirty="0" smtClean="0">
                <a:solidFill>
                  <a:schemeClr val="tx1"/>
                </a:solidFill>
              </a:rPr>
              <a:t>to</a:t>
            </a:r>
            <a:r>
              <a:rPr lang="en-US" sz="2600" dirty="0" smtClean="0">
                <a:solidFill>
                  <a:schemeClr val="bg1"/>
                </a:solidFill>
              </a:rPr>
              <a:t>.</a:t>
            </a:r>
            <a:r>
              <a:rPr lang="en-US" sz="2600" dirty="0" smtClean="0">
                <a:solidFill>
                  <a:schemeClr val="tx1"/>
                </a:solidFill>
              </a:rPr>
              <a:t>decolorize </a:t>
            </a:r>
            <a:r>
              <a:rPr lang="en-US" sz="2600" dirty="0" smtClean="0">
                <a:solidFill>
                  <a:schemeClr val="tx1"/>
                </a:solidFill>
              </a:rPr>
              <a:t> oil</a:t>
            </a:r>
            <a:r>
              <a:rPr lang="en-US" sz="2600" dirty="0" smtClean="0">
                <a:solidFill>
                  <a:schemeClr val="bg1"/>
                </a:solidFill>
              </a:rPr>
              <a:t>.</a:t>
            </a:r>
            <a:r>
              <a:rPr lang="en-US" sz="2600" dirty="0" smtClean="0">
                <a:solidFill>
                  <a:schemeClr val="tx1"/>
                </a:solidFill>
              </a:rPr>
              <a:t>or</a:t>
            </a:r>
            <a:r>
              <a:rPr lang="en-US" sz="2600" dirty="0" smtClean="0">
                <a:solidFill>
                  <a:schemeClr val="bg1"/>
                </a:solidFill>
              </a:rPr>
              <a:t>.</a:t>
            </a:r>
            <a:r>
              <a:rPr lang="en-US" sz="2600" dirty="0" smtClean="0">
                <a:solidFill>
                  <a:schemeClr val="tx1"/>
                </a:solidFill>
              </a:rPr>
              <a:t>other liquids without chemical treatment , the second one is centrifugal separation in this method  device designed to separate oil and water by centrifugation,the comparison between these method at many point like the ability to use the methods in West Bank ,the amount of pollution that produced by each method, and </a:t>
            </a:r>
          </a:p>
          <a:p>
            <a:pPr algn="l"/>
            <a:r>
              <a:rPr lang="en-US" sz="2600" dirty="0" smtClean="0">
                <a:solidFill>
                  <a:schemeClr val="tx1"/>
                </a:solidFill>
              </a:rPr>
              <a:t>the cost of each method will be calculated ,another point will be discussed but the main  point are include</a:t>
            </a:r>
            <a:r>
              <a:rPr lang="en-US" dirty="0" smtClean="0">
                <a:solidFill>
                  <a:schemeClr val="tx1"/>
                </a:solidFill>
              </a:rPr>
              <a:t>. </a:t>
            </a:r>
          </a:p>
          <a:p>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ease of use </a:t>
            </a:r>
            <a:endParaRPr lang="ar-SA" dirty="0"/>
          </a:p>
        </p:txBody>
      </p:sp>
      <p:sp>
        <p:nvSpPr>
          <p:cNvPr id="3" name="عنصر نائب للنص 2"/>
          <p:cNvSpPr>
            <a:spLocks noGrp="1"/>
          </p:cNvSpPr>
          <p:nvPr>
            <p:ph type="body" idx="1"/>
          </p:nvPr>
        </p:nvSpPr>
        <p:spPr/>
        <p:txBody>
          <a:bodyPr/>
          <a:lstStyle/>
          <a:p>
            <a:pPr algn="l"/>
            <a:r>
              <a:rPr lang="en-US" dirty="0" smtClean="0"/>
              <a:t>Bleaching earth</a:t>
            </a:r>
            <a:endParaRPr lang="ar-SA" dirty="0"/>
          </a:p>
        </p:txBody>
      </p:sp>
      <p:sp>
        <p:nvSpPr>
          <p:cNvPr id="4" name="عنصر نائب للمحتوى 3"/>
          <p:cNvSpPr>
            <a:spLocks noGrp="1"/>
          </p:cNvSpPr>
          <p:nvPr>
            <p:ph sz="half" idx="2"/>
          </p:nvPr>
        </p:nvSpPr>
        <p:spPr/>
        <p:txBody>
          <a:bodyPr>
            <a:normAutofit fontScale="92500" lnSpcReduction="20000"/>
          </a:bodyPr>
          <a:lstStyle/>
          <a:p>
            <a:pPr algn="l"/>
            <a:r>
              <a:rPr lang="en-US" dirty="0" smtClean="0"/>
              <a:t>Bleaching earth is a </a:t>
            </a:r>
            <a:r>
              <a:rPr lang="en-US" dirty="0" smtClean="0"/>
              <a:t>very simple </a:t>
            </a:r>
            <a:r>
              <a:rPr lang="en-US" dirty="0" smtClean="0"/>
              <a:t>process in easy word the pyrolisis oil put in the tank  thin amount of bleaching earth powder is pour into the tank the powder catch all the impurities from the oil and precipitation in the bottom then the pure oil removed to another process to complete the process if some acid is used worker should wear protective cloth. </a:t>
            </a:r>
          </a:p>
          <a:p>
            <a:endParaRPr lang="ar-SA" dirty="0"/>
          </a:p>
        </p:txBody>
      </p:sp>
      <p:sp>
        <p:nvSpPr>
          <p:cNvPr id="5" name="عنصر نائب للنص 4"/>
          <p:cNvSpPr>
            <a:spLocks noGrp="1"/>
          </p:cNvSpPr>
          <p:nvPr>
            <p:ph type="body" sz="quarter" idx="3"/>
          </p:nvPr>
        </p:nvSpPr>
        <p:spPr/>
        <p:txBody>
          <a:bodyPr/>
          <a:lstStyle/>
          <a:p>
            <a:r>
              <a:rPr lang="en-US" dirty="0" smtClean="0"/>
              <a:t>Centrifugal separation</a:t>
            </a:r>
            <a:endParaRPr lang="ar-SA" dirty="0"/>
          </a:p>
        </p:txBody>
      </p:sp>
      <p:sp>
        <p:nvSpPr>
          <p:cNvPr id="6" name="عنصر نائب للمحتوى 5"/>
          <p:cNvSpPr>
            <a:spLocks noGrp="1"/>
          </p:cNvSpPr>
          <p:nvPr>
            <p:ph sz="quarter" idx="4"/>
          </p:nvPr>
        </p:nvSpPr>
        <p:spPr/>
        <p:txBody>
          <a:bodyPr>
            <a:normAutofit fontScale="70000" lnSpcReduction="20000"/>
          </a:bodyPr>
          <a:lstStyle/>
          <a:p>
            <a:r>
              <a:rPr lang="en-US" dirty="0" smtClean="0"/>
              <a:t> The Centrifugal separator can efficiently handle fluctuations in flow rate and oil concentrations without any adjustments, allowing for ease of installation and operation in use at wastewater treatment plants, oil rigs or food processing facilities. There is only one moving part on the Centrifugal separator, allowing for very little costly downtime in the event of maintenance or repair. The Centrifugal separator is powered by a single-phase motor. These centrifuges can be powered with electric motors, steam turbines or compressed air.</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00042"/>
            <a:ext cx="7772400" cy="1500198"/>
          </a:xfrm>
        </p:spPr>
        <p:txBody>
          <a:bodyPr/>
          <a:lstStyle/>
          <a:p>
            <a:r>
              <a:rPr lang="en-US" dirty="0" smtClean="0"/>
              <a:t>Objective</a:t>
            </a:r>
            <a:endParaRPr lang="ar-SA" dirty="0"/>
          </a:p>
        </p:txBody>
      </p:sp>
      <p:sp>
        <p:nvSpPr>
          <p:cNvPr id="3" name="عنوان فرعي 2"/>
          <p:cNvSpPr>
            <a:spLocks noGrp="1"/>
          </p:cNvSpPr>
          <p:nvPr>
            <p:ph type="subTitle" idx="1"/>
          </p:nvPr>
        </p:nvSpPr>
        <p:spPr>
          <a:xfrm>
            <a:off x="1500166" y="2928934"/>
            <a:ext cx="6629424" cy="2571768"/>
          </a:xfrm>
        </p:spPr>
        <p:txBody>
          <a:bodyPr>
            <a:normAutofit fontScale="62500" lnSpcReduction="20000"/>
          </a:bodyPr>
          <a:lstStyle/>
          <a:p>
            <a:pPr algn="l"/>
            <a:r>
              <a:rPr lang="en-US" dirty="0" smtClean="0"/>
              <a:t> </a:t>
            </a:r>
            <a:r>
              <a:rPr lang="en-US" sz="2900" dirty="0" smtClean="0">
                <a:solidFill>
                  <a:schemeClr val="tx1"/>
                </a:solidFill>
              </a:rPr>
              <a:t>The main objective of this project is : </a:t>
            </a:r>
          </a:p>
          <a:p>
            <a:pPr algn="l"/>
            <a:r>
              <a:rPr lang="en-US" sz="2900" dirty="0" smtClean="0">
                <a:solidFill>
                  <a:schemeClr val="tx1"/>
                </a:solidFill>
              </a:rPr>
              <a:t>1-to do experiments on bleaching  earth method.</a:t>
            </a:r>
          </a:p>
          <a:p>
            <a:pPr algn="l"/>
            <a:r>
              <a:rPr lang="en-US" sz="2900" dirty="0" smtClean="0">
                <a:solidFill>
                  <a:schemeClr val="tx1"/>
                </a:solidFill>
              </a:rPr>
              <a:t>2.to do experiments on centrifugal separation method. </a:t>
            </a:r>
          </a:p>
          <a:p>
            <a:pPr algn="l"/>
            <a:r>
              <a:rPr lang="en-US" sz="2900" dirty="0" smtClean="0">
                <a:solidFill>
                  <a:schemeClr val="tx1"/>
                </a:solidFill>
              </a:rPr>
              <a:t>3.to investigate the ability of using the method for refine the pyrolysis oil. </a:t>
            </a:r>
          </a:p>
          <a:p>
            <a:pPr algn="l"/>
            <a:r>
              <a:rPr lang="en-US" sz="2900" dirty="0" smtClean="0">
                <a:solidFill>
                  <a:schemeClr val="tx1"/>
                </a:solidFill>
              </a:rPr>
              <a:t>4.to check the degree of purity of the result from each method. </a:t>
            </a:r>
          </a:p>
          <a:p>
            <a:pPr algn="l"/>
            <a:r>
              <a:rPr lang="en-US" sz="2900" dirty="0" smtClean="0">
                <a:solidFill>
                  <a:schemeClr val="tx1"/>
                </a:solidFill>
              </a:rPr>
              <a:t>5.to compare between tow method in term of cost ,pollution ,cost, complexity and the production volume. </a:t>
            </a:r>
          </a:p>
          <a:p>
            <a:pPr algn="l" fontAlgn="base"/>
            <a:r>
              <a:rPr lang="en-US" sz="2900" dirty="0" smtClean="0">
                <a:solidFill>
                  <a:schemeClr val="tx1"/>
                </a:solidFill>
              </a:rPr>
              <a:t>6.trying to add some improvement for the methods.</a:t>
            </a:r>
            <a:r>
              <a:rPr lang="en-US" sz="2900" dirty="0" smtClean="0"/>
              <a:t> </a:t>
            </a:r>
            <a:r>
              <a:rPr lang="en-US" dirty="0" smtClean="0"/>
              <a:t>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43042" y="0"/>
            <a:ext cx="6000792" cy="1470025"/>
          </a:xfrm>
        </p:spPr>
        <p:txBody>
          <a:bodyPr/>
          <a:lstStyle/>
          <a:p>
            <a:r>
              <a:rPr lang="en-US" b="1" dirty="0" smtClean="0"/>
              <a:t>oil refining process  </a:t>
            </a:r>
            <a:endParaRPr lang="ar-SA" dirty="0"/>
          </a:p>
        </p:txBody>
      </p:sp>
      <p:sp>
        <p:nvSpPr>
          <p:cNvPr id="3" name="عنوان فرعي 2"/>
          <p:cNvSpPr>
            <a:spLocks noGrp="1"/>
          </p:cNvSpPr>
          <p:nvPr>
            <p:ph type="subTitle" idx="1"/>
          </p:nvPr>
        </p:nvSpPr>
        <p:spPr>
          <a:xfrm>
            <a:off x="1071538" y="2214554"/>
            <a:ext cx="7215238" cy="3786214"/>
          </a:xfrm>
        </p:spPr>
        <p:txBody>
          <a:bodyPr>
            <a:normAutofit fontScale="55000" lnSpcReduction="20000"/>
          </a:bodyPr>
          <a:lstStyle/>
          <a:p>
            <a:pPr algn="l" fontAlgn="base"/>
            <a:r>
              <a:rPr lang="en-US" dirty="0" smtClean="0">
                <a:solidFill>
                  <a:schemeClr val="tx1"/>
                </a:solidFill>
              </a:rPr>
              <a:t>       </a:t>
            </a:r>
            <a:r>
              <a:rPr lang="en-US" dirty="0" smtClean="0">
                <a:solidFill>
                  <a:schemeClr val="bg1"/>
                </a:solidFill>
              </a:rPr>
              <a:t>……..</a:t>
            </a:r>
            <a:r>
              <a:rPr lang="en-US" dirty="0" smtClean="0">
                <a:solidFill>
                  <a:schemeClr val="tx1"/>
                </a:solidFill>
              </a:rPr>
              <a:t>chemistry and chemical</a:t>
            </a:r>
            <a:r>
              <a:rPr lang="en-US" dirty="0" smtClean="0">
                <a:solidFill>
                  <a:schemeClr val="bg1"/>
                </a:solidFill>
              </a:rPr>
              <a:t>.</a:t>
            </a:r>
            <a:r>
              <a:rPr lang="en-US" dirty="0" smtClean="0">
                <a:solidFill>
                  <a:schemeClr val="tx1"/>
                </a:solidFill>
              </a:rPr>
              <a:t>engineering</a:t>
            </a:r>
            <a:r>
              <a:rPr lang="en-US" dirty="0" smtClean="0">
                <a:solidFill>
                  <a:schemeClr val="bg1"/>
                </a:solidFill>
              </a:rPr>
              <a:t>.</a:t>
            </a:r>
            <a:r>
              <a:rPr lang="en-US" dirty="0" smtClean="0">
                <a:solidFill>
                  <a:schemeClr val="tx1"/>
                </a:solidFill>
              </a:rPr>
              <a:t>a separation process, or a separation technique, or simply a separation, is a method to achieve any mass transfer</a:t>
            </a:r>
            <a:r>
              <a:rPr lang="en-US" dirty="0" smtClean="0">
                <a:solidFill>
                  <a:schemeClr val="bg1"/>
                </a:solidFill>
              </a:rPr>
              <a:t>.</a:t>
            </a:r>
            <a:r>
              <a:rPr lang="en-US" dirty="0" smtClean="0">
                <a:solidFill>
                  <a:schemeClr val="tx1"/>
                </a:solidFill>
              </a:rPr>
              <a:t>phenomenon that converts amixture</a:t>
            </a:r>
            <a:r>
              <a:rPr lang="en-US" dirty="0" smtClean="0">
                <a:solidFill>
                  <a:schemeClr val="bg1"/>
                </a:solidFill>
              </a:rPr>
              <a:t>.</a:t>
            </a:r>
            <a:r>
              <a:rPr lang="en-US" dirty="0" smtClean="0">
                <a:solidFill>
                  <a:schemeClr val="tx1"/>
                </a:solidFill>
              </a:rPr>
              <a:t>of substance into two or more distinct product mixtures (which may be referred to as</a:t>
            </a:r>
            <a:r>
              <a:rPr lang="en-US" i="1" dirty="0" smtClean="0">
                <a:solidFill>
                  <a:schemeClr val="tx1"/>
                </a:solidFill>
              </a:rPr>
              <a:t> fractions</a:t>
            </a:r>
            <a:r>
              <a:rPr lang="en-US" dirty="0" smtClean="0">
                <a:solidFill>
                  <a:schemeClr val="tx1"/>
                </a:solidFill>
              </a:rPr>
              <a:t>), at least one of which is enriched in one or more of the mixture's constituents. In some cases</a:t>
            </a:r>
            <a:r>
              <a:rPr lang="en-US" dirty="0" smtClean="0">
                <a:solidFill>
                  <a:schemeClr val="bg1"/>
                </a:solidFill>
              </a:rPr>
              <a:t>,</a:t>
            </a:r>
            <a:r>
              <a:rPr lang="en-US" dirty="0" smtClean="0">
                <a:solidFill>
                  <a:schemeClr val="tx1"/>
                </a:solidFill>
              </a:rPr>
              <a:t>a separation may  fully divide the mixture into its pure constituents. Separations are carried out based on differences in chemical properties or physical properties such as size, shape, mass, density, or chemical affinity, between the constituents of a mixture. They are often classified according  to the particular differences they use to achieve</a:t>
            </a:r>
            <a:r>
              <a:rPr lang="en-US" dirty="0" smtClean="0">
                <a:solidFill>
                  <a:schemeClr val="bg1"/>
                </a:solidFill>
              </a:rPr>
              <a:t>.</a:t>
            </a:r>
            <a:r>
              <a:rPr lang="en-US" dirty="0" smtClean="0">
                <a:solidFill>
                  <a:schemeClr val="tx1"/>
                </a:solidFill>
              </a:rPr>
              <a:t>separation. Usually there is only physical movement and no substantial chemical modification. If no single difference can be used to accomplish a desired separation, multiple operation will often be performed in combination to achieve the </a:t>
            </a:r>
          </a:p>
          <a:p>
            <a:pPr algn="l" fontAlgn="base"/>
            <a:r>
              <a:rPr lang="en-US" dirty="0" smtClean="0">
                <a:solidFill>
                  <a:schemeClr val="tx1"/>
                </a:solidFill>
              </a:rPr>
              <a:t>desired end.</a:t>
            </a:r>
            <a:endParaRPr lang="ar-SA"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a:t>
            </a:r>
            <a:endParaRPr lang="ar-SA" dirty="0"/>
          </a:p>
        </p:txBody>
      </p:sp>
      <p:pic>
        <p:nvPicPr>
          <p:cNvPr id="4" name="عنصر نائب للمحتوى 3" descr="edible-oil-refining-processing-line.png"/>
          <p:cNvPicPr>
            <a:picLocks noGrp="1"/>
          </p:cNvPicPr>
          <p:nvPr>
            <p:ph idx="1"/>
          </p:nvPr>
        </p:nvPicPr>
        <p:blipFill>
          <a:blip r:embed="rId2"/>
          <a:stretch>
            <a:fillRect/>
          </a:stretch>
        </p:blipFill>
        <p:spPr>
          <a:xfrm>
            <a:off x="1629142" y="642918"/>
            <a:ext cx="6729072" cy="547740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5"/>
            <a:ext cx="7772400" cy="1714511"/>
          </a:xfrm>
        </p:spPr>
        <p:txBody>
          <a:bodyPr>
            <a:normAutofit/>
          </a:bodyPr>
          <a:lstStyle/>
          <a:p>
            <a:r>
              <a:rPr lang="en-US" sz="4000" b="1" dirty="0" smtClean="0"/>
              <a:t>Reasons for oil refining processing </a:t>
            </a:r>
            <a:endParaRPr lang="ar-SA" sz="4000" dirty="0"/>
          </a:p>
        </p:txBody>
      </p:sp>
      <p:sp>
        <p:nvSpPr>
          <p:cNvPr id="3" name="عنوان فرعي 2"/>
          <p:cNvSpPr>
            <a:spLocks noGrp="1"/>
          </p:cNvSpPr>
          <p:nvPr>
            <p:ph type="subTitle" idx="1"/>
          </p:nvPr>
        </p:nvSpPr>
        <p:spPr>
          <a:xfrm>
            <a:off x="1371600" y="2500306"/>
            <a:ext cx="6400800" cy="3138494"/>
          </a:xfrm>
        </p:spPr>
        <p:txBody>
          <a:bodyPr>
            <a:normAutofit fontScale="92500" lnSpcReduction="20000"/>
          </a:bodyPr>
          <a:lstStyle/>
          <a:p>
            <a:pPr algn="l"/>
            <a:r>
              <a:rPr lang="en-US" sz="2200" b="1" dirty="0" smtClean="0">
                <a:solidFill>
                  <a:schemeClr val="tx1"/>
                </a:solidFill>
              </a:rPr>
              <a:t>1-pressure:</a:t>
            </a:r>
            <a:r>
              <a:rPr lang="en-US" sz="2200" dirty="0" smtClean="0">
                <a:solidFill>
                  <a:schemeClr val="tx1"/>
                </a:solidFill>
              </a:rPr>
              <a:t> </a:t>
            </a:r>
          </a:p>
          <a:p>
            <a:pPr algn="l"/>
            <a:r>
              <a:rPr lang="en-US" sz="1500" dirty="0" smtClean="0">
                <a:solidFill>
                  <a:schemeClr val="tx1"/>
                </a:solidFill>
              </a:rPr>
              <a:t>In the GOSP the flow under a very high pressure so it can flow smoothly but by using the normal system the crude runs slowly .This will generates an </a:t>
            </a:r>
            <a:endParaRPr lang="ar-SA" sz="1500" dirty="0" smtClean="0">
              <a:solidFill>
                <a:schemeClr val="tx1"/>
              </a:solidFill>
            </a:endParaRPr>
          </a:p>
          <a:p>
            <a:pPr algn="l"/>
            <a:r>
              <a:rPr lang="en-US" sz="1500" dirty="0" smtClean="0">
                <a:solidFill>
                  <a:schemeClr val="tx1"/>
                </a:solidFill>
              </a:rPr>
              <a:t>explosion</a:t>
            </a:r>
            <a:r>
              <a:rPr lang="en-US" sz="1500" dirty="0" smtClean="0">
                <a:solidFill>
                  <a:schemeClr val="bg1"/>
                </a:solidFill>
              </a:rPr>
              <a:t>.</a:t>
            </a:r>
            <a:r>
              <a:rPr lang="en-US" sz="1500" dirty="0" smtClean="0">
                <a:solidFill>
                  <a:schemeClr val="tx1"/>
                </a:solidFill>
              </a:rPr>
              <a:t>in the pipelines and change in the pressure. .</a:t>
            </a:r>
          </a:p>
          <a:p>
            <a:pPr algn="l"/>
            <a:r>
              <a:rPr lang="en-US" sz="2200" b="1" dirty="0" smtClean="0">
                <a:solidFill>
                  <a:schemeClr val="tx1"/>
                </a:solidFill>
              </a:rPr>
              <a:t>2-Contaminants</a:t>
            </a:r>
          </a:p>
          <a:p>
            <a:pPr algn="l" fontAlgn="base"/>
            <a:r>
              <a:rPr lang="en-US" sz="1600" dirty="0" smtClean="0">
                <a:solidFill>
                  <a:schemeClr val="tx1"/>
                </a:solidFill>
              </a:rPr>
              <a:t>Produced crude oil leaving the well  contains large quantities of sulfur </a:t>
            </a:r>
          </a:p>
          <a:p>
            <a:pPr algn="l" fontAlgn="base"/>
            <a:r>
              <a:rPr lang="en-US" sz="1600" dirty="0" smtClean="0">
                <a:solidFill>
                  <a:schemeClr val="tx1"/>
                </a:solidFill>
              </a:rPr>
              <a:t>( e.g.hydrogen</a:t>
            </a:r>
            <a:r>
              <a:rPr lang="en-US" sz="1600" dirty="0" smtClean="0">
                <a:solidFill>
                  <a:schemeClr val="bg1"/>
                </a:solidFill>
              </a:rPr>
              <a:t>.</a:t>
            </a:r>
            <a:r>
              <a:rPr lang="en-US" sz="1600" dirty="0" smtClean="0">
                <a:solidFill>
                  <a:schemeClr val="tx1"/>
                </a:solidFill>
              </a:rPr>
              <a:t>sulfide and sulfuric acid), this"sour“The sulfur may</a:t>
            </a:r>
            <a:r>
              <a:rPr lang="en-US" sz="1600" dirty="0" smtClean="0">
                <a:solidFill>
                  <a:schemeClr val="bg1"/>
                </a:solidFill>
              </a:rPr>
              <a:t>.</a:t>
            </a:r>
            <a:r>
              <a:rPr lang="en-US" sz="1600" dirty="0" smtClean="0">
                <a:solidFill>
                  <a:schemeClr val="tx1"/>
                </a:solidFill>
              </a:rPr>
              <a:t>be</a:t>
            </a:r>
            <a:r>
              <a:rPr lang="en-US" sz="1600" dirty="0" smtClean="0">
                <a:solidFill>
                  <a:schemeClr val="bg1"/>
                </a:solidFill>
              </a:rPr>
              <a:t>.</a:t>
            </a:r>
            <a:r>
              <a:rPr lang="en-US" sz="1600" dirty="0" smtClean="0">
                <a:solidFill>
                  <a:schemeClr val="tx1"/>
                </a:solidFill>
              </a:rPr>
              <a:t>difficult to remove because  it may be</a:t>
            </a:r>
            <a:r>
              <a:rPr lang="en-US" sz="1600" dirty="0" smtClean="0">
                <a:solidFill>
                  <a:schemeClr val="bg1"/>
                </a:solidFill>
              </a:rPr>
              <a:t>.</a:t>
            </a:r>
            <a:r>
              <a:rPr lang="en-US" sz="1600" dirty="0" smtClean="0">
                <a:solidFill>
                  <a:schemeClr val="tx1"/>
                </a:solidFill>
              </a:rPr>
              <a:t>bound to molecules in the crude and encapsulated </a:t>
            </a:r>
          </a:p>
          <a:p>
            <a:pPr algn="l" fontAlgn="base"/>
            <a:r>
              <a:rPr lang="en-US" sz="1600" dirty="0" smtClean="0">
                <a:solidFill>
                  <a:schemeClr val="tx1"/>
                </a:solidFill>
              </a:rPr>
              <a:t>in this</a:t>
            </a:r>
            <a:r>
              <a:rPr lang="en-US" sz="1600" dirty="0" smtClean="0">
                <a:solidFill>
                  <a:schemeClr val="bg1"/>
                </a:solidFill>
              </a:rPr>
              <a:t>.</a:t>
            </a:r>
            <a:r>
              <a:rPr lang="en-US" sz="1600" dirty="0" smtClean="0">
                <a:solidFill>
                  <a:schemeClr val="tx1"/>
                </a:solidFill>
              </a:rPr>
              <a:t>Toremove</a:t>
            </a:r>
            <a:r>
              <a:rPr lang="en-US" sz="1600" dirty="0" smtClean="0">
                <a:solidFill>
                  <a:schemeClr val="bg1"/>
                </a:solidFill>
              </a:rPr>
              <a:t>.</a:t>
            </a:r>
            <a:r>
              <a:rPr lang="en-US" sz="1600" dirty="0" smtClean="0">
                <a:solidFill>
                  <a:schemeClr val="tx1"/>
                </a:solidFill>
              </a:rPr>
              <a:t>the</a:t>
            </a:r>
            <a:r>
              <a:rPr lang="en-US" sz="1600" dirty="0" smtClean="0">
                <a:solidFill>
                  <a:schemeClr val="bg1"/>
                </a:solidFill>
              </a:rPr>
              <a:t>.</a:t>
            </a:r>
            <a:r>
              <a:rPr lang="en-US" sz="1600" dirty="0" smtClean="0">
                <a:solidFill>
                  <a:schemeClr val="tx1"/>
                </a:solidFill>
              </a:rPr>
              <a:t>sulphur</a:t>
            </a:r>
            <a:r>
              <a:rPr lang="en-US" sz="1600" dirty="0" smtClean="0">
                <a:solidFill>
                  <a:schemeClr val="bg1"/>
                </a:solidFill>
              </a:rPr>
              <a:t>.</a:t>
            </a:r>
            <a:r>
              <a:rPr lang="en-US" sz="1600" dirty="0" smtClean="0">
                <a:solidFill>
                  <a:schemeClr val="tx1"/>
                </a:solidFill>
              </a:rPr>
              <a:t>content</a:t>
            </a:r>
            <a:r>
              <a:rPr lang="en-US" sz="1600" dirty="0" smtClean="0">
                <a:solidFill>
                  <a:schemeClr val="bg1"/>
                </a:solidFill>
              </a:rPr>
              <a:t>.</a:t>
            </a:r>
            <a:r>
              <a:rPr lang="en-US" sz="1600" dirty="0" smtClean="0">
                <a:solidFill>
                  <a:schemeClr val="tx1"/>
                </a:solidFill>
              </a:rPr>
              <a:t>the</a:t>
            </a:r>
            <a:r>
              <a:rPr lang="en-US" sz="1600" dirty="0" smtClean="0">
                <a:solidFill>
                  <a:schemeClr val="bg1"/>
                </a:solidFill>
              </a:rPr>
              <a:t>.</a:t>
            </a:r>
            <a:r>
              <a:rPr lang="en-US" sz="1600" dirty="0" smtClean="0">
                <a:solidFill>
                  <a:schemeClr val="tx1"/>
                </a:solidFill>
              </a:rPr>
              <a:t>most</a:t>
            </a:r>
            <a:r>
              <a:rPr lang="en-US" sz="1600" dirty="0" smtClean="0">
                <a:solidFill>
                  <a:schemeClr val="bg1"/>
                </a:solidFill>
              </a:rPr>
              <a:t>.</a:t>
            </a:r>
            <a:r>
              <a:rPr lang="en-US" sz="1600" dirty="0" smtClean="0">
                <a:solidFill>
                  <a:schemeClr val="tx1"/>
                </a:solidFill>
              </a:rPr>
              <a:t>usual"crude sweetening </a:t>
            </a:r>
          </a:p>
          <a:p>
            <a:pPr algn="l" fontAlgn="base"/>
            <a:r>
              <a:rPr lang="en-US" sz="1600" dirty="0" smtClean="0">
                <a:solidFill>
                  <a:schemeClr val="tx1"/>
                </a:solidFill>
              </a:rPr>
              <a:t>packages" use glycol and/or fatty acids .The crude that contains water is called "wet",  then the water can be bound in an emulsion in the crude in order to allow pumping on a pipeline. To make the crude more safe and environmentally acceptable , it must be processed and treated  before being transferred to a refinery processing.</a:t>
            </a:r>
            <a:endParaRPr lang="en-US" sz="1600" b="1" dirty="0"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1600" dirty="0" smtClean="0"/>
              <a:t>This table show the contaminants that could be in water and its effect on the oil </a:t>
            </a:r>
            <a:r>
              <a:rPr lang="en-US" sz="1600" dirty="0" err="1" smtClean="0"/>
              <a:t>peoperties</a:t>
            </a:r>
            <a:r>
              <a:rPr lang="en-US" sz="1600" dirty="0" smtClean="0"/>
              <a:t> such water , air and heat for example water make the oil highly oxidize  and increase viscosity and cause rust for machine part  </a:t>
            </a:r>
            <a:endParaRPr lang="ar-SA" sz="1600" dirty="0"/>
          </a:p>
        </p:txBody>
      </p:sp>
      <p:pic>
        <p:nvPicPr>
          <p:cNvPr id="4" name="عنصر نائب للمحتوى 3" descr="Alejandro_Common_Contaminants_Figure_1.png"/>
          <p:cNvPicPr>
            <a:picLocks noGrp="1"/>
          </p:cNvPicPr>
          <p:nvPr>
            <p:ph idx="1"/>
          </p:nvPr>
        </p:nvPicPr>
        <p:blipFill>
          <a:blip r:embed="rId2"/>
          <a:stretch>
            <a:fillRect/>
          </a:stretch>
        </p:blipFill>
        <p:spPr>
          <a:xfrm>
            <a:off x="214282" y="1714488"/>
            <a:ext cx="8643998" cy="485778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5"/>
            <a:ext cx="7772400" cy="1214445"/>
          </a:xfrm>
        </p:spPr>
        <p:txBody>
          <a:bodyPr/>
          <a:lstStyle/>
          <a:p>
            <a:r>
              <a:rPr lang="en-US" dirty="0" smtClean="0"/>
              <a:t>Cont.</a:t>
            </a:r>
            <a:endParaRPr lang="ar-SA" dirty="0"/>
          </a:p>
        </p:txBody>
      </p:sp>
      <p:sp>
        <p:nvSpPr>
          <p:cNvPr id="3" name="عنوان فرعي 2"/>
          <p:cNvSpPr>
            <a:spLocks noGrp="1"/>
          </p:cNvSpPr>
          <p:nvPr>
            <p:ph type="subTitle" idx="1"/>
          </p:nvPr>
        </p:nvSpPr>
        <p:spPr>
          <a:xfrm>
            <a:off x="1371600" y="2071678"/>
            <a:ext cx="6400800" cy="2214578"/>
          </a:xfrm>
        </p:spPr>
        <p:txBody>
          <a:bodyPr>
            <a:normAutofit/>
          </a:bodyPr>
          <a:lstStyle/>
          <a:p>
            <a:pPr algn="l" fontAlgn="base"/>
            <a:r>
              <a:rPr lang="en-US" sz="1600" b="1" dirty="0" smtClean="0">
                <a:solidFill>
                  <a:schemeClr val="tx1"/>
                </a:solidFill>
              </a:rPr>
              <a:t>3-Phase separation</a:t>
            </a:r>
            <a:r>
              <a:rPr lang="en-US" b="1" dirty="0" smtClean="0">
                <a:solidFill>
                  <a:schemeClr val="tx1"/>
                </a:solidFill>
              </a:rPr>
              <a:t> </a:t>
            </a:r>
            <a:endParaRPr lang="en-US" dirty="0" smtClean="0">
              <a:solidFill>
                <a:schemeClr val="tx1"/>
              </a:solidFill>
            </a:endParaRPr>
          </a:p>
          <a:p>
            <a:pPr algn="l"/>
            <a:r>
              <a:rPr lang="en-US" sz="1400" dirty="0" smtClean="0">
                <a:solidFill>
                  <a:schemeClr val="tx1"/>
                </a:solidFill>
              </a:rPr>
              <a:t>It is often appropriate to separate gases and liquids for separate use. This also</a:t>
            </a:r>
          </a:p>
          <a:p>
            <a:pPr algn="l"/>
            <a:r>
              <a:rPr lang="en-US" sz="1400" dirty="0" smtClean="0">
                <a:solidFill>
                  <a:schemeClr val="tx1"/>
                </a:solidFill>
              </a:rPr>
              <a:t> involves the</a:t>
            </a:r>
            <a:r>
              <a:rPr lang="en-US" sz="1400" dirty="0" smtClean="0">
                <a:solidFill>
                  <a:schemeClr val="bg1"/>
                </a:solidFill>
              </a:rPr>
              <a:t>.</a:t>
            </a:r>
            <a:r>
              <a:rPr lang="en-US" sz="1400" dirty="0" smtClean="0">
                <a:solidFill>
                  <a:schemeClr val="tx1"/>
                </a:solidFill>
              </a:rPr>
              <a:t>separation of oily and water liquid phases.</a:t>
            </a:r>
            <a:r>
              <a:rPr lang="en-US" sz="1400" dirty="0" smtClean="0"/>
              <a:t> </a:t>
            </a:r>
            <a:endParaRPr lang="ar-SA" sz="1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1350</Words>
  <PresentationFormat>عرض على الشاشة (3:4)‏</PresentationFormat>
  <Paragraphs>121</Paragraphs>
  <Slides>30</Slides>
  <Notes>1</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سمة Office</vt:lpstr>
      <vt:lpstr> pyrolysis tire oil treatment method  (bleaching earth vs centrifugal separation ) </vt:lpstr>
      <vt:lpstr>Introduction </vt:lpstr>
      <vt:lpstr>Project background </vt:lpstr>
      <vt:lpstr>Objective</vt:lpstr>
      <vt:lpstr>oil refining process  </vt:lpstr>
      <vt:lpstr> </vt:lpstr>
      <vt:lpstr>Reasons for oil refining processing </vt:lpstr>
      <vt:lpstr>This table show the contaminants that could be in water and its effect on the oil peoperties such water , air and heat for example water make the oil highly oxidize  and increase viscosity and cause rust for machine part  </vt:lpstr>
      <vt:lpstr>Cont.</vt:lpstr>
      <vt:lpstr> </vt:lpstr>
      <vt:lpstr>pyrolisis oil properties  </vt:lpstr>
      <vt:lpstr> </vt:lpstr>
      <vt:lpstr> pyrolysis oil application</vt:lpstr>
      <vt:lpstr>Oil sludge and gum</vt:lpstr>
      <vt:lpstr>centrifugal separation   A centrifugal water.oil separator, centrifugal oil.water separator or centrifugal liquid  separator is a device designed  to separate oil and water by centrifugation. It generally contains a cylindrical container that rotates inside a larger stationary container. The denser liquid, usually water, accumulates at the periphery of the rotating container and is collected from the side of the  device, whereas the less dense liquid, usually oil, accumulates at the  rotation axis </vt:lpstr>
      <vt:lpstr>Cont.</vt:lpstr>
      <vt:lpstr>Cont.</vt:lpstr>
      <vt:lpstr>bleaching earth</vt:lpstr>
      <vt:lpstr>Occurrence and composition </vt:lpstr>
      <vt:lpstr>Cont. this table show the composition of bleaching earth clay</vt:lpstr>
      <vt:lpstr> The bleaching earth clay used in many field for example military ,industrial ,cloth and parametrical it also used in oil industry where it used to remove undesired material as already mentioned </vt:lpstr>
      <vt:lpstr>methodology</vt:lpstr>
      <vt:lpstr>Oil sludge reduction</vt:lpstr>
      <vt:lpstr>1-sodium compounds and potassium compounds  </vt:lpstr>
      <vt:lpstr>2-sulphuric acid</vt:lpstr>
      <vt:lpstr>3-Precipitation </vt:lpstr>
      <vt:lpstr>Comparison factor</vt:lpstr>
      <vt:lpstr>purity</vt:lpstr>
      <vt:lpstr> Cost </vt:lpstr>
      <vt:lpstr>ease of use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pyrolysis tire oil treatment method  (bleaching earth vs centrifugal separation ) </dc:title>
  <cp:lastModifiedBy>cv</cp:lastModifiedBy>
  <cp:revision>34</cp:revision>
  <dcterms:modified xsi:type="dcterms:W3CDTF">2015-12-19T17:43:18Z</dcterms:modified>
</cp:coreProperties>
</file>